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theme/themeOverride2.xml" ContentType="application/vnd.openxmlformats-officedocument.themeOverride+xml"/>
  <Override PartName="/ppt/charts/chart16.xml" ContentType="application/vnd.openxmlformats-officedocument.drawingml.chart+xml"/>
  <Override PartName="/ppt/theme/themeOverride3.xml" ContentType="application/vnd.openxmlformats-officedocument.themeOverrid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theme/themeOverride4.xml" ContentType="application/vnd.openxmlformats-officedocument.themeOverride+xml"/>
  <Override PartName="/ppt/charts/chart20.xml" ContentType="application/vnd.openxmlformats-officedocument.drawingml.chart+xml"/>
  <Override PartName="/ppt/theme/themeOverride5.xml" ContentType="application/vnd.openxmlformats-officedocument.themeOverride+xml"/>
  <Override PartName="/ppt/charts/chart21.xml" ContentType="application/vnd.openxmlformats-officedocument.drawingml.chart+xml"/>
  <Override PartName="/ppt/theme/themeOverride6.xml" ContentType="application/vnd.openxmlformats-officedocument.themeOverride+xml"/>
  <Override PartName="/ppt/charts/chart22.xml" ContentType="application/vnd.openxmlformats-officedocument.drawingml.chart+xml"/>
  <Override PartName="/ppt/theme/themeOverride7.xml" ContentType="application/vnd.openxmlformats-officedocument.themeOverride+xml"/>
  <Override PartName="/ppt/charts/chart23.xml" ContentType="application/vnd.openxmlformats-officedocument.drawingml.chart+xml"/>
  <Override PartName="/ppt/theme/themeOverride8.xml" ContentType="application/vnd.openxmlformats-officedocument.themeOverride+xml"/>
  <Override PartName="/ppt/charts/chart24.xml" ContentType="application/vnd.openxmlformats-officedocument.drawingml.chart+xml"/>
  <Override PartName="/ppt/theme/themeOverride9.xml" ContentType="application/vnd.openxmlformats-officedocument.themeOverride+xml"/>
  <Override PartName="/ppt/charts/chart25.xml" ContentType="application/vnd.openxmlformats-officedocument.drawingml.chart+xml"/>
  <Override PartName="/ppt/theme/themeOverride10.xml" ContentType="application/vnd.openxmlformats-officedocument.themeOverride+xml"/>
  <Override PartName="/ppt/charts/chart26.xml" ContentType="application/vnd.openxmlformats-officedocument.drawingml.chart+xml"/>
  <Override PartName="/ppt/theme/themeOverride11.xml" ContentType="application/vnd.openxmlformats-officedocument.themeOverride+xml"/>
  <Override PartName="/ppt/charts/chart27.xml" ContentType="application/vnd.openxmlformats-officedocument.drawingml.chart+xml"/>
  <Override PartName="/ppt/theme/themeOverride12.xml" ContentType="application/vnd.openxmlformats-officedocument.themeOverr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theme/themeOverride13.xml" ContentType="application/vnd.openxmlformats-officedocument.themeOverride+xml"/>
  <Override PartName="/ppt/charts/chart31.xml" ContentType="application/vnd.openxmlformats-officedocument.drawingml.chart+xml"/>
  <Override PartName="/ppt/charts/chart32.xml" ContentType="application/vnd.openxmlformats-officedocument.drawingml.chart+xml"/>
  <Override PartName="/ppt/theme/themeOverride14.xml" ContentType="application/vnd.openxmlformats-officedocument.themeOverride+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5.xml" ContentType="application/vnd.openxmlformats-officedocument.drawingml.chart+xml"/>
  <Override PartName="/ppt/theme/themeOverride16.xml" ContentType="application/vnd.openxmlformats-officedocument.themeOverr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theme/themeOverride17.xml" ContentType="application/vnd.openxmlformats-officedocument.themeOverride+xml"/>
  <Override PartName="/ppt/charts/chart40.xml" ContentType="application/vnd.openxmlformats-officedocument.drawingml.chart+xml"/>
  <Override PartName="/ppt/theme/themeOverride18.xml" ContentType="application/vnd.openxmlformats-officedocument.themeOverride+xml"/>
  <Override PartName="/ppt/charts/chart41.xml" ContentType="application/vnd.openxmlformats-officedocument.drawingml.chart+xml"/>
  <Override PartName="/ppt/charts/chart4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4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5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5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5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5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6.xml" ContentType="application/vnd.openxmlformats-officedocument.drawingml.chart+xml"/>
  <Override PartName="/ppt/theme/themeOverride19.xml" ContentType="application/vnd.openxmlformats-officedocument.themeOverride+xml"/>
  <Override PartName="/ppt/charts/chart5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62.xml" ContentType="application/vnd.openxmlformats-officedocument.drawingml.chart+xml"/>
  <Override PartName="/ppt/theme/themeOverride20.xml" ContentType="application/vnd.openxmlformats-officedocument.themeOverride+xml"/>
  <Override PartName="/ppt/charts/chart6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4.xml" ContentType="application/vnd.openxmlformats-officedocument.drawingml.chart+xml"/>
  <Override PartName="/ppt/charts/chart6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theme/themeOverride21.xml" ContentType="application/vnd.openxmlformats-officedocument.themeOverride+xml"/>
  <Override PartName="/ppt/charts/chart70.xml" ContentType="application/vnd.openxmlformats-officedocument.drawingml.chart+xml"/>
  <Override PartName="/ppt/theme/themeOverride22.xml" ContentType="application/vnd.openxmlformats-officedocument.themeOverr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theme/themeOverride23.xml" ContentType="application/vnd.openxmlformats-officedocument.themeOverride+xml"/>
  <Override PartName="/ppt/charts/chart85.xml" ContentType="application/vnd.openxmlformats-officedocument.drawingml.chart+xml"/>
  <Override PartName="/ppt/theme/themeOverride24.xml" ContentType="application/vnd.openxmlformats-officedocument.themeOverride+xml"/>
  <Override PartName="/ppt/charts/chart8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9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theme/themeOverride25.xml" ContentType="application/vnd.openxmlformats-officedocument.themeOverr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109.xml" ContentType="application/vnd.openxmlformats-officedocument.drawingml.chart+xml"/>
  <Override PartName="/ppt/theme/themeOverride26.xml" ContentType="application/vnd.openxmlformats-officedocument.themeOverride+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113.xml" ContentType="application/vnd.openxmlformats-officedocument.drawingml.chart+xml"/>
  <Override PartName="/ppt/theme/themeOverride27.xml" ContentType="application/vnd.openxmlformats-officedocument.themeOverride+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theme/themeOverride28.xml" ContentType="application/vnd.openxmlformats-officedocument.themeOverride+xml"/>
  <Override PartName="/ppt/charts/chart125.xml" ContentType="application/vnd.openxmlformats-officedocument.drawingml.chart+xml"/>
  <Override PartName="/ppt/theme/themeOverride29.xml" ContentType="application/vnd.openxmlformats-officedocument.themeOverride+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theme/themeOverride30.xml" ContentType="application/vnd.openxmlformats-officedocument.themeOverride+xml"/>
  <Override PartName="/ppt/charts/chart131.xml" ContentType="application/vnd.openxmlformats-officedocument.drawingml.chart+xml"/>
  <Override PartName="/ppt/theme/themeOverride31.xml" ContentType="application/vnd.openxmlformats-officedocument.themeOverride+xml"/>
  <Override PartName="/ppt/charts/chart132.xml" ContentType="application/vnd.openxmlformats-officedocument.drawingml.chart+xml"/>
  <Override PartName="/ppt/charts/chart133.xml" ContentType="application/vnd.openxmlformats-officedocument.drawingml.chart+xml"/>
  <Override PartName="/ppt/theme/themeOverride32.xml" ContentType="application/vnd.openxmlformats-officedocument.themeOverride+xml"/>
  <Override PartName="/ppt/charts/chart1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135.xml" ContentType="application/vnd.openxmlformats-officedocument.drawingml.chart+xml"/>
  <Override PartName="/ppt/theme/themeOverride33.xml" ContentType="application/vnd.openxmlformats-officedocument.themeOverride+xml"/>
  <Override PartName="/ppt/charts/chart136.xml" ContentType="application/vnd.openxmlformats-officedocument.drawingml.chart+xml"/>
  <Override PartName="/ppt/theme/themeOverride34.xml" ContentType="application/vnd.openxmlformats-officedocument.themeOverride+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handoutMasterIdLst>
    <p:handoutMasterId r:id="rId147"/>
  </p:handoutMasterIdLst>
  <p:sldIdLst>
    <p:sldId id="2885" r:id="rId2"/>
    <p:sldId id="2869" r:id="rId3"/>
    <p:sldId id="3083" r:id="rId4"/>
    <p:sldId id="2889" r:id="rId5"/>
    <p:sldId id="2892" r:id="rId6"/>
    <p:sldId id="2891" r:id="rId7"/>
    <p:sldId id="2987" r:id="rId8"/>
    <p:sldId id="2988" r:id="rId9"/>
    <p:sldId id="3020" r:id="rId10"/>
    <p:sldId id="2989" r:id="rId11"/>
    <p:sldId id="2990" r:id="rId12"/>
    <p:sldId id="2991" r:id="rId13"/>
    <p:sldId id="2992" r:id="rId14"/>
    <p:sldId id="3021" r:id="rId15"/>
    <p:sldId id="2993" r:id="rId16"/>
    <p:sldId id="3022" r:id="rId17"/>
    <p:sldId id="2996" r:id="rId18"/>
    <p:sldId id="2995" r:id="rId19"/>
    <p:sldId id="2997" r:id="rId20"/>
    <p:sldId id="2998" r:id="rId21"/>
    <p:sldId id="3023" r:id="rId22"/>
    <p:sldId id="3024" r:id="rId23"/>
    <p:sldId id="3037" r:id="rId24"/>
    <p:sldId id="3025" r:id="rId25"/>
    <p:sldId id="3026" r:id="rId26"/>
    <p:sldId id="3027" r:id="rId27"/>
    <p:sldId id="3028" r:id="rId28"/>
    <p:sldId id="3029" r:id="rId29"/>
    <p:sldId id="3030" r:id="rId30"/>
    <p:sldId id="3038" r:id="rId31"/>
    <p:sldId id="3039" r:id="rId32"/>
    <p:sldId id="3031" r:id="rId33"/>
    <p:sldId id="3032" r:id="rId34"/>
    <p:sldId id="3033" r:id="rId35"/>
    <p:sldId id="3034" r:id="rId36"/>
    <p:sldId id="3035" r:id="rId37"/>
    <p:sldId id="3036" r:id="rId38"/>
    <p:sldId id="2893" r:id="rId39"/>
    <p:sldId id="2956" r:id="rId40"/>
    <p:sldId id="3041" r:id="rId41"/>
    <p:sldId id="3042" r:id="rId42"/>
    <p:sldId id="2894" r:id="rId43"/>
    <p:sldId id="2921" r:id="rId44"/>
    <p:sldId id="2923" r:id="rId45"/>
    <p:sldId id="3077" r:id="rId46"/>
    <p:sldId id="2941" r:id="rId47"/>
    <p:sldId id="2939" r:id="rId48"/>
    <p:sldId id="3082" r:id="rId49"/>
    <p:sldId id="3088" r:id="rId50"/>
    <p:sldId id="2924" r:id="rId51"/>
    <p:sldId id="2925" r:id="rId52"/>
    <p:sldId id="3087" r:id="rId53"/>
    <p:sldId id="3078" r:id="rId54"/>
    <p:sldId id="2942" r:id="rId55"/>
    <p:sldId id="2944" r:id="rId56"/>
    <p:sldId id="3045" r:id="rId57"/>
    <p:sldId id="2943" r:id="rId58"/>
    <p:sldId id="3046" r:id="rId59"/>
    <p:sldId id="2945" r:id="rId60"/>
    <p:sldId id="2946" r:id="rId61"/>
    <p:sldId id="3047" r:id="rId62"/>
    <p:sldId id="2947" r:id="rId63"/>
    <p:sldId id="2948" r:id="rId64"/>
    <p:sldId id="2949" r:id="rId65"/>
    <p:sldId id="3048" r:id="rId66"/>
    <p:sldId id="2950" r:id="rId67"/>
    <p:sldId id="2951" r:id="rId68"/>
    <p:sldId id="3076" r:id="rId69"/>
    <p:sldId id="3074" r:id="rId70"/>
    <p:sldId id="3075" r:id="rId71"/>
    <p:sldId id="2999" r:id="rId72"/>
    <p:sldId id="3049" r:id="rId73"/>
    <p:sldId id="3065" r:id="rId74"/>
    <p:sldId id="3064" r:id="rId75"/>
    <p:sldId id="3005" r:id="rId76"/>
    <p:sldId id="3006" r:id="rId77"/>
    <p:sldId id="3010" r:id="rId78"/>
    <p:sldId id="3008" r:id="rId79"/>
    <p:sldId id="3067" r:id="rId80"/>
    <p:sldId id="3007" r:id="rId81"/>
    <p:sldId id="3009" r:id="rId82"/>
    <p:sldId id="3068" r:id="rId83"/>
    <p:sldId id="3066" r:id="rId84"/>
    <p:sldId id="3011" r:id="rId85"/>
    <p:sldId id="3070" r:id="rId86"/>
    <p:sldId id="3012" r:id="rId87"/>
    <p:sldId id="3013" r:id="rId88"/>
    <p:sldId id="3002" r:id="rId89"/>
    <p:sldId id="3071" r:id="rId90"/>
    <p:sldId id="3014" r:id="rId91"/>
    <p:sldId id="3015" r:id="rId92"/>
    <p:sldId id="3072" r:id="rId93"/>
    <p:sldId id="2972" r:id="rId94"/>
    <p:sldId id="3060" r:id="rId95"/>
    <p:sldId id="3061" r:id="rId96"/>
    <p:sldId id="3062" r:id="rId97"/>
    <p:sldId id="3016" r:id="rId98"/>
    <p:sldId id="3079" r:id="rId99"/>
    <p:sldId id="3017" r:id="rId100"/>
    <p:sldId id="2895" r:id="rId101"/>
    <p:sldId id="3051" r:id="rId102"/>
    <p:sldId id="2913" r:id="rId103"/>
    <p:sldId id="3050" r:id="rId104"/>
    <p:sldId id="2896" r:id="rId105"/>
    <p:sldId id="2909" r:id="rId106"/>
    <p:sldId id="2910" r:id="rId107"/>
    <p:sldId id="2911" r:id="rId108"/>
    <p:sldId id="3081" r:id="rId109"/>
    <p:sldId id="2952" r:id="rId110"/>
    <p:sldId id="3053" r:id="rId111"/>
    <p:sldId id="2953" r:id="rId112"/>
    <p:sldId id="2912" r:id="rId113"/>
    <p:sldId id="3054" r:id="rId114"/>
    <p:sldId id="2897" r:id="rId115"/>
    <p:sldId id="2898" r:id="rId116"/>
    <p:sldId id="2908" r:id="rId117"/>
    <p:sldId id="3055" r:id="rId118"/>
    <p:sldId id="2899" r:id="rId119"/>
    <p:sldId id="2900" r:id="rId120"/>
    <p:sldId id="2904" r:id="rId121"/>
    <p:sldId id="2932" r:id="rId122"/>
    <p:sldId id="3056" r:id="rId123"/>
    <p:sldId id="3057" r:id="rId124"/>
    <p:sldId id="2937" r:id="rId125"/>
    <p:sldId id="2938" r:id="rId126"/>
    <p:sldId id="2933" r:id="rId127"/>
    <p:sldId id="2934" r:id="rId128"/>
    <p:sldId id="2935" r:id="rId129"/>
    <p:sldId id="2930" r:id="rId130"/>
    <p:sldId id="3058" r:id="rId131"/>
    <p:sldId id="3059" r:id="rId132"/>
    <p:sldId id="2928" r:id="rId133"/>
    <p:sldId id="3080" r:id="rId134"/>
    <p:sldId id="2931" r:id="rId135"/>
    <p:sldId id="2954" r:id="rId136"/>
    <p:sldId id="2929" r:id="rId137"/>
    <p:sldId id="2964" r:id="rId138"/>
    <p:sldId id="2986" r:id="rId139"/>
    <p:sldId id="3084" r:id="rId140"/>
    <p:sldId id="3085" r:id="rId141"/>
    <p:sldId id="3086" r:id="rId142"/>
    <p:sldId id="3089" r:id="rId143"/>
    <p:sldId id="3090" r:id="rId144"/>
    <p:sldId id="2985" r:id="rId145"/>
  </p:sldIdLst>
  <p:sldSz cx="9144000" cy="6858000" type="screen4x3"/>
  <p:notesSz cx="6810375" cy="9942513"/>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Sección predeterminada" id="{232F3A77-AA31-4EFE-B5A3-2BAA375FC393}">
          <p14:sldIdLst>
            <p14:sldId id="2885"/>
            <p14:sldId id="2869"/>
            <p14:sldId id="3083"/>
            <p14:sldId id="2889"/>
            <p14:sldId id="2892"/>
            <p14:sldId id="2891"/>
            <p14:sldId id="2987"/>
            <p14:sldId id="2988"/>
            <p14:sldId id="3020"/>
            <p14:sldId id="2989"/>
            <p14:sldId id="2990"/>
            <p14:sldId id="2991"/>
            <p14:sldId id="2992"/>
            <p14:sldId id="3021"/>
            <p14:sldId id="2993"/>
            <p14:sldId id="3022"/>
            <p14:sldId id="2996"/>
            <p14:sldId id="2995"/>
            <p14:sldId id="2997"/>
            <p14:sldId id="2998"/>
            <p14:sldId id="3023"/>
            <p14:sldId id="3024"/>
            <p14:sldId id="3037"/>
            <p14:sldId id="3025"/>
            <p14:sldId id="3026"/>
            <p14:sldId id="3027"/>
            <p14:sldId id="3028"/>
            <p14:sldId id="3029"/>
            <p14:sldId id="3030"/>
            <p14:sldId id="3038"/>
            <p14:sldId id="3039"/>
            <p14:sldId id="3031"/>
            <p14:sldId id="3032"/>
            <p14:sldId id="3033"/>
            <p14:sldId id="3034"/>
            <p14:sldId id="3035"/>
            <p14:sldId id="3036"/>
            <p14:sldId id="2893"/>
            <p14:sldId id="2956"/>
            <p14:sldId id="3041"/>
            <p14:sldId id="3042"/>
            <p14:sldId id="2894"/>
            <p14:sldId id="2921"/>
            <p14:sldId id="2923"/>
            <p14:sldId id="3077"/>
            <p14:sldId id="2941"/>
            <p14:sldId id="2939"/>
            <p14:sldId id="3082"/>
            <p14:sldId id="3088"/>
            <p14:sldId id="2924"/>
            <p14:sldId id="2925"/>
            <p14:sldId id="3087"/>
            <p14:sldId id="3078"/>
            <p14:sldId id="2942"/>
            <p14:sldId id="2944"/>
            <p14:sldId id="3045"/>
            <p14:sldId id="2943"/>
            <p14:sldId id="3046"/>
            <p14:sldId id="2945"/>
            <p14:sldId id="2946"/>
            <p14:sldId id="3047"/>
            <p14:sldId id="2947"/>
            <p14:sldId id="2948"/>
            <p14:sldId id="2949"/>
            <p14:sldId id="3048"/>
            <p14:sldId id="2950"/>
            <p14:sldId id="2951"/>
            <p14:sldId id="3076"/>
            <p14:sldId id="3074"/>
            <p14:sldId id="3075"/>
            <p14:sldId id="2999"/>
            <p14:sldId id="3049"/>
            <p14:sldId id="3065"/>
            <p14:sldId id="3064"/>
            <p14:sldId id="3005"/>
            <p14:sldId id="3006"/>
            <p14:sldId id="3010"/>
            <p14:sldId id="3008"/>
            <p14:sldId id="3067"/>
            <p14:sldId id="3007"/>
            <p14:sldId id="3009"/>
            <p14:sldId id="3068"/>
            <p14:sldId id="3066"/>
            <p14:sldId id="3011"/>
            <p14:sldId id="3070"/>
            <p14:sldId id="3012"/>
            <p14:sldId id="3013"/>
            <p14:sldId id="3002"/>
            <p14:sldId id="3071"/>
            <p14:sldId id="3014"/>
            <p14:sldId id="3015"/>
            <p14:sldId id="3072"/>
            <p14:sldId id="2972"/>
            <p14:sldId id="3060"/>
            <p14:sldId id="3061"/>
            <p14:sldId id="3062"/>
            <p14:sldId id="3016"/>
            <p14:sldId id="3079"/>
            <p14:sldId id="3017"/>
            <p14:sldId id="2895"/>
            <p14:sldId id="3051"/>
            <p14:sldId id="2913"/>
            <p14:sldId id="3050"/>
            <p14:sldId id="2896"/>
            <p14:sldId id="2909"/>
            <p14:sldId id="2910"/>
            <p14:sldId id="2911"/>
            <p14:sldId id="3081"/>
            <p14:sldId id="2952"/>
            <p14:sldId id="3053"/>
            <p14:sldId id="2953"/>
            <p14:sldId id="2912"/>
            <p14:sldId id="3054"/>
            <p14:sldId id="2897"/>
            <p14:sldId id="2898"/>
            <p14:sldId id="2908"/>
            <p14:sldId id="3055"/>
            <p14:sldId id="2899"/>
            <p14:sldId id="2900"/>
            <p14:sldId id="2904"/>
            <p14:sldId id="2932"/>
            <p14:sldId id="3056"/>
            <p14:sldId id="3057"/>
            <p14:sldId id="2937"/>
            <p14:sldId id="2938"/>
            <p14:sldId id="2933"/>
            <p14:sldId id="2934"/>
            <p14:sldId id="2935"/>
            <p14:sldId id="2930"/>
            <p14:sldId id="3058"/>
            <p14:sldId id="3059"/>
            <p14:sldId id="2928"/>
            <p14:sldId id="3080"/>
            <p14:sldId id="2931"/>
            <p14:sldId id="2954"/>
            <p14:sldId id="2929"/>
            <p14:sldId id="2964"/>
            <p14:sldId id="2986"/>
            <p14:sldId id="3084"/>
            <p14:sldId id="3085"/>
            <p14:sldId id="3086"/>
            <p14:sldId id="3089"/>
            <p14:sldId id="3090"/>
            <p14:sldId id="2985"/>
          </p14:sldIdLst>
        </p14:section>
      </p14:sectionLst>
    </p:ext>
    <p:ext uri="{EFAFB233-063F-42B5-8137-9DF3F51BA10A}">
      <p15:sldGuideLst xmlns:p15="http://schemas.microsoft.com/office/powerpoint/2012/main">
        <p15:guide id="1" orient="horz">
          <p15:clr>
            <a:srgbClr val="A4A3A4"/>
          </p15:clr>
        </p15:guide>
        <p15:guide id="2" pos="2676" userDrawn="1">
          <p15:clr>
            <a:srgbClr val="A4A3A4"/>
          </p15:clr>
        </p15:guide>
        <p15:guide id="3" orient="horz" pos="4178" userDrawn="1">
          <p15:clr>
            <a:srgbClr val="A4A3A4"/>
          </p15:clr>
        </p15:guide>
        <p15:guide id="4" orient="horz" pos="2228" userDrawn="1">
          <p15:clr>
            <a:srgbClr val="A4A3A4"/>
          </p15:clr>
        </p15:guide>
        <p15:guide id="5" orient="horz" pos="6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ata Garrido" initials="AG" lastIdx="1" clrIdx="0">
    <p:extLst>
      <p:ext uri="{19B8F6BF-5375-455C-9EA6-DF929625EA0E}">
        <p15:presenceInfo xmlns:p15="http://schemas.microsoft.com/office/powerpoint/2012/main" userId="535b89c812d088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4A6"/>
    <a:srgbClr val="D60019"/>
    <a:srgbClr val="65C1C4"/>
    <a:srgbClr val="E9001A"/>
    <a:srgbClr val="376092"/>
    <a:srgbClr val="55A65A"/>
    <a:srgbClr val="008000"/>
    <a:srgbClr val="0061AE"/>
    <a:srgbClr val="173E49"/>
    <a:srgbClr val="EC6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8742" autoAdjust="0"/>
  </p:normalViewPr>
  <p:slideViewPr>
    <p:cSldViewPr snapToGrid="0" showGuides="1">
      <p:cViewPr varScale="1">
        <p:scale>
          <a:sx n="112" d="100"/>
          <a:sy n="112" d="100"/>
        </p:scale>
        <p:origin x="1104" y="96"/>
      </p:cViewPr>
      <p:guideLst>
        <p:guide orient="horz"/>
        <p:guide pos="2676"/>
        <p:guide orient="horz" pos="4178"/>
        <p:guide orient="horz" pos="2228"/>
        <p:guide orient="horz" pos="618"/>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4.xml"/><Relationship Id="rId1" Type="http://schemas.microsoft.com/office/2011/relationships/chartStyle" Target="style4.xml"/></Relationships>
</file>

<file path=ppt/charts/_rels/chart100.xml.rels><?xml version="1.0" encoding="UTF-8" standalone="yes"?>
<Relationships xmlns="http://schemas.openxmlformats.org/package/2006/relationships"><Relationship Id="rId1" Type="http://schemas.openxmlformats.org/officeDocument/2006/relationships/package" Target="../embeddings/Hoja_de_c_lculo_de_Microsoft_Excel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Hoja_de_c_lculo_de_Microsoft_Excel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Hoja_de_c_lculo_de_Microsoft_Excel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Hoja_de_c_lculo_de_Microsoft_Excel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Hoja_de_c_lculo_de_Microsoft_Excel103.xlsx"/></Relationships>
</file>

<file path=ppt/charts/_rels/chart105.xml.rels><?xml version="1.0" encoding="UTF-8" standalone="yes"?>
<Relationships xmlns="http://schemas.openxmlformats.org/package/2006/relationships"><Relationship Id="rId2" Type="http://schemas.openxmlformats.org/officeDocument/2006/relationships/package" Target="../embeddings/Hoja_de_c_lculo_de_Microsoft_Excel104.xlsx"/><Relationship Id="rId1" Type="http://schemas.openxmlformats.org/officeDocument/2006/relationships/themeOverride" Target="../theme/themeOverride25.xml"/></Relationships>
</file>

<file path=ppt/charts/_rels/chart106.xml.rels><?xml version="1.0" encoding="UTF-8" standalone="yes"?>
<Relationships xmlns="http://schemas.openxmlformats.org/package/2006/relationships"><Relationship Id="rId1" Type="http://schemas.openxmlformats.org/officeDocument/2006/relationships/package" Target="../embeddings/Hoja_de_c_lculo_de_Microsoft_Excel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Hoja_de_c_lculo_de_Microsoft_Excel106.xlsx"/></Relationships>
</file>

<file path=ppt/charts/_rels/chart108.xml.rels><?xml version="1.0" encoding="UTF-8" standalone="yes"?>
<Relationships xmlns="http://schemas.openxmlformats.org/package/2006/relationships"><Relationship Id="rId3" Type="http://schemas.openxmlformats.org/officeDocument/2006/relationships/package" Target="../embeddings/Hoja_de_c_lculo_de_Microsoft_Excel107.xlsx"/><Relationship Id="rId2" Type="http://schemas.microsoft.com/office/2011/relationships/chartColorStyle" Target="colors31.xml"/><Relationship Id="rId1" Type="http://schemas.microsoft.com/office/2011/relationships/chartStyle" Target="style31.xml"/></Relationships>
</file>

<file path=ppt/charts/_rels/chart109.xml.rels><?xml version="1.0" encoding="UTF-8" standalone="yes"?>
<Relationships xmlns="http://schemas.openxmlformats.org/package/2006/relationships"><Relationship Id="rId2" Type="http://schemas.openxmlformats.org/officeDocument/2006/relationships/package" Target="../embeddings/Hoja_de_c_lculo_de_Microsoft_Excel108.xlsx"/><Relationship Id="rId1" Type="http://schemas.openxmlformats.org/officeDocument/2006/relationships/themeOverride" Target="../theme/themeOverride26.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5.xml"/><Relationship Id="rId1" Type="http://schemas.microsoft.com/office/2011/relationships/chartStyle" Target="style5.xml"/></Relationships>
</file>

<file path=ppt/charts/_rels/chart110.xml.rels><?xml version="1.0" encoding="UTF-8" standalone="yes"?>
<Relationships xmlns="http://schemas.openxmlformats.org/package/2006/relationships"><Relationship Id="rId1" Type="http://schemas.openxmlformats.org/officeDocument/2006/relationships/package" Target="../embeddings/Hoja_de_c_lculo_de_Microsoft_Excel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Hoja_de_c_lculo_de_Microsoft_Excel110.xlsx"/></Relationships>
</file>

<file path=ppt/charts/_rels/chart112.xml.rels><?xml version="1.0" encoding="UTF-8" standalone="yes"?>
<Relationships xmlns="http://schemas.openxmlformats.org/package/2006/relationships"><Relationship Id="rId3" Type="http://schemas.openxmlformats.org/officeDocument/2006/relationships/package" Target="../embeddings/Hoja_de_c_lculo_de_Microsoft_Excel111.xlsx"/><Relationship Id="rId2" Type="http://schemas.microsoft.com/office/2011/relationships/chartColorStyle" Target="colors32.xml"/><Relationship Id="rId1" Type="http://schemas.microsoft.com/office/2011/relationships/chartStyle" Target="style32.xml"/></Relationships>
</file>

<file path=ppt/charts/_rels/chart113.xml.rels><?xml version="1.0" encoding="UTF-8" standalone="yes"?>
<Relationships xmlns="http://schemas.openxmlformats.org/package/2006/relationships"><Relationship Id="rId2" Type="http://schemas.openxmlformats.org/officeDocument/2006/relationships/package" Target="../embeddings/Hoja_de_c_lculo_de_Microsoft_Excel112.xlsx"/><Relationship Id="rId1" Type="http://schemas.openxmlformats.org/officeDocument/2006/relationships/themeOverride" Target="../theme/themeOverride27.xml"/></Relationships>
</file>

<file path=ppt/charts/_rels/chart114.xml.rels><?xml version="1.0" encoding="UTF-8" standalone="yes"?>
<Relationships xmlns="http://schemas.openxmlformats.org/package/2006/relationships"><Relationship Id="rId1" Type="http://schemas.openxmlformats.org/officeDocument/2006/relationships/package" Target="../embeddings/Hoja_de_c_lculo_de_Microsoft_Excel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Hoja_de_c_lculo_de_Microsoft_Excel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Hoja_de_c_lculo_de_Microsoft_Excel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Hoja_de_c_lculo_de_Microsoft_Excel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Hoja_de_c_lculo_de_Microsoft_Excel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Hoja_de_c_lculo_de_Microsoft_Excel118.xlsx"/></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6.xml"/><Relationship Id="rId1" Type="http://schemas.microsoft.com/office/2011/relationships/chartStyle" Target="style6.xml"/></Relationships>
</file>

<file path=ppt/charts/_rels/chart120.xml.rels><?xml version="1.0" encoding="UTF-8" standalone="yes"?>
<Relationships xmlns="http://schemas.openxmlformats.org/package/2006/relationships"><Relationship Id="rId1" Type="http://schemas.openxmlformats.org/officeDocument/2006/relationships/package" Target="../embeddings/Hoja_de_c_lculo_de_Microsoft_Excel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Hoja_de_c_lculo_de_Microsoft_Excel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Hoja_de_c_lculo_de_Microsoft_Excel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Hoja_de_c_lculo_de_Microsoft_Excel122.xlsx"/></Relationships>
</file>

<file path=ppt/charts/_rels/chart124.xml.rels><?xml version="1.0" encoding="UTF-8" standalone="yes"?>
<Relationships xmlns="http://schemas.openxmlformats.org/package/2006/relationships"><Relationship Id="rId2" Type="http://schemas.openxmlformats.org/officeDocument/2006/relationships/package" Target="../embeddings/Hoja_de_c_lculo_de_Microsoft_Excel123.xlsx"/><Relationship Id="rId1" Type="http://schemas.openxmlformats.org/officeDocument/2006/relationships/themeOverride" Target="../theme/themeOverride28.xml"/></Relationships>
</file>

<file path=ppt/charts/_rels/chart125.xml.rels><?xml version="1.0" encoding="UTF-8" standalone="yes"?>
<Relationships xmlns="http://schemas.openxmlformats.org/package/2006/relationships"><Relationship Id="rId2" Type="http://schemas.openxmlformats.org/officeDocument/2006/relationships/package" Target="../embeddings/Hoja_de_c_lculo_de_Microsoft_Excel124.xlsx"/><Relationship Id="rId1" Type="http://schemas.openxmlformats.org/officeDocument/2006/relationships/themeOverride" Target="../theme/themeOverride29.xml"/></Relationships>
</file>

<file path=ppt/charts/_rels/chart126.xml.rels><?xml version="1.0" encoding="UTF-8" standalone="yes"?>
<Relationships xmlns="http://schemas.openxmlformats.org/package/2006/relationships"><Relationship Id="rId1" Type="http://schemas.openxmlformats.org/officeDocument/2006/relationships/package" Target="../embeddings/Hoja_de_c_lculo_de_Microsoft_Excel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Hoja_de_c_lculo_de_Microsoft_Excel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Hoja_de_c_lculo_de_Microsoft_Excel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Hoja_de_c_lculo_de_Microsoft_Excel128.xlsx"/></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7.xml"/><Relationship Id="rId1" Type="http://schemas.microsoft.com/office/2011/relationships/chartStyle" Target="style7.xml"/></Relationships>
</file>

<file path=ppt/charts/_rels/chart130.xml.rels><?xml version="1.0" encoding="UTF-8" standalone="yes"?>
<Relationships xmlns="http://schemas.openxmlformats.org/package/2006/relationships"><Relationship Id="rId2" Type="http://schemas.openxmlformats.org/officeDocument/2006/relationships/package" Target="../embeddings/Hoja_de_c_lculo_de_Microsoft_Excel129.xlsx"/><Relationship Id="rId1" Type="http://schemas.openxmlformats.org/officeDocument/2006/relationships/themeOverride" Target="../theme/themeOverride30.xml"/></Relationships>
</file>

<file path=ppt/charts/_rels/chart131.xml.rels><?xml version="1.0" encoding="UTF-8" standalone="yes"?>
<Relationships xmlns="http://schemas.openxmlformats.org/package/2006/relationships"><Relationship Id="rId2" Type="http://schemas.openxmlformats.org/officeDocument/2006/relationships/package" Target="../embeddings/Hoja_de_c_lculo_de_Microsoft_Excel130.xlsx"/><Relationship Id="rId1" Type="http://schemas.openxmlformats.org/officeDocument/2006/relationships/themeOverride" Target="../theme/themeOverride31.xml"/></Relationships>
</file>

<file path=ppt/charts/_rels/chart132.xml.rels><?xml version="1.0" encoding="UTF-8" standalone="yes"?>
<Relationships xmlns="http://schemas.openxmlformats.org/package/2006/relationships"><Relationship Id="rId1" Type="http://schemas.openxmlformats.org/officeDocument/2006/relationships/package" Target="../embeddings/Hoja_de_c_lculo_de_Microsoft_Excel131.xlsx"/></Relationships>
</file>

<file path=ppt/charts/_rels/chart133.xml.rels><?xml version="1.0" encoding="UTF-8" standalone="yes"?>
<Relationships xmlns="http://schemas.openxmlformats.org/package/2006/relationships"><Relationship Id="rId2" Type="http://schemas.openxmlformats.org/officeDocument/2006/relationships/package" Target="../embeddings/Hoja_de_c_lculo_de_Microsoft_Excel132.xlsx"/><Relationship Id="rId1" Type="http://schemas.openxmlformats.org/officeDocument/2006/relationships/themeOverride" Target="../theme/themeOverride32.xml"/></Relationships>
</file>

<file path=ppt/charts/_rels/chart134.xml.rels><?xml version="1.0" encoding="UTF-8" standalone="yes"?>
<Relationships xmlns="http://schemas.openxmlformats.org/package/2006/relationships"><Relationship Id="rId3" Type="http://schemas.openxmlformats.org/officeDocument/2006/relationships/package" Target="../embeddings/Hoja_de_c_lculo_de_Microsoft_Excel133.xlsx"/><Relationship Id="rId2" Type="http://schemas.microsoft.com/office/2011/relationships/chartColorStyle" Target="colors33.xml"/><Relationship Id="rId1" Type="http://schemas.microsoft.com/office/2011/relationships/chartStyle" Target="style33.xml"/></Relationships>
</file>

<file path=ppt/charts/_rels/chart135.xml.rels><?xml version="1.0" encoding="UTF-8" standalone="yes"?>
<Relationships xmlns="http://schemas.openxmlformats.org/package/2006/relationships"><Relationship Id="rId2" Type="http://schemas.openxmlformats.org/officeDocument/2006/relationships/package" Target="../embeddings/Hoja_de_c_lculo_de_Microsoft_Excel134.xlsx"/><Relationship Id="rId1" Type="http://schemas.openxmlformats.org/officeDocument/2006/relationships/themeOverride" Target="../theme/themeOverride33.xml"/></Relationships>
</file>

<file path=ppt/charts/_rels/chart136.xml.rels><?xml version="1.0" encoding="UTF-8" standalone="yes"?>
<Relationships xmlns="http://schemas.openxmlformats.org/package/2006/relationships"><Relationship Id="rId2" Type="http://schemas.openxmlformats.org/officeDocument/2006/relationships/package" Target="../embeddings/Hoja_de_c_lculo_de_Microsoft_Excel135.xlsx"/><Relationship Id="rId1" Type="http://schemas.openxmlformats.org/officeDocument/2006/relationships/themeOverride" Target="../theme/themeOverride34.xml"/></Relationships>
</file>

<file path=ppt/charts/_rels/chart137.xml.rels><?xml version="1.0" encoding="UTF-8" standalone="yes"?>
<Relationships xmlns="http://schemas.openxmlformats.org/package/2006/relationships"><Relationship Id="rId1" Type="http://schemas.openxmlformats.org/officeDocument/2006/relationships/package" Target="../embeddings/Hoja_de_c_lculo_de_Microsoft_Excel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Hoja_de_c_lculo_de_Microsoft_Excel137.xlsx"/></Relationships>
</file>

<file path=ppt/charts/_rels/chart139.xml.rels><?xml version="1.0" encoding="UTF-8" standalone="yes"?>
<Relationships xmlns="http://schemas.openxmlformats.org/package/2006/relationships"><Relationship Id="rId2" Type="http://schemas.openxmlformats.org/officeDocument/2006/relationships/package" Target="../embeddings/Hoja_de_c_lculo_de_Microsoft_Excel138.xlsx"/><Relationship Id="rId1" Type="http://schemas.openxmlformats.org/officeDocument/2006/relationships/themeOverride" Target="../theme/themeOverride35.xml"/></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Excel13.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Excel14.xlsx"/><Relationship Id="rId1" Type="http://schemas.openxmlformats.org/officeDocument/2006/relationships/themeOverride" Target="../theme/themeOverride2.xml"/></Relationships>
</file>

<file path=ppt/charts/_rels/chart16.xml.rels><?xml version="1.0" encoding="UTF-8" standalone="yes"?>
<Relationships xmlns="http://schemas.openxmlformats.org/package/2006/relationships"><Relationship Id="rId2" Type="http://schemas.openxmlformats.org/officeDocument/2006/relationships/package" Target="../embeddings/Hoja_de_c_lculo_de_Microsoft_Excel15.xlsx"/><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Hoja_de_c_lculo_de_Microsoft_Excel18.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Hoja_de_c_lculo_de_Microsoft_Excel19.xlsx"/><Relationship Id="rId1" Type="http://schemas.openxmlformats.org/officeDocument/2006/relationships/themeOverride" Target="../theme/themeOverride5.xml"/></Relationships>
</file>

<file path=ppt/charts/_rels/chart21.xml.rels><?xml version="1.0" encoding="UTF-8" standalone="yes"?>
<Relationships xmlns="http://schemas.openxmlformats.org/package/2006/relationships"><Relationship Id="rId2" Type="http://schemas.openxmlformats.org/officeDocument/2006/relationships/package" Target="../embeddings/Hoja_de_c_lculo_de_Microsoft_Excel20.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2" Type="http://schemas.openxmlformats.org/officeDocument/2006/relationships/package" Target="../embeddings/Hoja_de_c_lculo_de_Microsoft_Excel21.xlsx"/><Relationship Id="rId1" Type="http://schemas.openxmlformats.org/officeDocument/2006/relationships/themeOverride" Target="../theme/themeOverride7.xml"/></Relationships>
</file>

<file path=ppt/charts/_rels/chart23.xml.rels><?xml version="1.0" encoding="UTF-8" standalone="yes"?>
<Relationships xmlns="http://schemas.openxmlformats.org/package/2006/relationships"><Relationship Id="rId2" Type="http://schemas.openxmlformats.org/officeDocument/2006/relationships/package" Target="../embeddings/Hoja_de_c_lculo_de_Microsoft_Excel22.xlsx"/><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2" Type="http://schemas.openxmlformats.org/officeDocument/2006/relationships/package" Target="../embeddings/Hoja_de_c_lculo_de_Microsoft_Excel23.xlsx"/><Relationship Id="rId1" Type="http://schemas.openxmlformats.org/officeDocument/2006/relationships/themeOverride" Target="../theme/themeOverride9.xml"/></Relationships>
</file>

<file path=ppt/charts/_rels/chart25.xml.rels><?xml version="1.0" encoding="UTF-8" standalone="yes"?>
<Relationships xmlns="http://schemas.openxmlformats.org/package/2006/relationships"><Relationship Id="rId2" Type="http://schemas.openxmlformats.org/officeDocument/2006/relationships/package" Target="../embeddings/Hoja_de_c_lculo_de_Microsoft_Excel24.xlsx"/><Relationship Id="rId1" Type="http://schemas.openxmlformats.org/officeDocument/2006/relationships/themeOverride" Target="../theme/themeOverride10.xml"/></Relationships>
</file>

<file path=ppt/charts/_rels/chart26.xml.rels><?xml version="1.0" encoding="UTF-8" standalone="yes"?>
<Relationships xmlns="http://schemas.openxmlformats.org/package/2006/relationships"><Relationship Id="rId2" Type="http://schemas.openxmlformats.org/officeDocument/2006/relationships/package" Target="../embeddings/Hoja_de_c_lculo_de_Microsoft_Excel25.xlsx"/><Relationship Id="rId1" Type="http://schemas.openxmlformats.org/officeDocument/2006/relationships/themeOverride" Target="../theme/themeOverride11.xml"/></Relationships>
</file>

<file path=ppt/charts/_rels/chart27.xml.rels><?xml version="1.0" encoding="UTF-8" standalone="yes"?>
<Relationships xmlns="http://schemas.openxmlformats.org/package/2006/relationships"><Relationship Id="rId2" Type="http://schemas.openxmlformats.org/officeDocument/2006/relationships/package" Target="../embeddings/Hoja_de_c_lculo_de_Microsoft_Excel26.xlsx"/><Relationship Id="rId1" Type="http://schemas.openxmlformats.org/officeDocument/2006/relationships/themeOverride" Target="../theme/themeOverride12.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9.xml"/><Relationship Id="rId1" Type="http://schemas.microsoft.com/office/2011/relationships/chartStyle" Target="style9.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Hoja_de_c_lculo_de_Microsoft_Excel29.xlsx"/><Relationship Id="rId1" Type="http://schemas.openxmlformats.org/officeDocument/2006/relationships/themeOverride" Target="../theme/themeOverride13.xml"/></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2.xml.rels><?xml version="1.0" encoding="UTF-8" standalone="yes"?>
<Relationships xmlns="http://schemas.openxmlformats.org/package/2006/relationships"><Relationship Id="rId2" Type="http://schemas.openxmlformats.org/officeDocument/2006/relationships/package" Target="../embeddings/Hoja_de_c_lculo_de_Microsoft_Excel31.xlsx"/><Relationship Id="rId1" Type="http://schemas.openxmlformats.org/officeDocument/2006/relationships/themeOverride" Target="../theme/themeOverride14.xml"/></Relationships>
</file>

<file path=ppt/charts/_rels/chart33.xml.rels><?xml version="1.0" encoding="UTF-8" standalone="yes"?>
<Relationships xmlns="http://schemas.openxmlformats.org/package/2006/relationships"><Relationship Id="rId2" Type="http://schemas.openxmlformats.org/officeDocument/2006/relationships/package" Target="../embeddings/Hoja_de_c_lculo_de_Microsoft_Excel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2" Type="http://schemas.openxmlformats.org/officeDocument/2006/relationships/package" Target="../embeddings/Hoja_de_c_lculo_de_Microsoft_Excel34.xlsx"/><Relationship Id="rId1" Type="http://schemas.openxmlformats.org/officeDocument/2006/relationships/themeOverride" Target="../theme/themeOverride16.xml"/></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Excel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Excel37.xlsx"/></Relationships>
</file>

<file path=ppt/charts/_rels/chart39.xml.rels><?xml version="1.0" encoding="UTF-8" standalone="yes"?>
<Relationships xmlns="http://schemas.openxmlformats.org/package/2006/relationships"><Relationship Id="rId2" Type="http://schemas.openxmlformats.org/officeDocument/2006/relationships/package" Target="../embeddings/Hoja_de_c_lculo_de_Microsoft_Excel38.xlsx"/><Relationship Id="rId1" Type="http://schemas.openxmlformats.org/officeDocument/2006/relationships/themeOverride" Target="../theme/themeOverride17.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Hoja_de_c_lculo_de_Microsoft_Excel39.xlsx"/><Relationship Id="rId1" Type="http://schemas.openxmlformats.org/officeDocument/2006/relationships/themeOverride" Target="../theme/themeOverride18.xml"/></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12.xml"/><Relationship Id="rId1" Type="http://schemas.microsoft.com/office/2011/relationships/chartStyle" Target="style1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13.xml"/><Relationship Id="rId1" Type="http://schemas.microsoft.com/office/2011/relationships/chartStyle" Target="style13.xml"/></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Excel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Hoja_de_c_lculo_de_Microsoft_Excel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Hoja_de_c_lculo_de_Microsoft_Excel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Hoja_de_c_lculo_de_Microsoft_Excel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Hoja_de_c_lculo_de_Microsoft_Excel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Hoja_de_c_lculo_de_Microsoft_Excel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14.xml"/><Relationship Id="rId1" Type="http://schemas.microsoft.com/office/2011/relationships/chartStyle" Target="style14.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16.xml"/><Relationship Id="rId1" Type="http://schemas.microsoft.com/office/2011/relationships/chartStyle" Target="style16.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17.xml"/><Relationship Id="rId1" Type="http://schemas.microsoft.com/office/2011/relationships/chartStyle" Target="style17.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18.xml"/><Relationship Id="rId1" Type="http://schemas.microsoft.com/office/2011/relationships/chartStyle" Target="style18.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19.xml"/><Relationship Id="rId1" Type="http://schemas.microsoft.com/office/2011/relationships/chartStyle" Target="style19.xml"/></Relationships>
</file>

<file path=ppt/charts/_rels/chart56.xml.rels><?xml version="1.0" encoding="UTF-8" standalone="yes"?>
<Relationships xmlns="http://schemas.openxmlformats.org/package/2006/relationships"><Relationship Id="rId2" Type="http://schemas.openxmlformats.org/officeDocument/2006/relationships/package" Target="../embeddings/Hoja_de_c_lculo_de_Microsoft_Excel55.xlsx"/><Relationship Id="rId1" Type="http://schemas.openxmlformats.org/officeDocument/2006/relationships/themeOverride" Target="../theme/themeOverride19.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6.xlsx"/><Relationship Id="rId2" Type="http://schemas.microsoft.com/office/2011/relationships/chartColorStyle" Target="colors20.xml"/><Relationship Id="rId1" Type="http://schemas.microsoft.com/office/2011/relationships/chartStyle" Target="style20.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7.xlsx"/><Relationship Id="rId2" Type="http://schemas.microsoft.com/office/2011/relationships/chartColorStyle" Target="colors21.xml"/><Relationship Id="rId1" Type="http://schemas.microsoft.com/office/2011/relationships/chartStyle" Target="style21.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8.xlsx"/><Relationship Id="rId2" Type="http://schemas.microsoft.com/office/2011/relationships/chartColorStyle" Target="colors22.xml"/><Relationship Id="rId1" Type="http://schemas.microsoft.com/office/2011/relationships/chartStyle" Target="style22.xm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9.xlsx"/><Relationship Id="rId2" Type="http://schemas.microsoft.com/office/2011/relationships/chartColorStyle" Target="colors23.xml"/><Relationship Id="rId1" Type="http://schemas.microsoft.com/office/2011/relationships/chartStyle" Target="style23.xml"/></Relationships>
</file>

<file path=ppt/charts/_rels/chart61.xml.rels><?xml version="1.0" encoding="UTF-8" standalone="yes"?>
<Relationships xmlns="http://schemas.openxmlformats.org/package/2006/relationships"><Relationship Id="rId3" Type="http://schemas.openxmlformats.org/officeDocument/2006/relationships/package" Target="../embeddings/Hoja_de_c_lculo_de_Microsoft_Excel60.xlsx"/><Relationship Id="rId2" Type="http://schemas.microsoft.com/office/2011/relationships/chartColorStyle" Target="colors24.xml"/><Relationship Id="rId1" Type="http://schemas.microsoft.com/office/2011/relationships/chartStyle" Target="style24.xml"/></Relationships>
</file>

<file path=ppt/charts/_rels/chart62.xml.rels><?xml version="1.0" encoding="UTF-8" standalone="yes"?>
<Relationships xmlns="http://schemas.openxmlformats.org/package/2006/relationships"><Relationship Id="rId2" Type="http://schemas.openxmlformats.org/officeDocument/2006/relationships/package" Target="../embeddings/Hoja_de_c_lculo_de_Microsoft_Excel61.xlsx"/><Relationship Id="rId1" Type="http://schemas.openxmlformats.org/officeDocument/2006/relationships/themeOverride" Target="../theme/themeOverride20.xml"/></Relationships>
</file>

<file path=ppt/charts/_rels/chart63.xml.rels><?xml version="1.0" encoding="UTF-8" standalone="yes"?>
<Relationships xmlns="http://schemas.openxmlformats.org/package/2006/relationships"><Relationship Id="rId3" Type="http://schemas.openxmlformats.org/officeDocument/2006/relationships/package" Target="../embeddings/Hoja_de_c_lculo_de_Microsoft_Excel62.xlsx"/><Relationship Id="rId2" Type="http://schemas.microsoft.com/office/2011/relationships/chartColorStyle" Target="colors25.xml"/><Relationship Id="rId1" Type="http://schemas.microsoft.com/office/2011/relationships/chartStyle" Target="style25.xml"/></Relationships>
</file>

<file path=ppt/charts/_rels/chart64.xml.rels><?xml version="1.0" encoding="UTF-8" standalone="yes"?>
<Relationships xmlns="http://schemas.openxmlformats.org/package/2006/relationships"><Relationship Id="rId1" Type="http://schemas.openxmlformats.org/officeDocument/2006/relationships/package" Target="../embeddings/Hoja_de_c_lculo_de_Microsoft_Excel63.xlsx"/></Relationships>
</file>

<file path=ppt/charts/_rels/chart65.xml.rels><?xml version="1.0" encoding="UTF-8" standalone="yes"?>
<Relationships xmlns="http://schemas.openxmlformats.org/package/2006/relationships"><Relationship Id="rId3" Type="http://schemas.openxmlformats.org/officeDocument/2006/relationships/package" Target="../embeddings/Hoja_de_c_lculo_de_Microsoft_Excel64.xlsx"/><Relationship Id="rId2" Type="http://schemas.microsoft.com/office/2011/relationships/chartColorStyle" Target="colors26.xml"/><Relationship Id="rId1" Type="http://schemas.microsoft.com/office/2011/relationships/chartStyle" Target="style26.xml"/></Relationships>
</file>

<file path=ppt/charts/_rels/chart66.xml.rels><?xml version="1.0" encoding="UTF-8" standalone="yes"?>
<Relationships xmlns="http://schemas.openxmlformats.org/package/2006/relationships"><Relationship Id="rId3" Type="http://schemas.openxmlformats.org/officeDocument/2006/relationships/package" Target="../embeddings/Hoja_de_c_lculo_de_Microsoft_Excel65.xlsx"/><Relationship Id="rId2" Type="http://schemas.microsoft.com/office/2011/relationships/chartColorStyle" Target="colors27.xml"/><Relationship Id="rId1" Type="http://schemas.microsoft.com/office/2011/relationships/chartStyle" Target="style27.xml"/></Relationships>
</file>

<file path=ppt/charts/_rels/chart67.xml.rels><?xml version="1.0" encoding="UTF-8" standalone="yes"?>
<Relationships xmlns="http://schemas.openxmlformats.org/package/2006/relationships"><Relationship Id="rId1" Type="http://schemas.openxmlformats.org/officeDocument/2006/relationships/package" Target="../embeddings/Hoja_de_c_lculo_de_Microsoft_Excel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Hoja_de_c_lculo_de_Microsoft_Excel67.xlsx"/></Relationships>
</file>

<file path=ppt/charts/_rels/chart69.xml.rels><?xml version="1.0" encoding="UTF-8" standalone="yes"?>
<Relationships xmlns="http://schemas.openxmlformats.org/package/2006/relationships"><Relationship Id="rId2" Type="http://schemas.openxmlformats.org/officeDocument/2006/relationships/package" Target="../embeddings/Hoja_de_c_lculo_de_Microsoft_Excel68.xlsx"/><Relationship Id="rId1" Type="http://schemas.openxmlformats.org/officeDocument/2006/relationships/themeOverride" Target="../theme/themeOverride21.xml"/></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Hoja_de_c_lculo_de_Microsoft_Excel69.xlsx"/><Relationship Id="rId1" Type="http://schemas.openxmlformats.org/officeDocument/2006/relationships/themeOverride" Target="../theme/themeOverride22.xml"/></Relationships>
</file>

<file path=ppt/charts/_rels/chart71.xml.rels><?xml version="1.0" encoding="UTF-8" standalone="yes"?>
<Relationships xmlns="http://schemas.openxmlformats.org/package/2006/relationships"><Relationship Id="rId1" Type="http://schemas.openxmlformats.org/officeDocument/2006/relationships/package" Target="../embeddings/Hoja_de_c_lculo_de_Microsoft_Excel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Hoja_de_c_lculo_de_Microsoft_Excel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Hoja_de_c_lculo_de_Microsoft_Excel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Hoja_de_c_lculo_de_Microsoft_Excel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Hoja_de_c_lculo_de_Microsoft_Excel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Hoja_de_c_lculo_de_Microsoft_Excel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Hoja_de_c_lculo_de_Microsoft_Excel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Hoja_de_c_lculo_de_Microsoft_Excel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Hoja_de_c_lculo_de_Microsoft_Excel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Hoja_de_c_lculo_de_Microsoft_Excel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Hoja_de_c_lculo_de_Microsoft_Excel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Hoja_de_c_lculo_de_Microsoft_Excel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Hoja_de_c_lculo_de_Microsoft_Excel82.xlsx"/></Relationships>
</file>

<file path=ppt/charts/_rels/chart84.xml.rels><?xml version="1.0" encoding="UTF-8" standalone="yes"?>
<Relationships xmlns="http://schemas.openxmlformats.org/package/2006/relationships"><Relationship Id="rId2" Type="http://schemas.openxmlformats.org/officeDocument/2006/relationships/package" Target="../embeddings/Hoja_de_c_lculo_de_Microsoft_Excel83.xlsx"/><Relationship Id="rId1" Type="http://schemas.openxmlformats.org/officeDocument/2006/relationships/themeOverride" Target="../theme/themeOverride23.xml"/></Relationships>
</file>

<file path=ppt/charts/_rels/chart85.xml.rels><?xml version="1.0" encoding="UTF-8" standalone="yes"?>
<Relationships xmlns="http://schemas.openxmlformats.org/package/2006/relationships"><Relationship Id="rId2" Type="http://schemas.openxmlformats.org/officeDocument/2006/relationships/package" Target="../embeddings/Hoja_de_c_lculo_de_Microsoft_Excel84.xlsx"/><Relationship Id="rId1" Type="http://schemas.openxmlformats.org/officeDocument/2006/relationships/themeOverride" Target="../theme/themeOverride24.xml"/></Relationships>
</file>

<file path=ppt/charts/_rels/chart86.xml.rels><?xml version="1.0" encoding="UTF-8" standalone="yes"?>
<Relationships xmlns="http://schemas.openxmlformats.org/package/2006/relationships"><Relationship Id="rId3" Type="http://schemas.openxmlformats.org/officeDocument/2006/relationships/package" Target="../embeddings/Hoja_de_c_lculo_de_Microsoft_Excel85.xlsx"/><Relationship Id="rId2" Type="http://schemas.microsoft.com/office/2011/relationships/chartColorStyle" Target="colors28.xml"/><Relationship Id="rId1" Type="http://schemas.microsoft.com/office/2011/relationships/chartStyle" Target="style28.xml"/></Relationships>
</file>

<file path=ppt/charts/_rels/chart87.xml.rels><?xml version="1.0" encoding="UTF-8" standalone="yes"?>
<Relationships xmlns="http://schemas.openxmlformats.org/package/2006/relationships"><Relationship Id="rId1" Type="http://schemas.openxmlformats.org/officeDocument/2006/relationships/package" Target="../embeddings/Hoja_de_c_lculo_de_Microsoft_Excel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Hoja_de_c_lculo_de_Microsoft_Excel87.xlsx"/></Relationships>
</file>

<file path=ppt/charts/_rels/chart89.xml.rels><?xml version="1.0" encoding="UTF-8" standalone="yes"?>
<Relationships xmlns="http://schemas.openxmlformats.org/package/2006/relationships"><Relationship Id="rId3" Type="http://schemas.openxmlformats.org/officeDocument/2006/relationships/package" Target="../embeddings/Hoja_de_c_lculo_de_Microsoft_Excel88.xlsx"/><Relationship Id="rId2" Type="http://schemas.microsoft.com/office/2011/relationships/chartColorStyle" Target="colors29.xml"/><Relationship Id="rId1" Type="http://schemas.microsoft.com/office/2011/relationships/chartStyle" Target="style29.xml"/></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0.xml.rels><?xml version="1.0" encoding="UTF-8" standalone="yes"?>
<Relationships xmlns="http://schemas.openxmlformats.org/package/2006/relationships"><Relationship Id="rId3" Type="http://schemas.openxmlformats.org/officeDocument/2006/relationships/package" Target="../embeddings/Hoja_de_c_lculo_de_Microsoft_Excel89.xlsx"/><Relationship Id="rId2" Type="http://schemas.microsoft.com/office/2011/relationships/chartColorStyle" Target="colors30.xml"/><Relationship Id="rId1" Type="http://schemas.microsoft.com/office/2011/relationships/chartStyle" Target="style30.xml"/></Relationships>
</file>

<file path=ppt/charts/_rels/chart91.xml.rels><?xml version="1.0" encoding="UTF-8" standalone="yes"?>
<Relationships xmlns="http://schemas.openxmlformats.org/package/2006/relationships"><Relationship Id="rId1" Type="http://schemas.openxmlformats.org/officeDocument/2006/relationships/package" Target="../embeddings/Hoja_de_c_lculo_de_Microsoft_Excel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Hoja_de_c_lculo_de_Microsoft_Excel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Hoja_de_c_lculo_de_Microsoft_Excel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Hoja_de_c_lculo_de_Microsoft_Excel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Hoja_de_c_lculo_de_Microsoft_Excel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Hoja_de_c_lculo_de_Microsoft_Excel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Hoja_de_c_lculo_de_Microsoft_Excel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Hoja_de_c_lculo_de_Microsoft_Excel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Hoja_de_c_lculo_de_Microsoft_Excel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B9EA-4033-8DC0-4E25EBAFDD38}"/>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9EA-4033-8DC0-4E25EBAFDD38}"/>
              </c:ext>
            </c:extLst>
          </c:dPt>
          <c:dPt>
            <c:idx val="2"/>
            <c:bubble3D val="0"/>
            <c:spPr>
              <a:solidFill>
                <a:srgbClr val="E9001A"/>
              </a:solidFill>
              <a:ln w="19050">
                <a:solidFill>
                  <a:schemeClr val="lt1"/>
                </a:solidFill>
              </a:ln>
              <a:effectLst/>
            </c:spPr>
            <c:extLst>
              <c:ext xmlns:c16="http://schemas.microsoft.com/office/drawing/2014/chart" uri="{C3380CC4-5D6E-409C-BE32-E72D297353CC}">
                <c16:uniqueId val="{00000005-B9EA-4033-8DC0-4E25EBAFDD38}"/>
              </c:ext>
            </c:extLst>
          </c:dPt>
          <c:cat>
            <c:strRef>
              <c:f>Hoja1!$A$2:$A$4</c:f>
              <c:strCache>
                <c:ptCount val="3"/>
                <c:pt idx="0">
                  <c:v>Alto Nivel </c:v>
                </c:pt>
                <c:pt idx="1">
                  <c:v>Alto rendimiento </c:v>
                </c:pt>
                <c:pt idx="2">
                  <c:v>federados/as</c:v>
                </c:pt>
              </c:strCache>
            </c:strRef>
          </c:cat>
          <c:val>
            <c:numRef>
              <c:f>Hoja1!$B$2:$B$4</c:f>
              <c:numCache>
                <c:formatCode>###0.0%</c:formatCode>
                <c:ptCount val="3"/>
                <c:pt idx="0">
                  <c:v>6.2344139650872821E-2</c:v>
                </c:pt>
                <c:pt idx="1">
                  <c:v>0.18952618453865339</c:v>
                </c:pt>
                <c:pt idx="2">
                  <c:v>0.74812967581047385</c:v>
                </c:pt>
              </c:numCache>
            </c:numRef>
          </c:val>
          <c:extLst>
            <c:ext xmlns:c16="http://schemas.microsoft.com/office/drawing/2014/chart" uri="{C3380CC4-5D6E-409C-BE32-E72D297353CC}">
              <c16:uniqueId val="{00000000-A9A2-4F61-BB8F-DB3391C6DA9B}"/>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03705531790429E-2"/>
          <c:y val="1.6343184570317946E-2"/>
          <c:w val="0.9201925889364192"/>
          <c:h val="0.87204238060969697"/>
        </c:manualLayout>
      </c:layout>
      <c:barChart>
        <c:barDir val="col"/>
        <c:grouping val="stacked"/>
        <c:varyColors val="0"/>
        <c:ser>
          <c:idx val="0"/>
          <c:order val="0"/>
          <c:tx>
            <c:strRef>
              <c:f>Hoja1!$B$1</c:f>
              <c:strCache>
                <c:ptCount val="1"/>
                <c:pt idx="0">
                  <c:v>De competición individual</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(n=76)</c:v>
                </c:pt>
                <c:pt idx="2">
                  <c:v>Federado/a 
(n=300)</c:v>
                </c:pt>
              </c:strCache>
            </c:strRef>
          </c:cat>
          <c:val>
            <c:numRef>
              <c:f>Hoja1!$B$2:$B$4</c:f>
              <c:numCache>
                <c:formatCode>###0.0%</c:formatCode>
                <c:ptCount val="3"/>
                <c:pt idx="0">
                  <c:v>0.28000000000000003</c:v>
                </c:pt>
                <c:pt idx="1">
                  <c:v>7.8947368421052627E-2</c:v>
                </c:pt>
                <c:pt idx="2">
                  <c:v>9.3333333333333338E-2</c:v>
                </c:pt>
              </c:numCache>
            </c:numRef>
          </c:val>
          <c:extLst>
            <c:ext xmlns:c16="http://schemas.microsoft.com/office/drawing/2014/chart" uri="{C3380CC4-5D6E-409C-BE32-E72D297353CC}">
              <c16:uniqueId val="{00000000-24CE-4027-AC8B-AD1497C949E0}"/>
            </c:ext>
          </c:extLst>
        </c:ser>
        <c:ser>
          <c:idx val="1"/>
          <c:order val="1"/>
          <c:tx>
            <c:strRef>
              <c:f>Hoja1!$C$1</c:f>
              <c:strCache>
                <c:ptCount val="1"/>
                <c:pt idx="0">
                  <c:v>De competición en equipo</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(n=76)</c:v>
                </c:pt>
                <c:pt idx="2">
                  <c:v>Federado/a 
(n=300)</c:v>
                </c:pt>
              </c:strCache>
            </c:strRef>
          </c:cat>
          <c:val>
            <c:numRef>
              <c:f>Hoja1!$C$2:$C$4</c:f>
              <c:numCache>
                <c:formatCode>###0.0%</c:formatCode>
                <c:ptCount val="3"/>
                <c:pt idx="0">
                  <c:v>0.48</c:v>
                </c:pt>
                <c:pt idx="1">
                  <c:v>0.85526315789473684</c:v>
                </c:pt>
                <c:pt idx="2">
                  <c:v>0.59333333333333338</c:v>
                </c:pt>
              </c:numCache>
            </c:numRef>
          </c:val>
          <c:extLst>
            <c:ext xmlns:c16="http://schemas.microsoft.com/office/drawing/2014/chart" uri="{C3380CC4-5D6E-409C-BE32-E72D297353CC}">
              <c16:uniqueId val="{00000001-24CE-4027-AC8B-AD1497C949E0}"/>
            </c:ext>
          </c:extLst>
        </c:ser>
        <c:ser>
          <c:idx val="2"/>
          <c:order val="2"/>
          <c:tx>
            <c:strRef>
              <c:f>Hoja1!$D$1</c:f>
              <c:strCache>
                <c:ptCount val="1"/>
                <c:pt idx="0">
                  <c:v>Ambas</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(n=76)</c:v>
                </c:pt>
                <c:pt idx="2">
                  <c:v>Federado/a 
(n=300)</c:v>
                </c:pt>
              </c:strCache>
            </c:strRef>
          </c:cat>
          <c:val>
            <c:numRef>
              <c:f>Hoja1!$D$2:$D$4</c:f>
              <c:numCache>
                <c:formatCode>###0.0%</c:formatCode>
                <c:ptCount val="3"/>
                <c:pt idx="0">
                  <c:v>0.24</c:v>
                </c:pt>
                <c:pt idx="1">
                  <c:v>6.5789473684210523E-2</c:v>
                </c:pt>
                <c:pt idx="2">
                  <c:v>0.3133333333333333</c:v>
                </c:pt>
              </c:numCache>
            </c:numRef>
          </c:val>
          <c:extLst>
            <c:ext xmlns:c16="http://schemas.microsoft.com/office/drawing/2014/chart" uri="{C3380CC4-5D6E-409C-BE32-E72D297353CC}">
              <c16:uniqueId val="{00000002-24CE-4027-AC8B-AD1497C949E0}"/>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E5B2-4272-B8C0-884ED8EAC227}"/>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E5B2-4272-B8C0-884ED8EAC227}"/>
              </c:ext>
            </c:extLst>
          </c:dPt>
          <c:dPt>
            <c:idx val="2"/>
            <c:bubble3D val="0"/>
            <c:spPr>
              <a:solidFill>
                <a:srgbClr val="F9CBD2"/>
              </a:solidFill>
            </c:spPr>
            <c:extLst>
              <c:ext xmlns:c16="http://schemas.microsoft.com/office/drawing/2014/chart" uri="{C3380CC4-5D6E-409C-BE32-E72D297353CC}">
                <c16:uniqueId val="{00000005-E5B2-4272-B8C0-884ED8EAC227}"/>
              </c:ext>
            </c:extLst>
          </c:dPt>
          <c:cat>
            <c:strRef>
              <c:f>Hoja1!$A$5:$A$6</c:f>
              <c:strCache>
                <c:ptCount val="2"/>
                <c:pt idx="0">
                  <c:v>Sí</c:v>
                </c:pt>
                <c:pt idx="1">
                  <c:v>No</c:v>
                </c:pt>
              </c:strCache>
            </c:strRef>
          </c:cat>
          <c:val>
            <c:numRef>
              <c:f>Hoja1!$B$5:$B$6</c:f>
              <c:numCache>
                <c:formatCode>0.0%</c:formatCode>
                <c:ptCount val="2"/>
                <c:pt idx="0">
                  <c:v>0.4</c:v>
                </c:pt>
                <c:pt idx="1">
                  <c:v>0.6</c:v>
                </c:pt>
              </c:numCache>
            </c:numRef>
          </c:val>
          <c:extLst>
            <c:ext xmlns:c16="http://schemas.microsoft.com/office/drawing/2014/chart" uri="{C3380CC4-5D6E-409C-BE32-E72D297353CC}">
              <c16:uniqueId val="{00000006-E5B2-4272-B8C0-884ED8EAC227}"/>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149788996278"/>
          <c:y val="0.14803459693906415"/>
          <c:w val="0.43138618017563496"/>
          <c:h val="0.74677071638567005"/>
        </c:manualLayout>
      </c:layout>
      <c:pieChart>
        <c:varyColors val="1"/>
        <c:ser>
          <c:idx val="0"/>
          <c:order val="0"/>
          <c:tx>
            <c:strRef>
              <c:f>Hoja1!$B$4</c:f>
              <c:strCache>
                <c:ptCount val="1"/>
              </c:strCache>
            </c:strRef>
          </c:tx>
          <c:spPr>
            <a:solidFill>
              <a:srgbClr val="D60019"/>
            </a:solidFill>
          </c:spPr>
          <c:dPt>
            <c:idx val="0"/>
            <c:bubble3D val="0"/>
            <c:spPr>
              <a:solidFill>
                <a:schemeClr val="bg1">
                  <a:lumMod val="85000"/>
                </a:schemeClr>
              </a:solidFill>
            </c:spPr>
            <c:extLst>
              <c:ext xmlns:c16="http://schemas.microsoft.com/office/drawing/2014/chart" uri="{C3380CC4-5D6E-409C-BE32-E72D297353CC}">
                <c16:uniqueId val="{00000001-F06F-40C8-AAEB-EA0487ED88E6}"/>
              </c:ext>
            </c:extLst>
          </c:dPt>
          <c:dPt>
            <c:idx val="1"/>
            <c:bubble3D val="0"/>
            <c:extLst>
              <c:ext xmlns:c16="http://schemas.microsoft.com/office/drawing/2014/chart" uri="{C3380CC4-5D6E-409C-BE32-E72D297353CC}">
                <c16:uniqueId val="{00000003-F06F-40C8-AAEB-EA0487ED88E6}"/>
              </c:ext>
            </c:extLst>
          </c:dPt>
          <c:dPt>
            <c:idx val="2"/>
            <c:bubble3D val="0"/>
            <c:extLst>
              <c:ext xmlns:c16="http://schemas.microsoft.com/office/drawing/2014/chart" uri="{C3380CC4-5D6E-409C-BE32-E72D297353CC}">
                <c16:uniqueId val="{00000005-F06F-40C8-AAEB-EA0487ED88E6}"/>
              </c:ext>
            </c:extLst>
          </c:dPt>
          <c:dLbls>
            <c:dLbl>
              <c:idx val="0"/>
              <c:layout>
                <c:manualLayout>
                  <c:x val="4.9086690131883E-2"/>
                  <c:y val="-0.39371060477156022"/>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06F-40C8-AAEB-EA0487ED88E6}"/>
                </c:ext>
              </c:extLst>
            </c:dLbl>
            <c:dLbl>
              <c:idx val="1"/>
              <c:layout>
                <c:manualLayout>
                  <c:x val="-4.3161499742128212E-2"/>
                  <c:y val="0.20251049693969092"/>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06F-40C8-AAEB-EA0487ED88E6}"/>
                </c:ext>
              </c:extLst>
            </c:dLbl>
            <c:numFmt formatCode="0.0%" sourceLinked="0"/>
            <c:spPr>
              <a:noFill/>
              <a:ln>
                <a:noFill/>
              </a:ln>
              <a:effectLst/>
            </c:spPr>
            <c:txPr>
              <a:bodyPr/>
              <a:lstStyle/>
              <a:p>
                <a:pPr>
                  <a:defRPr sz="1000">
                    <a:solidFill>
                      <a:schemeClr val="tx1">
                        <a:lumMod val="75000"/>
                        <a:lumOff val="25000"/>
                      </a:schemeClr>
                    </a:solidFill>
                    <a:latin typeface="Bahnschrift Light SemiCondensed" panose="020B0502040204020203" pitchFamily="34" charset="0"/>
                  </a:defRPr>
                </a:pPr>
                <a:endParaRPr lang="es-E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Hoja1!$A$5:$A$7</c:f>
              <c:strCache>
                <c:ptCount val="2"/>
                <c:pt idx="0">
                  <c:v>Ha seguido entrenando, realizando deporte en su casa o alguna rutina deportiva</c:v>
                </c:pt>
                <c:pt idx="1">
                  <c:v>Ha parado toda actividad deportiva</c:v>
                </c:pt>
              </c:strCache>
            </c:strRef>
          </c:cat>
          <c:val>
            <c:numRef>
              <c:f>Hoja1!$B$5:$B$7</c:f>
              <c:numCache>
                <c:formatCode>###0.0%</c:formatCode>
                <c:ptCount val="3"/>
                <c:pt idx="0">
                  <c:v>0.69375165414155471</c:v>
                </c:pt>
                <c:pt idx="1">
                  <c:v>0.30624834585844563</c:v>
                </c:pt>
              </c:numCache>
            </c:numRef>
          </c:val>
          <c:extLst>
            <c:ext xmlns:c16="http://schemas.microsoft.com/office/drawing/2014/chart" uri="{C3380CC4-5D6E-409C-BE32-E72D297353CC}">
              <c16:uniqueId val="{00000006-F06F-40C8-AAEB-EA0487ED88E6}"/>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7822-4C8E-8CDB-B6FA9A382829}"/>
              </c:ext>
            </c:extLst>
          </c:dPt>
          <c:dPt>
            <c:idx val="1"/>
            <c:invertIfNegative val="0"/>
            <c:bubble3D val="0"/>
            <c:extLst>
              <c:ext xmlns:c16="http://schemas.microsoft.com/office/drawing/2014/chart" uri="{C3380CC4-5D6E-409C-BE32-E72D297353CC}">
                <c16:uniqueId val="{00000001-7822-4C8E-8CDB-B6FA9A38282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De 18 a 24 años</c:v>
                </c:pt>
                <c:pt idx="1">
                  <c:v>De 25 a 34 años</c:v>
                </c:pt>
                <c:pt idx="2">
                  <c:v>De 35 a 44 años</c:v>
                </c:pt>
                <c:pt idx="3">
                  <c:v>De 45 a 54 años</c:v>
                </c:pt>
                <c:pt idx="4">
                  <c:v>De 55 a 64 años</c:v>
                </c:pt>
                <c:pt idx="5">
                  <c:v>De 65 a 70 años</c:v>
                </c:pt>
              </c:strCache>
            </c:strRef>
          </c:cat>
          <c:val>
            <c:numRef>
              <c:f>Hoja1!$B$2:$B$7</c:f>
              <c:numCache>
                <c:formatCode>###0.0%</c:formatCode>
                <c:ptCount val="6"/>
                <c:pt idx="0">
                  <c:v>0.65589943730504774</c:v>
                </c:pt>
                <c:pt idx="1">
                  <c:v>0.59059843481109231</c:v>
                </c:pt>
                <c:pt idx="2">
                  <c:v>0.72701447570526823</c:v>
                </c:pt>
                <c:pt idx="3">
                  <c:v>0.71689744246324816</c:v>
                </c:pt>
                <c:pt idx="4">
                  <c:v>0.69044151951503907</c:v>
                </c:pt>
                <c:pt idx="5">
                  <c:v>0.80936198331507281</c:v>
                </c:pt>
              </c:numCache>
            </c:numRef>
          </c:val>
          <c:extLst>
            <c:ext xmlns:c16="http://schemas.microsoft.com/office/drawing/2014/chart" uri="{C3380CC4-5D6E-409C-BE32-E72D297353CC}">
              <c16:uniqueId val="{00000002-7822-4C8E-8CDB-B6FA9A382829}"/>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7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7822-4C8E-8CDB-B6FA9A382829}"/>
              </c:ext>
            </c:extLst>
          </c:dPt>
          <c:dPt>
            <c:idx val="1"/>
            <c:invertIfNegative val="0"/>
            <c:bubble3D val="0"/>
            <c:extLst>
              <c:ext xmlns:c16="http://schemas.microsoft.com/office/drawing/2014/chart" uri="{C3380CC4-5D6E-409C-BE32-E72D297353CC}">
                <c16:uniqueId val="{00000001-7822-4C8E-8CDB-B6FA9A38282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De dos a tres veces por semana</c:v>
                </c:pt>
                <c:pt idx="1">
                  <c:v>De 4 a 5 veces por semana</c:v>
                </c:pt>
                <c:pt idx="2">
                  <c:v>Más de cinco veces por semana</c:v>
                </c:pt>
              </c:strCache>
            </c:strRef>
          </c:cat>
          <c:val>
            <c:numRef>
              <c:f>Hoja1!$B$2:$B$4</c:f>
              <c:numCache>
                <c:formatCode>###0.0%</c:formatCode>
                <c:ptCount val="3"/>
                <c:pt idx="0">
                  <c:v>0.66054691302322754</c:v>
                </c:pt>
                <c:pt idx="1">
                  <c:v>0.71504787280680915</c:v>
                </c:pt>
                <c:pt idx="2">
                  <c:v>0.80175216354717738</c:v>
                </c:pt>
              </c:numCache>
            </c:numRef>
          </c:val>
          <c:extLst>
            <c:ext xmlns:c16="http://schemas.microsoft.com/office/drawing/2014/chart" uri="{C3380CC4-5D6E-409C-BE32-E72D297353CC}">
              <c16:uniqueId val="{00000002-7822-4C8E-8CDB-B6FA9A382829}"/>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7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7822-4C8E-8CDB-B6FA9A382829}"/>
              </c:ext>
            </c:extLst>
          </c:dPt>
          <c:dPt>
            <c:idx val="1"/>
            <c:invertIfNegative val="0"/>
            <c:bubble3D val="0"/>
            <c:extLst>
              <c:ext xmlns:c16="http://schemas.microsoft.com/office/drawing/2014/chart" uri="{C3380CC4-5D6E-409C-BE32-E72D297353CC}">
                <c16:uniqueId val="{00000001-7822-4C8E-8CDB-B6FA9A38282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Hombre</c:v>
                </c:pt>
                <c:pt idx="1">
                  <c:v>Mujer</c:v>
                </c:pt>
              </c:strCache>
            </c:strRef>
          </c:cat>
          <c:val>
            <c:numRef>
              <c:f>Hoja1!$B$2:$B$3</c:f>
              <c:numCache>
                <c:formatCode>###0.0%</c:formatCode>
                <c:ptCount val="2"/>
                <c:pt idx="0">
                  <c:v>0.73193120185074045</c:v>
                </c:pt>
                <c:pt idx="1">
                  <c:v>0.65474802535778798</c:v>
                </c:pt>
              </c:numCache>
            </c:numRef>
          </c:val>
          <c:extLst>
            <c:ext xmlns:c16="http://schemas.microsoft.com/office/drawing/2014/chart" uri="{C3380CC4-5D6E-409C-BE32-E72D297353CC}">
              <c16:uniqueId val="{00000002-7822-4C8E-8CDB-B6FA9A382829}"/>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7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CA0A-40EE-B13E-D53E6DBD7162}"/>
              </c:ext>
            </c:extLst>
          </c:dPt>
          <c:dPt>
            <c:idx val="1"/>
            <c:invertIfNegative val="0"/>
            <c:bubble3D val="0"/>
            <c:extLst>
              <c:ext xmlns:c16="http://schemas.microsoft.com/office/drawing/2014/chart" uri="{C3380CC4-5D6E-409C-BE32-E72D297353CC}">
                <c16:uniqueId val="{00000001-CA0A-40EE-B13E-D53E6DBD7162}"/>
              </c:ext>
            </c:extLst>
          </c:dPt>
          <c:dPt>
            <c:idx val="2"/>
            <c:invertIfNegative val="0"/>
            <c:bubble3D val="0"/>
            <c:extLst>
              <c:ext xmlns:c16="http://schemas.microsoft.com/office/drawing/2014/chart" uri="{C3380CC4-5D6E-409C-BE32-E72D297353CC}">
                <c16:uniqueId val="{00000002-CA0A-40EE-B13E-D53E6DBD7162}"/>
              </c:ext>
            </c:extLst>
          </c:dPt>
          <c:dPt>
            <c:idx val="3"/>
            <c:invertIfNegative val="0"/>
            <c:bubble3D val="0"/>
            <c:extLst>
              <c:ext xmlns:c16="http://schemas.microsoft.com/office/drawing/2014/chart" uri="{C3380CC4-5D6E-409C-BE32-E72D297353CC}">
                <c16:uniqueId val="{00000003-CA0A-40EE-B13E-D53E6DBD7162}"/>
              </c:ext>
            </c:extLst>
          </c:dPt>
          <c:dPt>
            <c:idx val="4"/>
            <c:invertIfNegative val="0"/>
            <c:bubble3D val="0"/>
            <c:extLst>
              <c:ext xmlns:c16="http://schemas.microsoft.com/office/drawing/2014/chart" uri="{C3380CC4-5D6E-409C-BE32-E72D297353CC}">
                <c16:uniqueId val="{00000004-CA0A-40EE-B13E-D53E6DBD7162}"/>
              </c:ext>
            </c:extLst>
          </c:dPt>
          <c:dPt>
            <c:idx val="5"/>
            <c:invertIfNegative val="0"/>
            <c:bubble3D val="0"/>
            <c:extLst>
              <c:ext xmlns:c16="http://schemas.microsoft.com/office/drawing/2014/chart" uri="{C3380CC4-5D6E-409C-BE32-E72D297353CC}">
                <c16:uniqueId val="{00000005-CA0A-40EE-B13E-D53E6DBD7162}"/>
              </c:ext>
            </c:extLst>
          </c:dPt>
          <c:dPt>
            <c:idx val="6"/>
            <c:invertIfNegative val="0"/>
            <c:bubble3D val="0"/>
            <c:extLst>
              <c:ext xmlns:c16="http://schemas.microsoft.com/office/drawing/2014/chart" uri="{C3380CC4-5D6E-409C-BE32-E72D297353CC}">
                <c16:uniqueId val="{00000006-CA0A-40EE-B13E-D53E6DBD7162}"/>
              </c:ext>
            </c:extLst>
          </c:dPt>
          <c:dPt>
            <c:idx val="7"/>
            <c:invertIfNegative val="0"/>
            <c:bubble3D val="0"/>
            <c:extLst>
              <c:ext xmlns:c16="http://schemas.microsoft.com/office/drawing/2014/chart" uri="{C3380CC4-5D6E-409C-BE32-E72D297353CC}">
                <c16:uniqueId val="{00000007-CA0A-40EE-B13E-D53E6DBD7162}"/>
              </c:ext>
            </c:extLst>
          </c:dPt>
          <c:dPt>
            <c:idx val="8"/>
            <c:invertIfNegative val="0"/>
            <c:bubble3D val="0"/>
            <c:extLst>
              <c:ext xmlns:c16="http://schemas.microsoft.com/office/drawing/2014/chart" uri="{C3380CC4-5D6E-409C-BE32-E72D297353CC}">
                <c16:uniqueId val="{00000008-CA0A-40EE-B13E-D53E6DBD7162}"/>
              </c:ext>
            </c:extLst>
          </c:dPt>
          <c:dPt>
            <c:idx val="9"/>
            <c:invertIfNegative val="0"/>
            <c:bubble3D val="0"/>
            <c:extLst>
              <c:ext xmlns:c16="http://schemas.microsoft.com/office/drawing/2014/chart" uri="{C3380CC4-5D6E-409C-BE32-E72D297353CC}">
                <c16:uniqueId val="{00000009-CA0A-40EE-B13E-D53E6DBD7162}"/>
              </c:ext>
            </c:extLst>
          </c:dPt>
          <c:dPt>
            <c:idx val="10"/>
            <c:invertIfNegative val="0"/>
            <c:bubble3D val="0"/>
            <c:extLst>
              <c:ext xmlns:c16="http://schemas.microsoft.com/office/drawing/2014/chart" uri="{C3380CC4-5D6E-409C-BE32-E72D297353CC}">
                <c16:uniqueId val="{0000000A-CA0A-40EE-B13E-D53E6DBD7162}"/>
              </c:ext>
            </c:extLst>
          </c:dPt>
          <c:dPt>
            <c:idx val="11"/>
            <c:invertIfNegative val="0"/>
            <c:bubble3D val="0"/>
            <c:extLst>
              <c:ext xmlns:c16="http://schemas.microsoft.com/office/drawing/2014/chart" uri="{C3380CC4-5D6E-409C-BE32-E72D297353CC}">
                <c16:uniqueId val="{0000000B-CA0A-40EE-B13E-D53E6DBD7162}"/>
              </c:ext>
            </c:extLst>
          </c:dPt>
          <c:dPt>
            <c:idx val="12"/>
            <c:invertIfNegative val="0"/>
            <c:bubble3D val="0"/>
            <c:extLst>
              <c:ext xmlns:c16="http://schemas.microsoft.com/office/drawing/2014/chart" uri="{C3380CC4-5D6E-409C-BE32-E72D297353CC}">
                <c16:uniqueId val="{0000000C-CA0A-40EE-B13E-D53E6DBD7162}"/>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13"/>
                <c:pt idx="0">
                  <c:v>Desconexión, distracción, válvula de escape</c:v>
                </c:pt>
                <c:pt idx="1">
                  <c:v>Relajación, contra el estrés</c:v>
                </c:pt>
                <c:pt idx="2">
                  <c:v>Imprescindible, fundamental, necesario</c:v>
                </c:pt>
                <c:pt idx="3">
                  <c:v>Entretenimiento</c:v>
                </c:pt>
                <c:pt idx="4">
                  <c:v>Disciplina, mantenimiento de rutinas, motivación</c:v>
                </c:pt>
                <c:pt idx="5">
                  <c:v>Mantener la salud / Bienestar</c:v>
                </c:pt>
                <c:pt idx="6">
                  <c:v>Mantenerse activo/a</c:v>
                </c:pt>
                <c:pt idx="7">
                  <c:v>Mantenerse en forma</c:v>
                </c:pt>
                <c:pt idx="8">
                  <c:v>Le ha hecho sentirse mejor</c:v>
                </c:pt>
                <c:pt idx="9">
                  <c:v>Descansar mejor</c:v>
                </c:pt>
                <c:pt idx="10">
                  <c:v>Otras</c:v>
                </c:pt>
                <c:pt idx="11">
                  <c:v>Nada en particular / Como siempre</c:v>
                </c:pt>
                <c:pt idx="12">
                  <c:v>Ns/nc</c:v>
                </c:pt>
              </c:strCache>
            </c:strRef>
          </c:cat>
          <c:val>
            <c:numRef>
              <c:f>Hoja1!$B$2:$B$14</c:f>
              <c:numCache>
                <c:formatCode>###0.0%</c:formatCode>
                <c:ptCount val="13"/>
                <c:pt idx="0">
                  <c:v>0.3369951652328802</c:v>
                </c:pt>
                <c:pt idx="1">
                  <c:v>0.16452239827719789</c:v>
                </c:pt>
                <c:pt idx="2">
                  <c:v>0.13624854166730921</c:v>
                </c:pt>
                <c:pt idx="3">
                  <c:v>0.11464260653796966</c:v>
                </c:pt>
                <c:pt idx="4">
                  <c:v>0.11080691676557849</c:v>
                </c:pt>
                <c:pt idx="5">
                  <c:v>6.0085998084684844E-2</c:v>
                </c:pt>
                <c:pt idx="6">
                  <c:v>5.8039402511950222E-2</c:v>
                </c:pt>
                <c:pt idx="7">
                  <c:v>4.0031576509748229E-2</c:v>
                </c:pt>
                <c:pt idx="8">
                  <c:v>3.3386266830948301E-2</c:v>
                </c:pt>
                <c:pt idx="9">
                  <c:v>2.1969215875048478E-2</c:v>
                </c:pt>
                <c:pt idx="10">
                  <c:v>1.3148123535115672E-2</c:v>
                </c:pt>
                <c:pt idx="11">
                  <c:v>2.4166127575085253E-2</c:v>
                </c:pt>
                <c:pt idx="12">
                  <c:v>1.1582041360419973E-2</c:v>
                </c:pt>
              </c:numCache>
            </c:numRef>
          </c:val>
          <c:extLst>
            <c:ext xmlns:c16="http://schemas.microsoft.com/office/drawing/2014/chart" uri="{C3380CC4-5D6E-409C-BE32-E72D297353CC}">
              <c16:uniqueId val="{0000000D-CA0A-40EE-B13E-D53E6DBD7162}"/>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00941617982825E-2"/>
          <c:y val="0"/>
          <c:w val="0.9435354501180433"/>
          <c:h val="1"/>
        </c:manualLayout>
      </c:layout>
      <c:barChart>
        <c:barDir val="col"/>
        <c:grouping val="clustered"/>
        <c:varyColors val="0"/>
        <c:ser>
          <c:idx val="0"/>
          <c:order val="0"/>
          <c:spPr>
            <a:solidFill>
              <a:srgbClr val="D60019"/>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Hoja1!$A$4:$A$12</c:f>
              <c:strCache>
                <c:ptCount val="9"/>
                <c:pt idx="0">
                  <c:v>Falta de medios, infraestructura, aparatos</c:v>
                </c:pt>
                <c:pt idx="1">
                  <c:v>Falta de tiempo</c:v>
                </c:pt>
                <c:pt idx="2">
                  <c:v>Falta de interés, motivación</c:v>
                </c:pt>
                <c:pt idx="3">
                  <c:v>Por motivos de salud (enfermedad, lesión, covid-19...)</c:v>
                </c:pt>
                <c:pt idx="4">
                  <c:v>No poder salir de casa</c:v>
                </c:pt>
                <c:pt idx="5">
                  <c:v>Le falta el grupo / monitor (no le gusta hacerlo solo/a ni virtual)</c:v>
                </c:pt>
                <c:pt idx="6">
                  <c:v>Problemas de conciliación</c:v>
                </c:pt>
                <c:pt idx="7">
                  <c:v>Falta de espacio</c:v>
                </c:pt>
                <c:pt idx="8">
                  <c:v>Otras</c:v>
                </c:pt>
              </c:strCache>
            </c:strRef>
          </c:cat>
          <c:val>
            <c:numRef>
              <c:f>Hoja1!$B$4:$B$12</c:f>
              <c:numCache>
                <c:formatCode>###0.0%</c:formatCode>
                <c:ptCount val="9"/>
                <c:pt idx="0">
                  <c:v>0.35708046019663292</c:v>
                </c:pt>
                <c:pt idx="1">
                  <c:v>0.2495582446351183</c:v>
                </c:pt>
                <c:pt idx="2">
                  <c:v>0.21797154301650676</c:v>
                </c:pt>
                <c:pt idx="3">
                  <c:v>0.10516116425662281</c:v>
                </c:pt>
                <c:pt idx="4">
                  <c:v>0.10479121717463689</c:v>
                </c:pt>
                <c:pt idx="5">
                  <c:v>5.4422859121939615E-2</c:v>
                </c:pt>
                <c:pt idx="6">
                  <c:v>4.3703889831993178E-2</c:v>
                </c:pt>
                <c:pt idx="7">
                  <c:v>4.0035888153743121E-2</c:v>
                </c:pt>
                <c:pt idx="8">
                  <c:v>2.2352371534412292E-2</c:v>
                </c:pt>
              </c:numCache>
            </c:numRef>
          </c:val>
          <c:extLst>
            <c:ext xmlns:c16="http://schemas.microsoft.com/office/drawing/2014/chart" uri="{C3380CC4-5D6E-409C-BE32-E72D297353CC}">
              <c16:uniqueId val="{00000000-1EED-4A0A-A2A9-0612FDB32E52}"/>
            </c:ext>
          </c:extLst>
        </c:ser>
        <c:dLbls>
          <c:showLegendKey val="0"/>
          <c:showVal val="0"/>
          <c:showCatName val="0"/>
          <c:showSerName val="0"/>
          <c:showPercent val="0"/>
          <c:showBubbleSize val="0"/>
        </c:dLbls>
        <c:gapWidth val="50"/>
        <c:axId val="33608448"/>
        <c:axId val="33609984"/>
      </c:barChart>
      <c:catAx>
        <c:axId val="33608448"/>
        <c:scaling>
          <c:orientation val="minMax"/>
        </c:scaling>
        <c:delete val="0"/>
        <c:axPos val="b"/>
        <c:numFmt formatCode="General" sourceLinked="1"/>
        <c:majorTickMark val="out"/>
        <c:minorTickMark val="none"/>
        <c:tickLblPos val="nextTo"/>
        <c:spPr>
          <a:ln>
            <a:noFill/>
          </a:ln>
        </c:spPr>
        <c:txPr>
          <a:bodyPr rot="0" vert="horz"/>
          <a:lstStyle/>
          <a:p>
            <a:pPr>
              <a:defRPr/>
            </a:pPr>
            <a:endParaRPr lang="es-ES"/>
          </a:p>
        </c:txPr>
        <c:crossAx val="33609984"/>
        <c:crosses val="autoZero"/>
        <c:auto val="1"/>
        <c:lblAlgn val="ctr"/>
        <c:lblOffset val="100"/>
        <c:noMultiLvlLbl val="0"/>
      </c:catAx>
      <c:valAx>
        <c:axId val="33609984"/>
        <c:scaling>
          <c:orientation val="minMax"/>
          <c:max val="1"/>
        </c:scaling>
        <c:delete val="1"/>
        <c:axPos val="l"/>
        <c:numFmt formatCode="###0.0%" sourceLinked="1"/>
        <c:majorTickMark val="out"/>
        <c:minorTickMark val="none"/>
        <c:tickLblPos val="nextTo"/>
        <c:crossAx val="33608448"/>
        <c:crosses val="autoZero"/>
        <c:crossBetween val="between"/>
        <c:majorUnit val="0.2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00941617982825E-2"/>
          <c:y val="0"/>
          <c:w val="0.9435354501180433"/>
          <c:h val="1"/>
        </c:manualLayout>
      </c:layout>
      <c:barChart>
        <c:barDir val="col"/>
        <c:grouping val="clustered"/>
        <c:varyColors val="0"/>
        <c:ser>
          <c:idx val="0"/>
          <c:order val="0"/>
          <c:spPr>
            <a:solidFill>
              <a:srgbClr val="40A4A6"/>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6B94-4A8D-A34B-FC01DB5316C1}"/>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Hoja1!$A$4:$A$12</c:f>
              <c:strCache>
                <c:ptCount val="9"/>
                <c:pt idx="0">
                  <c:v>Falta de medios, infraestructura, aparatos</c:v>
                </c:pt>
                <c:pt idx="1">
                  <c:v>Falta de tiempo</c:v>
                </c:pt>
                <c:pt idx="2">
                  <c:v>Falta de interés, motivación</c:v>
                </c:pt>
                <c:pt idx="3">
                  <c:v>Por motivos de salud (enfermedad, lesión, covid-19...)</c:v>
                </c:pt>
                <c:pt idx="4">
                  <c:v>No poder salir de casa</c:v>
                </c:pt>
                <c:pt idx="5">
                  <c:v>Le falta el grupo / monitor (no le gusta hacerlo solo/a ni virtual)</c:v>
                </c:pt>
                <c:pt idx="6">
                  <c:v>Problemas de conciliación</c:v>
                </c:pt>
                <c:pt idx="7">
                  <c:v>Falta de espacio</c:v>
                </c:pt>
                <c:pt idx="8">
                  <c:v>Otras</c:v>
                </c:pt>
              </c:strCache>
            </c:strRef>
          </c:cat>
          <c:val>
            <c:numRef>
              <c:f>Hoja1!$B$4:$B$12</c:f>
              <c:numCache>
                <c:formatCode>###0.0%</c:formatCode>
                <c:ptCount val="9"/>
                <c:pt idx="0">
                  <c:v>0.46747201111728509</c:v>
                </c:pt>
                <c:pt idx="1">
                  <c:v>0.27120427982928369</c:v>
                </c:pt>
                <c:pt idx="2">
                  <c:v>0.1680831453537342</c:v>
                </c:pt>
                <c:pt idx="3">
                  <c:v>0.10760287808096888</c:v>
                </c:pt>
                <c:pt idx="4">
                  <c:v>9.864664232815254E-2</c:v>
                </c:pt>
                <c:pt idx="5">
                  <c:v>1.993113984053628E-2</c:v>
                </c:pt>
                <c:pt idx="6">
                  <c:v>7.9159125343759407E-2</c:v>
                </c:pt>
                <c:pt idx="7" formatCode="General">
                  <c:v>0</c:v>
                </c:pt>
                <c:pt idx="8">
                  <c:v>4.1260318239371464E-2</c:v>
                </c:pt>
              </c:numCache>
            </c:numRef>
          </c:val>
          <c:extLst>
            <c:ext xmlns:c16="http://schemas.microsoft.com/office/drawing/2014/chart" uri="{C3380CC4-5D6E-409C-BE32-E72D297353CC}">
              <c16:uniqueId val="{00000000-1EED-4A0A-A2A9-0612FDB32E52}"/>
            </c:ext>
          </c:extLst>
        </c:ser>
        <c:ser>
          <c:idx val="1"/>
          <c:order val="1"/>
          <c:spPr>
            <a:solidFill>
              <a:srgbClr val="E9001A"/>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Hoja1!$A$4:$A$12</c:f>
              <c:strCache>
                <c:ptCount val="9"/>
                <c:pt idx="0">
                  <c:v>Falta de medios, infraestructura, aparatos</c:v>
                </c:pt>
                <c:pt idx="1">
                  <c:v>Falta de tiempo</c:v>
                </c:pt>
                <c:pt idx="2">
                  <c:v>Falta de interés, motivación</c:v>
                </c:pt>
                <c:pt idx="3">
                  <c:v>Por motivos de salud (enfermedad, lesión, covid-19...)</c:v>
                </c:pt>
                <c:pt idx="4">
                  <c:v>No poder salir de casa</c:v>
                </c:pt>
                <c:pt idx="5">
                  <c:v>Le falta el grupo / monitor (no le gusta hacerlo solo/a ni virtual)</c:v>
                </c:pt>
                <c:pt idx="6">
                  <c:v>Problemas de conciliación</c:v>
                </c:pt>
                <c:pt idx="7">
                  <c:v>Falta de espacio</c:v>
                </c:pt>
                <c:pt idx="8">
                  <c:v>Otras</c:v>
                </c:pt>
              </c:strCache>
            </c:strRef>
          </c:cat>
          <c:val>
            <c:numRef>
              <c:f>Hoja1!$C$4:$C$12</c:f>
              <c:numCache>
                <c:formatCode>###0.0%</c:formatCode>
                <c:ptCount val="9"/>
                <c:pt idx="0">
                  <c:v>0.26951755423509222</c:v>
                </c:pt>
                <c:pt idx="1">
                  <c:v>0.23238854524834807</c:v>
                </c:pt>
                <c:pt idx="2">
                  <c:v>0.25754316816975054</c:v>
                </c:pt>
                <c:pt idx="3">
                  <c:v>0.10322438960128802</c:v>
                </c:pt>
                <c:pt idx="4">
                  <c:v>0.10966511218715537</c:v>
                </c:pt>
                <c:pt idx="5">
                  <c:v>8.1781793267726138E-2</c:v>
                </c:pt>
                <c:pt idx="6">
                  <c:v>1.5580691751439217E-2</c:v>
                </c:pt>
                <c:pt idx="7">
                  <c:v>7.1792473510649352E-2</c:v>
                </c:pt>
                <c:pt idx="8" formatCode="####.0%">
                  <c:v>7.3545320671309037E-3</c:v>
                </c:pt>
              </c:numCache>
            </c:numRef>
          </c:val>
          <c:extLst>
            <c:ext xmlns:c16="http://schemas.microsoft.com/office/drawing/2014/chart" uri="{C3380CC4-5D6E-409C-BE32-E72D297353CC}">
              <c16:uniqueId val="{00000000-0818-4AB3-A9FF-29448638CBC5}"/>
            </c:ext>
          </c:extLst>
        </c:ser>
        <c:dLbls>
          <c:showLegendKey val="0"/>
          <c:showVal val="0"/>
          <c:showCatName val="0"/>
          <c:showSerName val="0"/>
          <c:showPercent val="0"/>
          <c:showBubbleSize val="0"/>
        </c:dLbls>
        <c:gapWidth val="50"/>
        <c:axId val="33608448"/>
        <c:axId val="33609984"/>
      </c:barChart>
      <c:catAx>
        <c:axId val="33608448"/>
        <c:scaling>
          <c:orientation val="minMax"/>
        </c:scaling>
        <c:delete val="0"/>
        <c:axPos val="b"/>
        <c:numFmt formatCode="General" sourceLinked="1"/>
        <c:majorTickMark val="out"/>
        <c:minorTickMark val="none"/>
        <c:tickLblPos val="nextTo"/>
        <c:spPr>
          <a:ln>
            <a:noFill/>
          </a:ln>
        </c:spPr>
        <c:txPr>
          <a:bodyPr rot="0" vert="horz"/>
          <a:lstStyle/>
          <a:p>
            <a:pPr>
              <a:defRPr/>
            </a:pPr>
            <a:endParaRPr lang="es-ES"/>
          </a:p>
        </c:txPr>
        <c:crossAx val="33609984"/>
        <c:crosses val="autoZero"/>
        <c:auto val="1"/>
        <c:lblAlgn val="ctr"/>
        <c:lblOffset val="100"/>
        <c:noMultiLvlLbl val="0"/>
      </c:catAx>
      <c:valAx>
        <c:axId val="33609984"/>
        <c:scaling>
          <c:orientation val="minMax"/>
          <c:max val="1"/>
        </c:scaling>
        <c:delete val="1"/>
        <c:axPos val="l"/>
        <c:numFmt formatCode="###0.0%" sourceLinked="1"/>
        <c:majorTickMark val="out"/>
        <c:minorTickMark val="none"/>
        <c:tickLblPos val="nextTo"/>
        <c:crossAx val="33608448"/>
        <c:crosses val="autoZero"/>
        <c:crossBetween val="between"/>
        <c:majorUnit val="0.2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03705531790429E-2"/>
          <c:y val="1.6343184570317946E-2"/>
          <c:w val="0.9201925889364192"/>
          <c:h val="0.87204238060969697"/>
        </c:manualLayout>
      </c:layout>
      <c:barChart>
        <c:barDir val="col"/>
        <c:grouping val="stacked"/>
        <c:varyColors val="0"/>
        <c:ser>
          <c:idx val="0"/>
          <c:order val="0"/>
          <c:tx>
            <c:strRef>
              <c:f>Hoja1!$B$1</c:f>
              <c:strCache>
                <c:ptCount val="1"/>
                <c:pt idx="0">
                  <c:v>De 0 a 2 horas semanales</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Antes del confinamiento </c:v>
                </c:pt>
                <c:pt idx="1">
                  <c:v>Durante el confinamiento </c:v>
                </c:pt>
                <c:pt idx="2">
                  <c:v>En la actualidad</c:v>
                </c:pt>
              </c:strCache>
            </c:strRef>
          </c:cat>
          <c:val>
            <c:numRef>
              <c:f>Hoja1!$B$2:$B$4</c:f>
              <c:numCache>
                <c:formatCode>###0.0%</c:formatCode>
                <c:ptCount val="3"/>
                <c:pt idx="0">
                  <c:v>8.1718779193372768E-2</c:v>
                </c:pt>
                <c:pt idx="1">
                  <c:v>0.17832840321698062</c:v>
                </c:pt>
                <c:pt idx="2">
                  <c:v>0.11924262791490234</c:v>
                </c:pt>
              </c:numCache>
            </c:numRef>
          </c:val>
          <c:extLst>
            <c:ext xmlns:c16="http://schemas.microsoft.com/office/drawing/2014/chart" uri="{C3380CC4-5D6E-409C-BE32-E72D297353CC}">
              <c16:uniqueId val="{00000000-08DC-485D-8995-85D0D3DBBF15}"/>
            </c:ext>
          </c:extLst>
        </c:ser>
        <c:ser>
          <c:idx val="1"/>
          <c:order val="1"/>
          <c:tx>
            <c:strRef>
              <c:f>Hoja1!$C$1</c:f>
              <c:strCache>
                <c:ptCount val="1"/>
                <c:pt idx="0">
                  <c:v>De 2 a 3 horas semanales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Antes del confinamiento </c:v>
                </c:pt>
                <c:pt idx="1">
                  <c:v>Durante el confinamiento </c:v>
                </c:pt>
                <c:pt idx="2">
                  <c:v>En la actualidad</c:v>
                </c:pt>
              </c:strCache>
            </c:strRef>
          </c:cat>
          <c:val>
            <c:numRef>
              <c:f>Hoja1!$C$2:$C$4</c:f>
              <c:numCache>
                <c:formatCode>###0.0%</c:formatCode>
                <c:ptCount val="3"/>
                <c:pt idx="0">
                  <c:v>0.18109660203258771</c:v>
                </c:pt>
                <c:pt idx="1">
                  <c:v>0.24926283483097594</c:v>
                </c:pt>
                <c:pt idx="2">
                  <c:v>0.1732197653016653</c:v>
                </c:pt>
              </c:numCache>
            </c:numRef>
          </c:val>
          <c:extLst>
            <c:ext xmlns:c16="http://schemas.microsoft.com/office/drawing/2014/chart" uri="{C3380CC4-5D6E-409C-BE32-E72D297353CC}">
              <c16:uniqueId val="{00000001-08DC-485D-8995-85D0D3DBBF15}"/>
            </c:ext>
          </c:extLst>
        </c:ser>
        <c:ser>
          <c:idx val="2"/>
          <c:order val="2"/>
          <c:tx>
            <c:strRef>
              <c:f>Hoja1!$D$1</c:f>
              <c:strCache>
                <c:ptCount val="1"/>
                <c:pt idx="0">
                  <c:v>De 4 a 6 horas semanales</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Antes del confinamiento </c:v>
                </c:pt>
                <c:pt idx="1">
                  <c:v>Durante el confinamiento </c:v>
                </c:pt>
                <c:pt idx="2">
                  <c:v>En la actualidad</c:v>
                </c:pt>
              </c:strCache>
            </c:strRef>
          </c:cat>
          <c:val>
            <c:numRef>
              <c:f>Hoja1!$D$2:$D$4</c:f>
              <c:numCache>
                <c:formatCode>###0.0%</c:formatCode>
                <c:ptCount val="3"/>
                <c:pt idx="0">
                  <c:v>0.34538356205348492</c:v>
                </c:pt>
                <c:pt idx="1">
                  <c:v>0.30073548407499445</c:v>
                </c:pt>
                <c:pt idx="2">
                  <c:v>0.37718500356431617</c:v>
                </c:pt>
              </c:numCache>
            </c:numRef>
          </c:val>
          <c:extLst>
            <c:ext xmlns:c16="http://schemas.microsoft.com/office/drawing/2014/chart" uri="{C3380CC4-5D6E-409C-BE32-E72D297353CC}">
              <c16:uniqueId val="{00000002-08DC-485D-8995-85D0D3DBBF15}"/>
            </c:ext>
          </c:extLst>
        </c:ser>
        <c:ser>
          <c:idx val="3"/>
          <c:order val="3"/>
          <c:tx>
            <c:strRef>
              <c:f>Hoja1!$E$1</c:f>
              <c:strCache>
                <c:ptCount val="1"/>
                <c:pt idx="0">
                  <c:v>De 7 a 10 horas semanales</c:v>
                </c:pt>
              </c:strCache>
            </c:strRef>
          </c:tx>
          <c:spPr>
            <a:solidFill>
              <a:srgbClr val="40A4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Antes del confinamiento </c:v>
                </c:pt>
                <c:pt idx="1">
                  <c:v>Durante el confinamiento </c:v>
                </c:pt>
                <c:pt idx="2">
                  <c:v>En la actualidad</c:v>
                </c:pt>
              </c:strCache>
            </c:strRef>
          </c:cat>
          <c:val>
            <c:numRef>
              <c:f>Hoja1!$E$2:$E$4</c:f>
              <c:numCache>
                <c:formatCode>###0.0%</c:formatCode>
                <c:ptCount val="3"/>
                <c:pt idx="0">
                  <c:v>0.23366035931140691</c:v>
                </c:pt>
                <c:pt idx="1">
                  <c:v>0.21893654283977579</c:v>
                </c:pt>
                <c:pt idx="2">
                  <c:v>0.21221715473072894</c:v>
                </c:pt>
              </c:numCache>
            </c:numRef>
          </c:val>
          <c:extLst>
            <c:ext xmlns:c16="http://schemas.microsoft.com/office/drawing/2014/chart" uri="{C3380CC4-5D6E-409C-BE32-E72D297353CC}">
              <c16:uniqueId val="{00000003-08DC-485D-8995-85D0D3DBBF15}"/>
            </c:ext>
          </c:extLst>
        </c:ser>
        <c:ser>
          <c:idx val="4"/>
          <c:order val="4"/>
          <c:tx>
            <c:strRef>
              <c:f>Hoja1!$F$1</c:f>
              <c:strCache>
                <c:ptCount val="1"/>
                <c:pt idx="0">
                  <c:v>Más de 10 horas semanales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Antes del confinamiento </c:v>
                </c:pt>
                <c:pt idx="1">
                  <c:v>Durante el confinamiento </c:v>
                </c:pt>
                <c:pt idx="2">
                  <c:v>En la actualidad</c:v>
                </c:pt>
              </c:strCache>
            </c:strRef>
          </c:cat>
          <c:val>
            <c:numRef>
              <c:f>Hoja1!$F$2:$F$4</c:f>
              <c:numCache>
                <c:formatCode>###0.0%</c:formatCode>
                <c:ptCount val="3"/>
                <c:pt idx="0">
                  <c:v>0.15814069740914691</c:v>
                </c:pt>
                <c:pt idx="1">
                  <c:v>5.2736735037272518E-2</c:v>
                </c:pt>
                <c:pt idx="2">
                  <c:v>0.1181354484883867</c:v>
                </c:pt>
              </c:numCache>
            </c:numRef>
          </c:val>
          <c:extLst>
            <c:ext xmlns:c16="http://schemas.microsoft.com/office/drawing/2014/chart" uri="{C3380CC4-5D6E-409C-BE32-E72D297353CC}">
              <c16:uniqueId val="{00000004-08DC-485D-8995-85D0D3DBBF15}"/>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legend>
      <c:legendPos val="t"/>
      <c:layout>
        <c:manualLayout>
          <c:xMode val="edge"/>
          <c:yMode val="edge"/>
          <c:x val="0"/>
          <c:y val="3.6798192865495925E-2"/>
          <c:w val="0.99359971340329389"/>
          <c:h val="9.137195512540698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legend>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74403382214624"/>
          <c:y val="4.2023293915640428E-2"/>
          <c:w val="0.46134617727875754"/>
          <c:h val="0.84656540638458211"/>
        </c:manualLayout>
      </c:layout>
      <c:barChart>
        <c:barDir val="bar"/>
        <c:grouping val="clustered"/>
        <c:varyColors val="0"/>
        <c:ser>
          <c:idx val="0"/>
          <c:order val="0"/>
          <c:tx>
            <c:strRef>
              <c:f>Hoja1!$B$1</c:f>
              <c:strCache>
                <c:ptCount val="1"/>
                <c:pt idx="0">
                  <c:v>Total </c:v>
                </c:pt>
              </c:strCache>
            </c:strRef>
          </c:tx>
          <c:spPr>
            <a:solidFill>
              <a:srgbClr val="D60019"/>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FA8E-4409-A9AD-197AB5D26F57}"/>
              </c:ext>
            </c:extLst>
          </c:dPt>
          <c:dPt>
            <c:idx val="1"/>
            <c:invertIfNegative val="0"/>
            <c:bubble3D val="0"/>
            <c:extLst>
              <c:ext xmlns:c16="http://schemas.microsoft.com/office/drawing/2014/chart" uri="{C3380CC4-5D6E-409C-BE32-E72D297353CC}">
                <c16:uniqueId val="{00000001-FA8E-4409-A9AD-197AB5D26F57}"/>
              </c:ext>
            </c:extLst>
          </c:dPt>
          <c:dPt>
            <c:idx val="2"/>
            <c:invertIfNegative val="0"/>
            <c:bubble3D val="0"/>
            <c:extLst>
              <c:ext xmlns:c16="http://schemas.microsoft.com/office/drawing/2014/chart" uri="{C3380CC4-5D6E-409C-BE32-E72D297353CC}">
                <c16:uniqueId val="{00000002-FA8E-4409-A9AD-197AB5D26F57}"/>
              </c:ext>
            </c:extLst>
          </c:dPt>
          <c:dPt>
            <c:idx val="3"/>
            <c:invertIfNegative val="0"/>
            <c:bubble3D val="0"/>
            <c:extLst>
              <c:ext xmlns:c16="http://schemas.microsoft.com/office/drawing/2014/chart" uri="{C3380CC4-5D6E-409C-BE32-E72D297353CC}">
                <c16:uniqueId val="{00000003-FA8E-4409-A9AD-197AB5D26F57}"/>
              </c:ext>
            </c:extLst>
          </c:dPt>
          <c:dPt>
            <c:idx val="4"/>
            <c:invertIfNegative val="0"/>
            <c:bubble3D val="0"/>
            <c:extLst>
              <c:ext xmlns:c16="http://schemas.microsoft.com/office/drawing/2014/chart" uri="{C3380CC4-5D6E-409C-BE32-E72D297353CC}">
                <c16:uniqueId val="{00000004-FA8E-4409-A9AD-197AB5D26F57}"/>
              </c:ext>
            </c:extLst>
          </c:dPt>
          <c:dPt>
            <c:idx val="5"/>
            <c:invertIfNegative val="0"/>
            <c:bubble3D val="0"/>
            <c:extLst>
              <c:ext xmlns:c16="http://schemas.microsoft.com/office/drawing/2014/chart" uri="{C3380CC4-5D6E-409C-BE32-E72D297353CC}">
                <c16:uniqueId val="{00000005-FA8E-4409-A9AD-197AB5D26F57}"/>
              </c:ext>
            </c:extLst>
          </c:dPt>
          <c:dPt>
            <c:idx val="6"/>
            <c:invertIfNegative val="0"/>
            <c:bubble3D val="0"/>
            <c:extLst>
              <c:ext xmlns:c16="http://schemas.microsoft.com/office/drawing/2014/chart" uri="{C3380CC4-5D6E-409C-BE32-E72D297353CC}">
                <c16:uniqueId val="{00000006-FA8E-4409-A9AD-197AB5D26F57}"/>
              </c:ext>
            </c:extLst>
          </c:dPt>
          <c:dPt>
            <c:idx val="7"/>
            <c:invertIfNegative val="0"/>
            <c:bubble3D val="0"/>
            <c:extLst>
              <c:ext xmlns:c16="http://schemas.microsoft.com/office/drawing/2014/chart" uri="{C3380CC4-5D6E-409C-BE32-E72D297353CC}">
                <c16:uniqueId val="{00000007-FA8E-4409-A9AD-197AB5D26F57}"/>
              </c:ext>
            </c:extLst>
          </c:dPt>
          <c:dPt>
            <c:idx val="8"/>
            <c:invertIfNegative val="0"/>
            <c:bubble3D val="0"/>
            <c:extLst>
              <c:ext xmlns:c16="http://schemas.microsoft.com/office/drawing/2014/chart" uri="{C3380CC4-5D6E-409C-BE32-E72D297353CC}">
                <c16:uniqueId val="{00000008-FA8E-4409-A9AD-197AB5D26F57}"/>
              </c:ext>
            </c:extLst>
          </c:dPt>
          <c:dPt>
            <c:idx val="9"/>
            <c:invertIfNegative val="0"/>
            <c:bubble3D val="0"/>
            <c:extLst>
              <c:ext xmlns:c16="http://schemas.microsoft.com/office/drawing/2014/chart" uri="{C3380CC4-5D6E-409C-BE32-E72D297353CC}">
                <c16:uniqueId val="{00000009-FA8E-4409-A9AD-197AB5D26F57}"/>
              </c:ext>
            </c:extLst>
          </c:dPt>
          <c:dPt>
            <c:idx val="10"/>
            <c:invertIfNegative val="0"/>
            <c:bubble3D val="0"/>
            <c:extLst>
              <c:ext xmlns:c16="http://schemas.microsoft.com/office/drawing/2014/chart" uri="{C3380CC4-5D6E-409C-BE32-E72D297353CC}">
                <c16:uniqueId val="{0000000A-FA8E-4409-A9AD-197AB5D26F57}"/>
              </c:ext>
            </c:extLst>
          </c:dPt>
          <c:dPt>
            <c:idx val="11"/>
            <c:invertIfNegative val="0"/>
            <c:bubble3D val="0"/>
            <c:extLst>
              <c:ext xmlns:c16="http://schemas.microsoft.com/office/drawing/2014/chart" uri="{C3380CC4-5D6E-409C-BE32-E72D297353CC}">
                <c16:uniqueId val="{0000000B-FA8E-4409-A9AD-197AB5D26F57}"/>
              </c:ext>
            </c:extLst>
          </c:dPt>
          <c:dPt>
            <c:idx val="12"/>
            <c:invertIfNegative val="0"/>
            <c:bubble3D val="0"/>
            <c:extLst>
              <c:ext xmlns:c16="http://schemas.microsoft.com/office/drawing/2014/chart" uri="{C3380CC4-5D6E-409C-BE32-E72D297353CC}">
                <c16:uniqueId val="{0000000C-FA8E-4409-A9AD-197AB5D26F57}"/>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Afectarán mucho</c:v>
                </c:pt>
                <c:pt idx="1">
                  <c:v>Afectarán bastante</c:v>
                </c:pt>
                <c:pt idx="2">
                  <c:v>Afectarán algo</c:v>
                </c:pt>
                <c:pt idx="3">
                  <c:v>Afectarán poco</c:v>
                </c:pt>
                <c:pt idx="4">
                  <c:v>No afectarán nada</c:v>
                </c:pt>
              </c:strCache>
            </c:strRef>
          </c:cat>
          <c:val>
            <c:numRef>
              <c:f>Hoja1!$B$2:$B$6</c:f>
              <c:numCache>
                <c:formatCode>###0.0%</c:formatCode>
                <c:ptCount val="5"/>
                <c:pt idx="0">
                  <c:v>5.347526494251393E-2</c:v>
                </c:pt>
                <c:pt idx="1">
                  <c:v>0.17543443320757948</c:v>
                </c:pt>
                <c:pt idx="2">
                  <c:v>0.25808709731851232</c:v>
                </c:pt>
                <c:pt idx="3">
                  <c:v>0.20374761020285159</c:v>
                </c:pt>
                <c:pt idx="4">
                  <c:v>0.30925559432854255</c:v>
                </c:pt>
              </c:numCache>
            </c:numRef>
          </c:val>
          <c:extLst>
            <c:ext xmlns:c16="http://schemas.microsoft.com/office/drawing/2014/chart" uri="{C3380CC4-5D6E-409C-BE32-E72D297353CC}">
              <c16:uniqueId val="{0000000D-FA8E-4409-A9AD-197AB5D26F57}"/>
            </c:ext>
          </c:extLst>
        </c:ser>
        <c:ser>
          <c:idx val="1"/>
          <c:order val="1"/>
          <c:tx>
            <c:strRef>
              <c:f>Hoja1!$C$1</c:f>
              <c:strCache>
                <c:ptCount val="1"/>
                <c:pt idx="0">
                  <c:v>Deporte individual</c:v>
                </c:pt>
              </c:strCache>
            </c:strRef>
          </c:tx>
          <c:spPr>
            <a:solidFill>
              <a:sysClr val="window" lastClr="FFFFFF">
                <a:lumMod val="8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Hoja1!$A$2:$A$6</c:f>
              <c:strCache>
                <c:ptCount val="5"/>
                <c:pt idx="0">
                  <c:v>Afectarán mucho</c:v>
                </c:pt>
                <c:pt idx="1">
                  <c:v>Afectarán bastante</c:v>
                </c:pt>
                <c:pt idx="2">
                  <c:v>Afectarán algo</c:v>
                </c:pt>
                <c:pt idx="3">
                  <c:v>Afectarán poco</c:v>
                </c:pt>
                <c:pt idx="4">
                  <c:v>No afectarán nada</c:v>
                </c:pt>
              </c:strCache>
            </c:strRef>
          </c:cat>
          <c:val>
            <c:numRef>
              <c:f>Hoja1!$C$2:$C$6</c:f>
              <c:numCache>
                <c:formatCode>###0.0%</c:formatCode>
                <c:ptCount val="5"/>
                <c:pt idx="0">
                  <c:v>1.8008913681994913E-2</c:v>
                </c:pt>
                <c:pt idx="1">
                  <c:v>0.13390054120582012</c:v>
                </c:pt>
                <c:pt idx="2">
                  <c:v>0.27582992523242067</c:v>
                </c:pt>
                <c:pt idx="3">
                  <c:v>0.19889407724949712</c:v>
                </c:pt>
                <c:pt idx="4">
                  <c:v>0.37336654263026686</c:v>
                </c:pt>
              </c:numCache>
            </c:numRef>
          </c:val>
          <c:extLst>
            <c:ext xmlns:c16="http://schemas.microsoft.com/office/drawing/2014/chart" uri="{C3380CC4-5D6E-409C-BE32-E72D297353CC}">
              <c16:uniqueId val="{0000000E-FA8E-4409-A9AD-197AB5D26F57}"/>
            </c:ext>
          </c:extLst>
        </c:ser>
        <c:ser>
          <c:idx val="2"/>
          <c:order val="2"/>
          <c:tx>
            <c:strRef>
              <c:f>Hoja1!$D$1</c:f>
              <c:strCache>
                <c:ptCount val="1"/>
                <c:pt idx="0">
                  <c:v>Deporte en  equipo</c:v>
                </c:pt>
              </c:strCache>
            </c:strRef>
          </c:tx>
          <c:spPr>
            <a:solidFill>
              <a:sysClr val="windowText" lastClr="000000">
                <a:lumMod val="65000"/>
                <a:lumOff val="3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Hoja1!$A$2:$A$6</c:f>
              <c:strCache>
                <c:ptCount val="5"/>
                <c:pt idx="0">
                  <c:v>Afectarán mucho</c:v>
                </c:pt>
                <c:pt idx="1">
                  <c:v>Afectarán bastante</c:v>
                </c:pt>
                <c:pt idx="2">
                  <c:v>Afectarán algo</c:v>
                </c:pt>
                <c:pt idx="3">
                  <c:v>Afectarán poco</c:v>
                </c:pt>
                <c:pt idx="4">
                  <c:v>No afectarán nada</c:v>
                </c:pt>
              </c:strCache>
            </c:strRef>
          </c:cat>
          <c:val>
            <c:numRef>
              <c:f>Hoja1!$D$2:$D$6</c:f>
              <c:numCache>
                <c:formatCode>###0.0%</c:formatCode>
                <c:ptCount val="5"/>
                <c:pt idx="0">
                  <c:v>0.13454930095636469</c:v>
                </c:pt>
                <c:pt idx="1">
                  <c:v>0.29016193293725356</c:v>
                </c:pt>
                <c:pt idx="2">
                  <c:v>0.16366543890593629</c:v>
                </c:pt>
                <c:pt idx="3">
                  <c:v>0.21419533940188512</c:v>
                </c:pt>
                <c:pt idx="4">
                  <c:v>0.19742798779856069</c:v>
                </c:pt>
              </c:numCache>
            </c:numRef>
          </c:val>
          <c:extLst>
            <c:ext xmlns:c16="http://schemas.microsoft.com/office/drawing/2014/chart" uri="{C3380CC4-5D6E-409C-BE32-E72D297353CC}">
              <c16:uniqueId val="{0000000F-FA8E-4409-A9AD-197AB5D26F57}"/>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legend>
      <c:legendPos val="r"/>
      <c:layout>
        <c:manualLayout>
          <c:xMode val="edge"/>
          <c:yMode val="edge"/>
          <c:x val="0.84441511536686997"/>
          <c:y val="0.72537261172669065"/>
          <c:w val="0.14689112538317572"/>
          <c:h val="0.13772230372314476"/>
        </c:manualLayout>
      </c:layout>
      <c:overlay val="0"/>
    </c:legend>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83224955320826"/>
          <c:y val="8.7053021200166655E-2"/>
          <c:w val="0.28520599399933244"/>
          <c:h val="0.7276796977784824"/>
        </c:manualLayout>
      </c:layout>
      <c:doughnutChart>
        <c:varyColors val="1"/>
        <c:ser>
          <c:idx val="0"/>
          <c:order val="0"/>
          <c:tx>
            <c:strRef>
              <c:f>Hoja1!$B$1</c:f>
              <c:strCache>
                <c:ptCount val="1"/>
                <c:pt idx="0">
                  <c:v>Ventas</c:v>
                </c:pt>
              </c:strCache>
            </c:strRef>
          </c:tx>
          <c:dPt>
            <c:idx val="0"/>
            <c:bubble3D val="0"/>
            <c:spPr>
              <a:solidFill>
                <a:srgbClr val="E9001A"/>
              </a:solidFill>
              <a:ln w="19050">
                <a:solidFill>
                  <a:schemeClr val="lt1"/>
                </a:solidFill>
              </a:ln>
              <a:effectLst/>
            </c:spPr>
            <c:extLst>
              <c:ext xmlns:c16="http://schemas.microsoft.com/office/drawing/2014/chart" uri="{C3380CC4-5D6E-409C-BE32-E72D297353CC}">
                <c16:uniqueId val="{00000001-DF28-45CF-821B-DBBBB8CCA47F}"/>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DF28-45CF-821B-DBBBB8CCA47F}"/>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DF28-45CF-821B-DBBBB8CCA47F}"/>
              </c:ext>
            </c:extLst>
          </c:dPt>
          <c:dLbls>
            <c:dLbl>
              <c:idx val="0"/>
              <c:layout>
                <c:manualLayout>
                  <c:x val="0.24539919139886632"/>
                  <c:y val="-0.2578124320306088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28-45CF-821B-DBBBB8CCA4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s>
          <c:cat>
            <c:strRef>
              <c:f>Hoja1!$A$2:$A$4</c:f>
              <c:strCache>
                <c:ptCount val="2"/>
                <c:pt idx="0">
                  <c:v>si </c:v>
                </c:pt>
                <c:pt idx="1">
                  <c:v>No </c:v>
                </c:pt>
              </c:strCache>
            </c:strRef>
          </c:cat>
          <c:val>
            <c:numRef>
              <c:f>Hoja1!$B$2:$B$4</c:f>
              <c:numCache>
                <c:formatCode>###0.0%</c:formatCode>
                <c:ptCount val="3"/>
                <c:pt idx="0">
                  <c:v>0.96</c:v>
                </c:pt>
                <c:pt idx="1">
                  <c:v>4.0000000000000036E-2</c:v>
                </c:pt>
              </c:numCache>
            </c:numRef>
          </c:val>
          <c:extLst>
            <c:ext xmlns:c16="http://schemas.microsoft.com/office/drawing/2014/chart" uri="{C3380CC4-5D6E-409C-BE32-E72D297353CC}">
              <c16:uniqueId val="{00000006-DF28-45CF-821B-DBBBB8CCA47F}"/>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chemeClr val="bg1">
                  <a:lumMod val="85000"/>
                </a:schemeClr>
              </a:solidFill>
            </c:spPr>
            <c:extLst>
              <c:ext xmlns:c16="http://schemas.microsoft.com/office/drawing/2014/chart" uri="{C3380CC4-5D6E-409C-BE32-E72D297353CC}">
                <c16:uniqueId val="{00000001-D77A-4814-A476-E86FE26A1D2F}"/>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D77A-4814-A476-E86FE26A1D2F}"/>
              </c:ext>
            </c:extLst>
          </c:dPt>
          <c:dPt>
            <c:idx val="2"/>
            <c:bubble3D val="0"/>
            <c:spPr>
              <a:solidFill>
                <a:srgbClr val="F9CBD2"/>
              </a:solidFill>
            </c:spPr>
            <c:extLst>
              <c:ext xmlns:c16="http://schemas.microsoft.com/office/drawing/2014/chart" uri="{C3380CC4-5D6E-409C-BE32-E72D297353CC}">
                <c16:uniqueId val="{00000005-D77A-4814-A476-E86FE26A1D2F}"/>
              </c:ext>
            </c:extLst>
          </c:dPt>
          <c:cat>
            <c:strRef>
              <c:f>Hoja1!$A$5:$A$6</c:f>
              <c:strCache>
                <c:ptCount val="2"/>
                <c:pt idx="0">
                  <c:v>Sí</c:v>
                </c:pt>
                <c:pt idx="1">
                  <c:v>No</c:v>
                </c:pt>
              </c:strCache>
            </c:strRef>
          </c:cat>
          <c:val>
            <c:numRef>
              <c:f>Hoja1!$B$5:$B$6</c:f>
              <c:numCache>
                <c:formatCode>0.0%</c:formatCode>
                <c:ptCount val="2"/>
                <c:pt idx="0">
                  <c:v>0.152</c:v>
                </c:pt>
                <c:pt idx="1">
                  <c:v>0.84799999999999998</c:v>
                </c:pt>
              </c:numCache>
            </c:numRef>
          </c:val>
          <c:extLst>
            <c:ext xmlns:c16="http://schemas.microsoft.com/office/drawing/2014/chart" uri="{C3380CC4-5D6E-409C-BE32-E72D297353CC}">
              <c16:uniqueId val="{00000006-D77A-4814-A476-E86FE26A1D2F}"/>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chemeClr val="tx1">
                  <a:lumMod val="75000"/>
                  <a:lumOff val="25000"/>
                </a:schemeClr>
              </a:solidFill>
            </c:spPr>
            <c:extLst>
              <c:ext xmlns:c16="http://schemas.microsoft.com/office/drawing/2014/chart" uri="{C3380CC4-5D6E-409C-BE32-E72D297353CC}">
                <c16:uniqueId val="{00000001-A64A-4931-B45E-40683423DDF7}"/>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A64A-4931-B45E-40683423DDF7}"/>
              </c:ext>
            </c:extLst>
          </c:dPt>
          <c:dPt>
            <c:idx val="2"/>
            <c:bubble3D val="0"/>
            <c:spPr>
              <a:solidFill>
                <a:srgbClr val="F9CBD2"/>
              </a:solidFill>
            </c:spPr>
            <c:extLst>
              <c:ext xmlns:c16="http://schemas.microsoft.com/office/drawing/2014/chart" uri="{C3380CC4-5D6E-409C-BE32-E72D297353CC}">
                <c16:uniqueId val="{00000005-A64A-4931-B45E-40683423DDF7}"/>
              </c:ext>
            </c:extLst>
          </c:dPt>
          <c:cat>
            <c:strRef>
              <c:f>Hoja1!$A$5:$A$6</c:f>
              <c:strCache>
                <c:ptCount val="2"/>
                <c:pt idx="0">
                  <c:v>Sí</c:v>
                </c:pt>
                <c:pt idx="1">
                  <c:v>No</c:v>
                </c:pt>
              </c:strCache>
            </c:strRef>
          </c:cat>
          <c:val>
            <c:numRef>
              <c:f>Hoja1!$B$5:$B$6</c:f>
              <c:numCache>
                <c:formatCode>0.0%</c:formatCode>
                <c:ptCount val="2"/>
                <c:pt idx="0">
                  <c:v>0.42499999999999999</c:v>
                </c:pt>
                <c:pt idx="1">
                  <c:v>0.57499999999999996</c:v>
                </c:pt>
              </c:numCache>
            </c:numRef>
          </c:val>
          <c:extLst>
            <c:ext xmlns:c16="http://schemas.microsoft.com/office/drawing/2014/chart" uri="{C3380CC4-5D6E-409C-BE32-E72D297353CC}">
              <c16:uniqueId val="{00000006-A64A-4931-B45E-40683423DDF7}"/>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663524787709966"/>
          <c:y val="1.6343106135225164E-2"/>
          <c:w val="0.68923130508759289"/>
          <c:h val="0.87204238060969697"/>
        </c:manualLayout>
      </c:layout>
      <c:barChart>
        <c:barDir val="col"/>
        <c:grouping val="stacked"/>
        <c:varyColors val="0"/>
        <c:ser>
          <c:idx val="0"/>
          <c:order val="0"/>
          <c:tx>
            <c:strRef>
              <c:f>Hoja1!$B$1</c:f>
              <c:strCache>
                <c:ptCount val="1"/>
                <c:pt idx="0">
                  <c:v>Ha continuado entrenando su deporte habitual, adaptando los entrenamientos a las circunstancias</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###0.0%</c:formatCode>
                <c:ptCount val="1"/>
                <c:pt idx="0">
                  <c:v>0.48657093624425657</c:v>
                </c:pt>
              </c:numCache>
            </c:numRef>
          </c:val>
          <c:extLst>
            <c:ext xmlns:c16="http://schemas.microsoft.com/office/drawing/2014/chart" uri="{C3380CC4-5D6E-409C-BE32-E72D297353CC}">
              <c16:uniqueId val="{00000000-8E54-43A1-82B5-57374DDD64E6}"/>
            </c:ext>
          </c:extLst>
        </c:ser>
        <c:ser>
          <c:idx val="1"/>
          <c:order val="1"/>
          <c:tx>
            <c:strRef>
              <c:f>Hoja1!$C$1</c:f>
              <c:strCache>
                <c:ptCount val="1"/>
                <c:pt idx="0">
                  <c:v>Ha cambiado su deporte o disciplina deportiva habitual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###0.0%</c:formatCode>
                <c:ptCount val="1"/>
                <c:pt idx="0">
                  <c:v>0.49761703823843484</c:v>
                </c:pt>
              </c:numCache>
            </c:numRef>
          </c:val>
          <c:extLst>
            <c:ext xmlns:c16="http://schemas.microsoft.com/office/drawing/2014/chart" uri="{C3380CC4-5D6E-409C-BE32-E72D297353CC}">
              <c16:uniqueId val="{00000001-8E54-43A1-82B5-57374DDD64E6}"/>
            </c:ext>
          </c:extLst>
        </c:ser>
        <c:ser>
          <c:idx val="2"/>
          <c:order val="2"/>
          <c:tx>
            <c:strRef>
              <c:f>Hoja1!$D$1</c:f>
              <c:strCache>
                <c:ptCount val="1"/>
                <c:pt idx="0">
                  <c:v>Ambas</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###0.0%</c:formatCode>
                <c:ptCount val="1"/>
                <c:pt idx="0">
                  <c:v>1.5812025517307871E-2</c:v>
                </c:pt>
              </c:numCache>
            </c:numRef>
          </c:val>
          <c:extLst>
            <c:ext xmlns:c16="http://schemas.microsoft.com/office/drawing/2014/chart" uri="{C3380CC4-5D6E-409C-BE32-E72D297353CC}">
              <c16:uniqueId val="{00000002-8E54-43A1-82B5-57374DDD64E6}"/>
            </c:ext>
          </c:extLst>
        </c:ser>
        <c:dLbls>
          <c:showLegendKey val="0"/>
          <c:showVal val="0"/>
          <c:showCatName val="0"/>
          <c:showSerName val="0"/>
          <c:showPercent val="0"/>
          <c:showBubbleSize val="0"/>
        </c:dLbls>
        <c:gapWidth val="150"/>
        <c:overlap val="100"/>
        <c:axId val="530053711"/>
        <c:axId val="530047887"/>
        <c:extLst>
          <c:ext xmlns:c15="http://schemas.microsoft.com/office/drawing/2012/chart" uri="{02D57815-91ED-43cb-92C2-25804820EDAC}">
            <c15:filteredBarSeries>
              <c15:ser>
                <c:idx val="3"/>
                <c:order val="3"/>
                <c:tx>
                  <c:strRef>
                    <c:extLst>
                      <c:ext uri="{02D57815-91ED-43cb-92C2-25804820EDAC}">
                        <c15:formulaRef>
                          <c15:sqref>Hoja1!#REF!</c15:sqref>
                        </c15:formulaRef>
                      </c:ext>
                    </c:extLst>
                    <c:strCache>
                      <c:ptCount val="1"/>
                      <c:pt idx="0">
                        <c:v>#REF!</c:v>
                      </c:pt>
                    </c:strCache>
                  </c:strRef>
                </c:tx>
                <c:spPr>
                  <a:solidFill>
                    <a:srgbClr val="65C1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Hoja1!$A$2</c15:sqref>
                        </c15:formulaRef>
                      </c:ext>
                    </c:extLst>
                    <c:numCache>
                      <c:formatCode>General</c:formatCode>
                      <c:ptCount val="1"/>
                    </c:numCache>
                  </c:numRef>
                </c:cat>
                <c:val>
                  <c:numRef>
                    <c:extLst>
                      <c:ext uri="{02D57815-91ED-43cb-92C2-25804820EDAC}">
                        <c15:formulaRef>
                          <c15:sqref>Hoja1!#REF!</c15:sqref>
                        </c15:formulaRef>
                      </c:ext>
                    </c:extLst>
                    <c:numCache>
                      <c:formatCode>General</c:formatCode>
                      <c:ptCount val="1"/>
                      <c:pt idx="0">
                        <c:v>1</c:v>
                      </c:pt>
                    </c:numCache>
                  </c:numRef>
                </c:val>
                <c:extLst>
                  <c:ext xmlns:c16="http://schemas.microsoft.com/office/drawing/2014/chart" uri="{C3380CC4-5D6E-409C-BE32-E72D297353CC}">
                    <c16:uniqueId val="{00000003-8E54-43A1-82B5-57374DDD64E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Hoja1!#REF!</c15:sqref>
                        </c15:formulaRef>
                      </c:ext>
                    </c:extLst>
                    <c:strCache>
                      <c:ptCount val="1"/>
                      <c:pt idx="0">
                        <c:v>#REF!</c:v>
                      </c:pt>
                    </c:strCache>
                  </c:strRef>
                </c:tx>
                <c:spPr>
                  <a:solidFill>
                    <a:schemeClr val="bg1">
                      <a:lumMod val="8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Hoja1!$A$2</c15:sqref>
                        </c15:formulaRef>
                      </c:ext>
                    </c:extLst>
                    <c:numCache>
                      <c:formatCode>General</c:formatCode>
                      <c:ptCount val="1"/>
                    </c:numCache>
                  </c:numRef>
                </c:cat>
                <c:val>
                  <c:numRef>
                    <c:extLst xmlns:c15="http://schemas.microsoft.com/office/drawing/2012/chart">
                      <c:ext xmlns:c15="http://schemas.microsoft.com/office/drawing/2012/chart" uri="{02D57815-91ED-43cb-92C2-25804820EDAC}">
                        <c15:formulaRef>
                          <c15:sqref>Hoja1!#REF!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8E54-43A1-82B5-57374DDD64E6}"/>
                  </c:ext>
                </c:extLst>
              </c15:ser>
            </c15:filteredBarSeries>
          </c:ext>
        </c:extLst>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legend>
      <c:legendPos val="l"/>
      <c:layout>
        <c:manualLayout>
          <c:xMode val="edge"/>
          <c:yMode val="edge"/>
          <c:x val="2.3803848788705853E-2"/>
          <c:y val="0.15669315432867059"/>
          <c:w val="0.33910863020720905"/>
          <c:h val="0.6050449660214418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legend>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39402493717318526"/>
          <c:h val="0.93402581333069934"/>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1-136B-426F-9928-11B8D2EB57AF}"/>
              </c:ext>
            </c:extLst>
          </c:dPt>
          <c:dPt>
            <c:idx val="1"/>
            <c:invertIfNegative val="0"/>
            <c:bubble3D val="0"/>
            <c:extLst>
              <c:ext xmlns:c16="http://schemas.microsoft.com/office/drawing/2014/chart" uri="{C3380CC4-5D6E-409C-BE32-E72D297353CC}">
                <c16:uniqueId val="{00000003-136B-426F-9928-11B8D2EB57AF}"/>
              </c:ext>
            </c:extLst>
          </c:dPt>
          <c:dPt>
            <c:idx val="2"/>
            <c:invertIfNegative val="0"/>
            <c:bubble3D val="0"/>
            <c:extLst>
              <c:ext xmlns:c16="http://schemas.microsoft.com/office/drawing/2014/chart" uri="{C3380CC4-5D6E-409C-BE32-E72D297353CC}">
                <c16:uniqueId val="{00000005-136B-426F-9928-11B8D2EB57AF}"/>
              </c:ext>
            </c:extLst>
          </c:dPt>
          <c:dPt>
            <c:idx val="3"/>
            <c:invertIfNegative val="0"/>
            <c:bubble3D val="0"/>
            <c:extLst>
              <c:ext xmlns:c16="http://schemas.microsoft.com/office/drawing/2014/chart" uri="{C3380CC4-5D6E-409C-BE32-E72D297353CC}">
                <c16:uniqueId val="{00000007-136B-426F-9928-11B8D2EB57AF}"/>
              </c:ext>
            </c:extLst>
          </c:dPt>
          <c:dPt>
            <c:idx val="4"/>
            <c:invertIfNegative val="0"/>
            <c:bubble3D val="0"/>
            <c:extLst>
              <c:ext xmlns:c16="http://schemas.microsoft.com/office/drawing/2014/chart" uri="{C3380CC4-5D6E-409C-BE32-E72D297353CC}">
                <c16:uniqueId val="{00000009-136B-426F-9928-11B8D2EB57AF}"/>
              </c:ext>
            </c:extLst>
          </c:dPt>
          <c:dPt>
            <c:idx val="5"/>
            <c:invertIfNegative val="0"/>
            <c:bubble3D val="0"/>
            <c:extLst>
              <c:ext xmlns:c16="http://schemas.microsoft.com/office/drawing/2014/chart" uri="{C3380CC4-5D6E-409C-BE32-E72D297353CC}">
                <c16:uniqueId val="{0000000B-136B-426F-9928-11B8D2EB57AF}"/>
              </c:ext>
            </c:extLst>
          </c:dPt>
          <c:dPt>
            <c:idx val="6"/>
            <c:invertIfNegative val="0"/>
            <c:bubble3D val="0"/>
            <c:extLst>
              <c:ext xmlns:c16="http://schemas.microsoft.com/office/drawing/2014/chart" uri="{C3380CC4-5D6E-409C-BE32-E72D297353CC}">
                <c16:uniqueId val="{0000000D-136B-426F-9928-11B8D2EB57AF}"/>
              </c:ext>
            </c:extLst>
          </c:dPt>
          <c:dPt>
            <c:idx val="7"/>
            <c:invertIfNegative val="0"/>
            <c:bubble3D val="0"/>
            <c:extLst>
              <c:ext xmlns:c16="http://schemas.microsoft.com/office/drawing/2014/chart" uri="{C3380CC4-5D6E-409C-BE32-E72D297353CC}">
                <c16:uniqueId val="{0000000F-136B-426F-9928-11B8D2EB57AF}"/>
              </c:ext>
            </c:extLst>
          </c:dPt>
          <c:dPt>
            <c:idx val="8"/>
            <c:invertIfNegative val="0"/>
            <c:bubble3D val="0"/>
            <c:extLst>
              <c:ext xmlns:c16="http://schemas.microsoft.com/office/drawing/2014/chart" uri="{C3380CC4-5D6E-409C-BE32-E72D297353CC}">
                <c16:uniqueId val="{00000011-136B-426F-9928-11B8D2EB57AF}"/>
              </c:ext>
            </c:extLst>
          </c:dPt>
          <c:dPt>
            <c:idx val="9"/>
            <c:invertIfNegative val="0"/>
            <c:bubble3D val="0"/>
            <c:extLst>
              <c:ext xmlns:c16="http://schemas.microsoft.com/office/drawing/2014/chart" uri="{C3380CC4-5D6E-409C-BE32-E72D297353CC}">
                <c16:uniqueId val="{00000013-136B-426F-9928-11B8D2EB57AF}"/>
              </c:ext>
            </c:extLst>
          </c:dPt>
          <c:dPt>
            <c:idx val="10"/>
            <c:invertIfNegative val="0"/>
            <c:bubble3D val="0"/>
            <c:extLst>
              <c:ext xmlns:c16="http://schemas.microsoft.com/office/drawing/2014/chart" uri="{C3380CC4-5D6E-409C-BE32-E72D297353CC}">
                <c16:uniqueId val="{00000015-136B-426F-9928-11B8D2EB57AF}"/>
              </c:ext>
            </c:extLst>
          </c:dPt>
          <c:dPt>
            <c:idx val="11"/>
            <c:invertIfNegative val="0"/>
            <c:bubble3D val="0"/>
            <c:extLst>
              <c:ext xmlns:c16="http://schemas.microsoft.com/office/drawing/2014/chart" uri="{C3380CC4-5D6E-409C-BE32-E72D297353CC}">
                <c16:uniqueId val="{00000017-136B-426F-9928-11B8D2EB57AF}"/>
              </c:ext>
            </c:extLst>
          </c:dPt>
          <c:dPt>
            <c:idx val="12"/>
            <c:invertIfNegative val="0"/>
            <c:bubble3D val="0"/>
            <c:extLst>
              <c:ext xmlns:c16="http://schemas.microsoft.com/office/drawing/2014/chart" uri="{C3380CC4-5D6E-409C-BE32-E72D297353CC}">
                <c16:uniqueId val="{00000019-136B-426F-9928-11B8D2EB57AF}"/>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12"/>
                <c:pt idx="0">
                  <c:v>Gimnasia</c:v>
                </c:pt>
                <c:pt idx="1">
                  <c:v>Bici estática / Spinning / Rodillo</c:v>
                </c:pt>
                <c:pt idx="2">
                  <c:v>Entrenamiento de fuerza</c:v>
                </c:pt>
                <c:pt idx="3">
                  <c:v>Cardio</c:v>
                </c:pt>
                <c:pt idx="4">
                  <c:v>Andar</c:v>
                </c:pt>
                <c:pt idx="5">
                  <c:v>Zumba</c:v>
                </c:pt>
                <c:pt idx="6">
                  <c:v>Pilates</c:v>
                </c:pt>
                <c:pt idx="7">
                  <c:v>Elíptica</c:v>
                </c:pt>
                <c:pt idx="8">
                  <c:v>Yoga</c:v>
                </c:pt>
                <c:pt idx="9">
                  <c:v>Correr</c:v>
                </c:pt>
                <c:pt idx="10">
                  <c:v>Otras</c:v>
                </c:pt>
                <c:pt idx="11">
                  <c:v>Ns/nc</c:v>
                </c:pt>
              </c:strCache>
            </c:strRef>
          </c:cat>
          <c:val>
            <c:numRef>
              <c:f>Hoja1!$B$2:$B$13</c:f>
              <c:numCache>
                <c:formatCode>###0.0%</c:formatCode>
                <c:ptCount val="12"/>
                <c:pt idx="0">
                  <c:v>0.23941920089642962</c:v>
                </c:pt>
                <c:pt idx="1">
                  <c:v>0.20927362797011867</c:v>
                </c:pt>
                <c:pt idx="2">
                  <c:v>0.14494492251405253</c:v>
                </c:pt>
                <c:pt idx="3">
                  <c:v>0.14165121790153928</c:v>
                </c:pt>
                <c:pt idx="4">
                  <c:v>6.4633644362737872E-2</c:v>
                </c:pt>
                <c:pt idx="5">
                  <c:v>5.9459948380670244E-2</c:v>
                </c:pt>
                <c:pt idx="6">
                  <c:v>5.6246765702325251E-2</c:v>
                </c:pt>
                <c:pt idx="7">
                  <c:v>3.3224237569315571E-2</c:v>
                </c:pt>
                <c:pt idx="8">
                  <c:v>2.5652538417970307E-2</c:v>
                </c:pt>
                <c:pt idx="9">
                  <c:v>2.18693506841935E-2</c:v>
                </c:pt>
                <c:pt idx="10">
                  <c:v>3.9229486984398938E-2</c:v>
                </c:pt>
                <c:pt idx="11">
                  <c:v>3.3800738175170875E-2</c:v>
                </c:pt>
              </c:numCache>
            </c:numRef>
          </c:val>
          <c:extLst>
            <c:ext xmlns:c16="http://schemas.microsoft.com/office/drawing/2014/chart" uri="{C3380CC4-5D6E-409C-BE32-E72D297353CC}">
              <c16:uniqueId val="{0000001A-136B-426F-9928-11B8D2EB57AF}"/>
            </c:ext>
          </c:extLst>
        </c:ser>
        <c:dLbls>
          <c:showLegendKey val="0"/>
          <c:showVal val="0"/>
          <c:showCatName val="0"/>
          <c:showSerName val="0"/>
          <c:showPercent val="0"/>
          <c:showBubbleSize val="0"/>
        </c:dLbls>
        <c:gapWidth val="100"/>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D60019"/>
              </a:solidFill>
            </c:spPr>
            <c:extLst>
              <c:ext xmlns:c16="http://schemas.microsoft.com/office/drawing/2014/chart" uri="{C3380CC4-5D6E-409C-BE32-E72D297353CC}">
                <c16:uniqueId val="{00000001-C143-45CB-A730-9BFDCEA08BD3}"/>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C143-45CB-A730-9BFDCEA08BD3}"/>
              </c:ext>
            </c:extLst>
          </c:dPt>
          <c:dPt>
            <c:idx val="2"/>
            <c:bubble3D val="0"/>
            <c:spPr>
              <a:solidFill>
                <a:srgbClr val="F9CBD2"/>
              </a:solidFill>
            </c:spPr>
            <c:extLst>
              <c:ext xmlns:c16="http://schemas.microsoft.com/office/drawing/2014/chart" uri="{C3380CC4-5D6E-409C-BE32-E72D297353CC}">
                <c16:uniqueId val="{00000005-C143-45CB-A730-9BFDCEA08BD3}"/>
              </c:ext>
            </c:extLst>
          </c:dPt>
          <c:cat>
            <c:strRef>
              <c:f>Hoja1!$A$5:$A$6</c:f>
              <c:strCache>
                <c:ptCount val="2"/>
                <c:pt idx="0">
                  <c:v>Sí</c:v>
                </c:pt>
                <c:pt idx="1">
                  <c:v>No</c:v>
                </c:pt>
              </c:strCache>
            </c:strRef>
          </c:cat>
          <c:val>
            <c:numRef>
              <c:f>Hoja1!$B$5:$B$6</c:f>
              <c:numCache>
                <c:formatCode>0.0%</c:formatCode>
                <c:ptCount val="2"/>
                <c:pt idx="0">
                  <c:v>0.30499999999999999</c:v>
                </c:pt>
                <c:pt idx="1">
                  <c:v>0.69500000000000006</c:v>
                </c:pt>
              </c:numCache>
            </c:numRef>
          </c:val>
          <c:extLst>
            <c:ext xmlns:c16="http://schemas.microsoft.com/office/drawing/2014/chart" uri="{C3380CC4-5D6E-409C-BE32-E72D297353CC}">
              <c16:uniqueId val="{00000006-C143-45CB-A730-9BFDCEA08BD3}"/>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D60019"/>
              </a:solidFill>
            </c:spPr>
            <c:extLst>
              <c:ext xmlns:c16="http://schemas.microsoft.com/office/drawing/2014/chart" uri="{C3380CC4-5D6E-409C-BE32-E72D297353CC}">
                <c16:uniqueId val="{00000001-50B7-4AFD-926A-0AEBA43B1E9B}"/>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50B7-4AFD-926A-0AEBA43B1E9B}"/>
              </c:ext>
            </c:extLst>
          </c:dPt>
          <c:dPt>
            <c:idx val="2"/>
            <c:bubble3D val="0"/>
            <c:spPr>
              <a:solidFill>
                <a:srgbClr val="F9CBD2"/>
              </a:solidFill>
            </c:spPr>
            <c:extLst>
              <c:ext xmlns:c16="http://schemas.microsoft.com/office/drawing/2014/chart" uri="{C3380CC4-5D6E-409C-BE32-E72D297353CC}">
                <c16:uniqueId val="{00000005-50B7-4AFD-926A-0AEBA43B1E9B}"/>
              </c:ext>
            </c:extLst>
          </c:dPt>
          <c:cat>
            <c:strRef>
              <c:f>Hoja1!$A$5:$A$6</c:f>
              <c:strCache>
                <c:ptCount val="2"/>
                <c:pt idx="0">
                  <c:v>Sí</c:v>
                </c:pt>
                <c:pt idx="1">
                  <c:v>No</c:v>
                </c:pt>
              </c:strCache>
            </c:strRef>
          </c:cat>
          <c:val>
            <c:numRef>
              <c:f>Hoja1!$B$5:$B$6</c:f>
              <c:numCache>
                <c:formatCode>0.0%</c:formatCode>
                <c:ptCount val="2"/>
                <c:pt idx="0">
                  <c:v>9.0999999999999998E-2</c:v>
                </c:pt>
                <c:pt idx="1">
                  <c:v>0.90900000000000003</c:v>
                </c:pt>
              </c:numCache>
            </c:numRef>
          </c:val>
          <c:extLst>
            <c:ext xmlns:c16="http://schemas.microsoft.com/office/drawing/2014/chart" uri="{C3380CC4-5D6E-409C-BE32-E72D297353CC}">
              <c16:uniqueId val="{00000006-50B7-4AFD-926A-0AEBA43B1E9B}"/>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D60019"/>
              </a:solidFill>
            </c:spPr>
            <c:extLst>
              <c:ext xmlns:c16="http://schemas.microsoft.com/office/drawing/2014/chart" uri="{C3380CC4-5D6E-409C-BE32-E72D297353CC}">
                <c16:uniqueId val="{00000001-B5EC-4671-946E-B81BBE9BC3F0}"/>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B5EC-4671-946E-B81BBE9BC3F0}"/>
              </c:ext>
            </c:extLst>
          </c:dPt>
          <c:dPt>
            <c:idx val="2"/>
            <c:bubble3D val="0"/>
            <c:spPr>
              <a:solidFill>
                <a:srgbClr val="F9CBD2"/>
              </a:solidFill>
            </c:spPr>
            <c:extLst>
              <c:ext xmlns:c16="http://schemas.microsoft.com/office/drawing/2014/chart" uri="{C3380CC4-5D6E-409C-BE32-E72D297353CC}">
                <c16:uniqueId val="{00000005-B5EC-4671-946E-B81BBE9BC3F0}"/>
              </c:ext>
            </c:extLst>
          </c:dPt>
          <c:cat>
            <c:strRef>
              <c:f>Hoja1!$A$5:$A$6</c:f>
              <c:strCache>
                <c:ptCount val="2"/>
                <c:pt idx="0">
                  <c:v>Sí</c:v>
                </c:pt>
                <c:pt idx="1">
                  <c:v>No</c:v>
                </c:pt>
              </c:strCache>
            </c:strRef>
          </c:cat>
          <c:val>
            <c:numRef>
              <c:f>Hoja1!$B$5:$B$6</c:f>
              <c:numCache>
                <c:formatCode>0.0%</c:formatCode>
                <c:ptCount val="2"/>
                <c:pt idx="0">
                  <c:v>7.0000000000000007E-2</c:v>
                </c:pt>
                <c:pt idx="1">
                  <c:v>0.92999999999999994</c:v>
                </c:pt>
              </c:numCache>
            </c:numRef>
          </c:val>
          <c:extLst>
            <c:ext xmlns:c16="http://schemas.microsoft.com/office/drawing/2014/chart" uri="{C3380CC4-5D6E-409C-BE32-E72D297353CC}">
              <c16:uniqueId val="{00000006-B5EC-4671-946E-B81BBE9BC3F0}"/>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D60019"/>
              </a:solidFill>
            </c:spPr>
            <c:extLst>
              <c:ext xmlns:c16="http://schemas.microsoft.com/office/drawing/2014/chart" uri="{C3380CC4-5D6E-409C-BE32-E72D297353CC}">
                <c16:uniqueId val="{00000001-34BA-4025-ABDA-E6772D2DB539}"/>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34BA-4025-ABDA-E6772D2DB539}"/>
              </c:ext>
            </c:extLst>
          </c:dPt>
          <c:dPt>
            <c:idx val="2"/>
            <c:bubble3D val="0"/>
            <c:spPr>
              <a:solidFill>
                <a:srgbClr val="F9CBD2"/>
              </a:solidFill>
            </c:spPr>
            <c:extLst>
              <c:ext xmlns:c16="http://schemas.microsoft.com/office/drawing/2014/chart" uri="{C3380CC4-5D6E-409C-BE32-E72D297353CC}">
                <c16:uniqueId val="{00000005-34BA-4025-ABDA-E6772D2DB539}"/>
              </c:ext>
            </c:extLst>
          </c:dPt>
          <c:cat>
            <c:strRef>
              <c:f>Hoja1!$A$5:$A$6</c:f>
              <c:strCache>
                <c:ptCount val="2"/>
                <c:pt idx="0">
                  <c:v>Sí</c:v>
                </c:pt>
                <c:pt idx="1">
                  <c:v>No</c:v>
                </c:pt>
              </c:strCache>
            </c:strRef>
          </c:cat>
          <c:val>
            <c:numRef>
              <c:f>Hoja1!$B$5:$B$6</c:f>
              <c:numCache>
                <c:formatCode>0.0%</c:formatCode>
                <c:ptCount val="2"/>
                <c:pt idx="0">
                  <c:v>2.5999999999999999E-2</c:v>
                </c:pt>
                <c:pt idx="1">
                  <c:v>0.97399999999999998</c:v>
                </c:pt>
              </c:numCache>
            </c:numRef>
          </c:val>
          <c:extLst>
            <c:ext xmlns:c16="http://schemas.microsoft.com/office/drawing/2014/chart" uri="{C3380CC4-5D6E-409C-BE32-E72D297353CC}">
              <c16:uniqueId val="{00000006-34BA-4025-ABDA-E6772D2DB539}"/>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chemeClr val="tx1"/>
              </a:solidFill>
            </c:spPr>
            <c:extLst>
              <c:ext xmlns:c16="http://schemas.microsoft.com/office/drawing/2014/chart" uri="{C3380CC4-5D6E-409C-BE32-E72D297353CC}">
                <c16:uniqueId val="{00000001-187F-410E-B38D-0C1683C5A1F3}"/>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187F-410E-B38D-0C1683C5A1F3}"/>
              </c:ext>
            </c:extLst>
          </c:dPt>
          <c:dPt>
            <c:idx val="2"/>
            <c:bubble3D val="0"/>
            <c:spPr>
              <a:solidFill>
                <a:srgbClr val="F9CBD2"/>
              </a:solidFill>
            </c:spPr>
            <c:extLst>
              <c:ext xmlns:c16="http://schemas.microsoft.com/office/drawing/2014/chart" uri="{C3380CC4-5D6E-409C-BE32-E72D297353CC}">
                <c16:uniqueId val="{00000005-187F-410E-B38D-0C1683C5A1F3}"/>
              </c:ext>
            </c:extLst>
          </c:dPt>
          <c:cat>
            <c:strRef>
              <c:f>Hoja1!$A$5:$A$6</c:f>
              <c:strCache>
                <c:ptCount val="2"/>
                <c:pt idx="0">
                  <c:v>Sí</c:v>
                </c:pt>
                <c:pt idx="1">
                  <c:v>No</c:v>
                </c:pt>
              </c:strCache>
            </c:strRef>
          </c:cat>
          <c:val>
            <c:numRef>
              <c:f>Hoja1!$B$5:$B$6</c:f>
              <c:numCache>
                <c:formatCode>0.0%</c:formatCode>
                <c:ptCount val="2"/>
                <c:pt idx="0">
                  <c:v>0.59099999999999997</c:v>
                </c:pt>
                <c:pt idx="1">
                  <c:v>0.40900000000000003</c:v>
                </c:pt>
              </c:numCache>
            </c:numRef>
          </c:val>
          <c:extLst>
            <c:ext xmlns:c16="http://schemas.microsoft.com/office/drawing/2014/chart" uri="{C3380CC4-5D6E-409C-BE32-E72D297353CC}">
              <c16:uniqueId val="{00000006-187F-410E-B38D-0C1683C5A1F3}"/>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12056863160563056"/>
          <c:w val="0.94980638698777098"/>
          <c:h val="0.57031606017595338"/>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1891-4EFC-8A16-F3DCE6F24030}"/>
              </c:ext>
            </c:extLst>
          </c:dPt>
          <c:dPt>
            <c:idx val="1"/>
            <c:invertIfNegative val="0"/>
            <c:bubble3D val="0"/>
            <c:extLst>
              <c:ext xmlns:c16="http://schemas.microsoft.com/office/drawing/2014/chart" uri="{C3380CC4-5D6E-409C-BE32-E72D297353CC}">
                <c16:uniqueId val="{00000001-1891-4EFC-8A16-F3DCE6F24030}"/>
              </c:ext>
            </c:extLst>
          </c:dPt>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De 18 a 24 años</c:v>
                </c:pt>
                <c:pt idx="1">
                  <c:v>De 25 a 34 años</c:v>
                </c:pt>
                <c:pt idx="2">
                  <c:v>De 35 a 44 años</c:v>
                </c:pt>
                <c:pt idx="3">
                  <c:v>De 45 a 54 años</c:v>
                </c:pt>
                <c:pt idx="4">
                  <c:v>De 55 a 64 años</c:v>
                </c:pt>
                <c:pt idx="5">
                  <c:v>De 65 a 70 años</c:v>
                </c:pt>
              </c:strCache>
            </c:strRef>
          </c:cat>
          <c:val>
            <c:numRef>
              <c:f>Hoja1!$B$2:$B$7</c:f>
              <c:numCache>
                <c:formatCode>###0.0%</c:formatCode>
                <c:ptCount val="6"/>
                <c:pt idx="0">
                  <c:v>0.37755416271132319</c:v>
                </c:pt>
                <c:pt idx="1">
                  <c:v>0.5179925366980771</c:v>
                </c:pt>
                <c:pt idx="2">
                  <c:v>0.34942991094515108</c:v>
                </c:pt>
                <c:pt idx="3">
                  <c:v>0.32635456033144811</c:v>
                </c:pt>
                <c:pt idx="4">
                  <c:v>0.10444666565490902</c:v>
                </c:pt>
                <c:pt idx="5">
                  <c:v>0.18687825905243685</c:v>
                </c:pt>
              </c:numCache>
            </c:numRef>
          </c:val>
          <c:extLst>
            <c:ext xmlns:c16="http://schemas.microsoft.com/office/drawing/2014/chart" uri="{C3380CC4-5D6E-409C-BE32-E72D297353CC}">
              <c16:uniqueId val="{00000002-1891-4EFC-8A16-F3DCE6F24030}"/>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7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spPr>
        <a:solidFill>
          <a:schemeClr val="bg1">
            <a:lumMod val="95000"/>
          </a:schemeClr>
        </a:solidFill>
      </c:spPr>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83224955320826"/>
          <c:y val="8.7053021200166655E-2"/>
          <c:w val="0.28520599399933244"/>
          <c:h val="0.7276796977784824"/>
        </c:manualLayout>
      </c:layout>
      <c:doughnutChart>
        <c:varyColors val="1"/>
        <c:ser>
          <c:idx val="0"/>
          <c:order val="0"/>
          <c:tx>
            <c:strRef>
              <c:f>Hoja1!$B$1</c:f>
              <c:strCache>
                <c:ptCount val="1"/>
                <c:pt idx="0">
                  <c:v>Ventas</c:v>
                </c:pt>
              </c:strCache>
            </c:strRef>
          </c:tx>
          <c:dPt>
            <c:idx val="0"/>
            <c:bubble3D val="0"/>
            <c:spPr>
              <a:solidFill>
                <a:srgbClr val="E9001A"/>
              </a:solidFill>
              <a:ln w="19050">
                <a:solidFill>
                  <a:schemeClr val="lt1"/>
                </a:solidFill>
              </a:ln>
              <a:effectLst/>
            </c:spPr>
            <c:extLst>
              <c:ext xmlns:c16="http://schemas.microsoft.com/office/drawing/2014/chart" uri="{C3380CC4-5D6E-409C-BE32-E72D297353CC}">
                <c16:uniqueId val="{00000001-DF28-45CF-821B-DBBBB8CCA47F}"/>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DF28-45CF-821B-DBBBB8CCA47F}"/>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DF28-45CF-821B-DBBBB8CCA47F}"/>
              </c:ext>
            </c:extLst>
          </c:dPt>
          <c:dLbls>
            <c:dLbl>
              <c:idx val="0"/>
              <c:layout>
                <c:manualLayout>
                  <c:x val="0.24539919139886632"/>
                  <c:y val="-0.2578124320306088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28-45CF-821B-DBBBB8CCA4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s>
          <c:cat>
            <c:strRef>
              <c:f>Hoja1!$A$2:$A$4</c:f>
              <c:strCache>
                <c:ptCount val="2"/>
                <c:pt idx="0">
                  <c:v>si </c:v>
                </c:pt>
                <c:pt idx="1">
                  <c:v>No </c:v>
                </c:pt>
              </c:strCache>
            </c:strRef>
          </c:cat>
          <c:val>
            <c:numRef>
              <c:f>Hoja1!$B$2:$B$4</c:f>
              <c:numCache>
                <c:formatCode>###0.0%</c:formatCode>
                <c:ptCount val="3"/>
                <c:pt idx="0">
                  <c:v>1</c:v>
                </c:pt>
                <c:pt idx="1">
                  <c:v>0</c:v>
                </c:pt>
              </c:numCache>
            </c:numRef>
          </c:val>
          <c:extLst>
            <c:ext xmlns:c16="http://schemas.microsoft.com/office/drawing/2014/chart" uri="{C3380CC4-5D6E-409C-BE32-E72D297353CC}">
              <c16:uniqueId val="{00000006-DF28-45CF-821B-DBBBB8CCA47F}"/>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12056863160563056"/>
          <c:w val="0.94980638698777098"/>
          <c:h val="0.57031606017595338"/>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1891-4EFC-8A16-F3DCE6F24030}"/>
              </c:ext>
            </c:extLst>
          </c:dPt>
          <c:dPt>
            <c:idx val="1"/>
            <c:invertIfNegative val="0"/>
            <c:bubble3D val="0"/>
            <c:extLst>
              <c:ext xmlns:c16="http://schemas.microsoft.com/office/drawing/2014/chart" uri="{C3380CC4-5D6E-409C-BE32-E72D297353CC}">
                <c16:uniqueId val="{00000001-1891-4EFC-8A16-F3DCE6F24030}"/>
              </c:ext>
            </c:extLst>
          </c:dPt>
          <c:dLbls>
            <c:dLbl>
              <c:idx val="4"/>
              <c:layout>
                <c:manualLayout>
                  <c:x val="-1.4413054456834289E-16"/>
                  <c:y val="6.1437601166443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E9-4FAD-9A2C-5EBAEC9F8F11}"/>
                </c:ext>
              </c:extLst>
            </c:dLbl>
            <c:dLbl>
              <c:idx val="5"/>
              <c:layout>
                <c:manualLayout>
                  <c:x val="0"/>
                  <c:y val="4.915008093315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CC-40B9-A88B-D8A161D9741A}"/>
                </c:ext>
              </c:extLst>
            </c:dLbl>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De 18 a 24 años</c:v>
                </c:pt>
                <c:pt idx="1">
                  <c:v>De 25 a 34 años</c:v>
                </c:pt>
                <c:pt idx="2">
                  <c:v>De 35 a 44 años</c:v>
                </c:pt>
                <c:pt idx="3">
                  <c:v>De 45 a 54 años</c:v>
                </c:pt>
                <c:pt idx="4">
                  <c:v>De 55 a 64 años</c:v>
                </c:pt>
                <c:pt idx="5">
                  <c:v>De 65 a 70 años</c:v>
                </c:pt>
              </c:strCache>
            </c:strRef>
          </c:cat>
          <c:val>
            <c:numRef>
              <c:f>Hoja1!$B$2:$B$7</c:f>
              <c:numCache>
                <c:formatCode>###0.0%</c:formatCode>
                <c:ptCount val="6"/>
                <c:pt idx="0">
                  <c:v>0.45816989697852534</c:v>
                </c:pt>
                <c:pt idx="1">
                  <c:v>0.41191848466669817</c:v>
                </c:pt>
                <c:pt idx="2">
                  <c:v>0.4950709535329374</c:v>
                </c:pt>
                <c:pt idx="3">
                  <c:v>0.54158522661997333</c:v>
                </c:pt>
                <c:pt idx="4">
                  <c:v>0.83497171445467899</c:v>
                </c:pt>
                <c:pt idx="5">
                  <c:v>0.81312174094756318</c:v>
                </c:pt>
              </c:numCache>
            </c:numRef>
          </c:val>
          <c:extLst>
            <c:ext xmlns:c16="http://schemas.microsoft.com/office/drawing/2014/chart" uri="{C3380CC4-5D6E-409C-BE32-E72D297353CC}">
              <c16:uniqueId val="{00000002-1891-4EFC-8A16-F3DCE6F24030}"/>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1"/>
        <c:axPos val="b"/>
        <c:numFmt formatCode="General" sourceLinked="1"/>
        <c:majorTickMark val="out"/>
        <c:minorTickMark val="none"/>
        <c:tickLblPos val="nextTo"/>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spPr>
        <a:solidFill>
          <a:schemeClr val="bg1">
            <a:lumMod val="95000"/>
          </a:schemeClr>
        </a:solidFill>
      </c:spPr>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149788996278"/>
          <c:y val="0.14803459693906415"/>
          <c:w val="0.43138618017563496"/>
          <c:h val="0.74677071638567005"/>
        </c:manualLayout>
      </c:layout>
      <c:pieChart>
        <c:varyColors val="1"/>
        <c:ser>
          <c:idx val="0"/>
          <c:order val="0"/>
          <c:tx>
            <c:strRef>
              <c:f>Hoja1!$B$4</c:f>
              <c:strCache>
                <c:ptCount val="1"/>
              </c:strCache>
            </c:strRef>
          </c:tx>
          <c:spPr>
            <a:solidFill>
              <a:srgbClr val="D60019"/>
            </a:solidFill>
          </c:spPr>
          <c:dPt>
            <c:idx val="0"/>
            <c:bubble3D val="0"/>
            <c:spPr>
              <a:solidFill>
                <a:schemeClr val="bg1">
                  <a:lumMod val="85000"/>
                </a:schemeClr>
              </a:solidFill>
            </c:spPr>
            <c:extLst>
              <c:ext xmlns:c16="http://schemas.microsoft.com/office/drawing/2014/chart" uri="{C3380CC4-5D6E-409C-BE32-E72D297353CC}">
                <c16:uniqueId val="{00000001-01EE-42C3-8C99-B999D88AA900}"/>
              </c:ext>
            </c:extLst>
          </c:dPt>
          <c:dPt>
            <c:idx val="1"/>
            <c:bubble3D val="0"/>
            <c:extLst>
              <c:ext xmlns:c16="http://schemas.microsoft.com/office/drawing/2014/chart" uri="{C3380CC4-5D6E-409C-BE32-E72D297353CC}">
                <c16:uniqueId val="{00000002-01EE-42C3-8C99-B999D88AA900}"/>
              </c:ext>
            </c:extLst>
          </c:dPt>
          <c:dPt>
            <c:idx val="2"/>
            <c:bubble3D val="0"/>
            <c:extLst>
              <c:ext xmlns:c16="http://schemas.microsoft.com/office/drawing/2014/chart" uri="{C3380CC4-5D6E-409C-BE32-E72D297353CC}">
                <c16:uniqueId val="{00000003-01EE-42C3-8C99-B999D88AA900}"/>
              </c:ext>
            </c:extLst>
          </c:dPt>
          <c:dLbls>
            <c:dLbl>
              <c:idx val="0"/>
              <c:layout>
                <c:manualLayout>
                  <c:x val="4.1111921379245672E-2"/>
                  <c:y val="6.0944572390113673E-2"/>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1EE-42C3-8C99-B999D88AA900}"/>
                </c:ext>
              </c:extLst>
            </c:dLbl>
            <c:dLbl>
              <c:idx val="1"/>
              <c:layout>
                <c:manualLayout>
                  <c:x val="-0.10164313726146859"/>
                  <c:y val="-0.16820757055088462"/>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1EE-42C3-8C99-B999D88AA900}"/>
                </c:ext>
              </c:extLst>
            </c:dLbl>
            <c:numFmt formatCode="0.0%" sourceLinked="0"/>
            <c:spPr>
              <a:noFill/>
              <a:ln>
                <a:noFill/>
              </a:ln>
              <a:effectLst/>
            </c:spPr>
            <c:txPr>
              <a:bodyPr/>
              <a:lstStyle/>
              <a:p>
                <a:pPr>
                  <a:defRPr sz="1000">
                    <a:solidFill>
                      <a:schemeClr val="tx1">
                        <a:lumMod val="75000"/>
                        <a:lumOff val="25000"/>
                      </a:schemeClr>
                    </a:solidFill>
                    <a:latin typeface="Bahnschrift Light SemiCondensed" panose="020B0502040204020203" pitchFamily="34" charset="0"/>
                  </a:defRPr>
                </a:pPr>
                <a:endParaRPr lang="es-E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Hoja1!$A$5:$A$7</c:f>
              <c:strCache>
                <c:ptCount val="2"/>
                <c:pt idx="0">
                  <c:v>Si </c:v>
                </c:pt>
                <c:pt idx="1">
                  <c:v>No </c:v>
                </c:pt>
              </c:strCache>
            </c:strRef>
          </c:cat>
          <c:val>
            <c:numRef>
              <c:f>Hoja1!$B$5:$B$7</c:f>
              <c:numCache>
                <c:formatCode>###0.0%</c:formatCode>
                <c:ptCount val="3"/>
                <c:pt idx="0">
                  <c:v>0.17989784108453277</c:v>
                </c:pt>
                <c:pt idx="1">
                  <c:v>0.82010215891546712</c:v>
                </c:pt>
              </c:numCache>
            </c:numRef>
          </c:val>
          <c:extLst>
            <c:ext xmlns:c16="http://schemas.microsoft.com/office/drawing/2014/chart" uri="{C3380CC4-5D6E-409C-BE32-E72D297353CC}">
              <c16:uniqueId val="{00000004-01EE-42C3-8C99-B999D88AA900}"/>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149788996278"/>
          <c:y val="0.14803459693906415"/>
          <c:w val="0.43138618017563496"/>
          <c:h val="0.74677071638567005"/>
        </c:manualLayout>
      </c:layout>
      <c:pieChart>
        <c:varyColors val="1"/>
        <c:ser>
          <c:idx val="0"/>
          <c:order val="0"/>
          <c:tx>
            <c:strRef>
              <c:f>Hoja1!$B$4</c:f>
              <c:strCache>
                <c:ptCount val="1"/>
              </c:strCache>
            </c:strRef>
          </c:tx>
          <c:spPr>
            <a:solidFill>
              <a:srgbClr val="D60019"/>
            </a:solidFill>
          </c:spPr>
          <c:dPt>
            <c:idx val="0"/>
            <c:bubble3D val="0"/>
            <c:spPr>
              <a:solidFill>
                <a:schemeClr val="bg1">
                  <a:lumMod val="85000"/>
                </a:schemeClr>
              </a:solidFill>
            </c:spPr>
            <c:extLst>
              <c:ext xmlns:c16="http://schemas.microsoft.com/office/drawing/2014/chart" uri="{C3380CC4-5D6E-409C-BE32-E72D297353CC}">
                <c16:uniqueId val="{00000001-01EE-42C3-8C99-B999D88AA900}"/>
              </c:ext>
            </c:extLst>
          </c:dPt>
          <c:dPt>
            <c:idx val="1"/>
            <c:bubble3D val="0"/>
            <c:extLst>
              <c:ext xmlns:c16="http://schemas.microsoft.com/office/drawing/2014/chart" uri="{C3380CC4-5D6E-409C-BE32-E72D297353CC}">
                <c16:uniqueId val="{00000002-01EE-42C3-8C99-B999D88AA900}"/>
              </c:ext>
            </c:extLst>
          </c:dPt>
          <c:dPt>
            <c:idx val="2"/>
            <c:bubble3D val="0"/>
            <c:extLst>
              <c:ext xmlns:c16="http://schemas.microsoft.com/office/drawing/2014/chart" uri="{C3380CC4-5D6E-409C-BE32-E72D297353CC}">
                <c16:uniqueId val="{00000003-01EE-42C3-8C99-B999D88AA900}"/>
              </c:ext>
            </c:extLst>
          </c:dPt>
          <c:dLbls>
            <c:dLbl>
              <c:idx val="0"/>
              <c:layout>
                <c:manualLayout>
                  <c:x val="5.4403202633641214E-2"/>
                  <c:y val="3.7936092225235259E-2"/>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1EE-42C3-8C99-B999D88AA900}"/>
                </c:ext>
              </c:extLst>
            </c:dLbl>
            <c:dLbl>
              <c:idx val="1"/>
              <c:layout>
                <c:manualLayout>
                  <c:x val="-0.10164313726146859"/>
                  <c:y val="-0.16820757055088462"/>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1EE-42C3-8C99-B999D88AA900}"/>
                </c:ext>
              </c:extLst>
            </c:dLbl>
            <c:numFmt formatCode="0.0%" sourceLinked="0"/>
            <c:spPr>
              <a:noFill/>
              <a:ln>
                <a:noFill/>
              </a:ln>
              <a:effectLst/>
            </c:spPr>
            <c:txPr>
              <a:bodyPr/>
              <a:lstStyle/>
              <a:p>
                <a:pPr>
                  <a:defRPr sz="1000">
                    <a:solidFill>
                      <a:schemeClr val="tx1">
                        <a:lumMod val="75000"/>
                        <a:lumOff val="25000"/>
                      </a:schemeClr>
                    </a:solidFill>
                    <a:latin typeface="Bahnschrift Light SemiCondensed" panose="020B0502040204020203" pitchFamily="34" charset="0"/>
                  </a:defRPr>
                </a:pPr>
                <a:endParaRPr lang="es-E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Hoja1!$A$5:$A$7</c:f>
              <c:strCache>
                <c:ptCount val="2"/>
                <c:pt idx="0">
                  <c:v>Si </c:v>
                </c:pt>
                <c:pt idx="1">
                  <c:v>No </c:v>
                </c:pt>
              </c:strCache>
            </c:strRef>
          </c:cat>
          <c:val>
            <c:numRef>
              <c:f>Hoja1!$B$5:$B$7</c:f>
              <c:numCache>
                <c:formatCode>###0.0%</c:formatCode>
                <c:ptCount val="3"/>
                <c:pt idx="0">
                  <c:v>0.12993234980171653</c:v>
                </c:pt>
                <c:pt idx="1">
                  <c:v>0.87006765019828336</c:v>
                </c:pt>
              </c:numCache>
            </c:numRef>
          </c:val>
          <c:extLst>
            <c:ext xmlns:c16="http://schemas.microsoft.com/office/drawing/2014/chart" uri="{C3380CC4-5D6E-409C-BE32-E72D297353CC}">
              <c16:uniqueId val="{00000004-01EE-42C3-8C99-B999D88AA900}"/>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00941617982825E-2"/>
          <c:y val="0"/>
          <c:w val="0.9435354501180433"/>
          <c:h val="1"/>
        </c:manualLayout>
      </c:layout>
      <c:barChart>
        <c:barDir val="col"/>
        <c:grouping val="clustered"/>
        <c:varyColors val="0"/>
        <c:ser>
          <c:idx val="0"/>
          <c:order val="0"/>
          <c:spPr>
            <a:solidFill>
              <a:srgbClr val="D60019"/>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Hoja1!$A$4:$A$9</c:f>
              <c:strCache>
                <c:ptCount val="6"/>
                <c:pt idx="0">
                  <c:v>Mancuernas, bandas elásticas, cuerda...</c:v>
                </c:pt>
                <c:pt idx="1">
                  <c:v>Bicicletas de ciclo indoor</c:v>
                </c:pt>
                <c:pt idx="2">
                  <c:v>Esterillas</c:v>
                </c:pt>
                <c:pt idx="3">
                  <c:v>Aparatos de musculación</c:v>
                </c:pt>
                <c:pt idx="4">
                  <c:v>Ropa deportiva</c:v>
                </c:pt>
                <c:pt idx="5">
                  <c:v>Otras</c:v>
                </c:pt>
              </c:strCache>
            </c:strRef>
          </c:cat>
          <c:val>
            <c:numRef>
              <c:f>Hoja1!$B$4:$B$9</c:f>
              <c:numCache>
                <c:formatCode>###0.0%</c:formatCode>
                <c:ptCount val="6"/>
                <c:pt idx="0">
                  <c:v>0.51533543555450223</c:v>
                </c:pt>
                <c:pt idx="1">
                  <c:v>0.28399999999999997</c:v>
                </c:pt>
                <c:pt idx="2">
                  <c:v>0.21041100293744006</c:v>
                </c:pt>
                <c:pt idx="3">
                  <c:v>0.15884318921957449</c:v>
                </c:pt>
                <c:pt idx="4">
                  <c:v>0.12191717320270881</c:v>
                </c:pt>
                <c:pt idx="5">
                  <c:v>0.11543001915059793</c:v>
                </c:pt>
              </c:numCache>
            </c:numRef>
          </c:val>
          <c:extLst>
            <c:ext xmlns:c16="http://schemas.microsoft.com/office/drawing/2014/chart" uri="{C3380CC4-5D6E-409C-BE32-E72D297353CC}">
              <c16:uniqueId val="{00000000-6B96-499B-9F6D-C229885903C1}"/>
            </c:ext>
          </c:extLst>
        </c:ser>
        <c:dLbls>
          <c:showLegendKey val="0"/>
          <c:showVal val="0"/>
          <c:showCatName val="0"/>
          <c:showSerName val="0"/>
          <c:showPercent val="0"/>
          <c:showBubbleSize val="0"/>
        </c:dLbls>
        <c:gapWidth val="50"/>
        <c:axId val="33608448"/>
        <c:axId val="33609984"/>
      </c:barChart>
      <c:catAx>
        <c:axId val="33608448"/>
        <c:scaling>
          <c:orientation val="minMax"/>
        </c:scaling>
        <c:delete val="0"/>
        <c:axPos val="b"/>
        <c:numFmt formatCode="General" sourceLinked="1"/>
        <c:majorTickMark val="out"/>
        <c:minorTickMark val="none"/>
        <c:tickLblPos val="nextTo"/>
        <c:spPr>
          <a:ln>
            <a:noFill/>
          </a:ln>
        </c:spPr>
        <c:txPr>
          <a:bodyPr rot="0" vert="horz"/>
          <a:lstStyle/>
          <a:p>
            <a:pPr>
              <a:defRPr/>
            </a:pPr>
            <a:endParaRPr lang="es-ES"/>
          </a:p>
        </c:txPr>
        <c:crossAx val="33609984"/>
        <c:crosses val="autoZero"/>
        <c:auto val="1"/>
        <c:lblAlgn val="ctr"/>
        <c:lblOffset val="100"/>
        <c:noMultiLvlLbl val="0"/>
      </c:catAx>
      <c:valAx>
        <c:axId val="33609984"/>
        <c:scaling>
          <c:orientation val="minMax"/>
          <c:max val="1"/>
        </c:scaling>
        <c:delete val="1"/>
        <c:axPos val="l"/>
        <c:numFmt formatCode="###0.0%" sourceLinked="1"/>
        <c:majorTickMark val="out"/>
        <c:minorTickMark val="none"/>
        <c:tickLblPos val="nextTo"/>
        <c:crossAx val="33608448"/>
        <c:crosses val="autoZero"/>
        <c:crossBetween val="between"/>
        <c:majorUnit val="0.2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2256-49AA-8070-A4DA2DAABDEB}"/>
              </c:ext>
            </c:extLst>
          </c:dPt>
          <c:dPt>
            <c:idx val="1"/>
            <c:invertIfNegative val="0"/>
            <c:bubble3D val="0"/>
            <c:extLst>
              <c:ext xmlns:c16="http://schemas.microsoft.com/office/drawing/2014/chart" uri="{C3380CC4-5D6E-409C-BE32-E72D297353CC}">
                <c16:uniqueId val="{00000001-2256-49AA-8070-A4DA2DAABDEB}"/>
              </c:ext>
            </c:extLst>
          </c:dPt>
          <c:dPt>
            <c:idx val="2"/>
            <c:invertIfNegative val="0"/>
            <c:bubble3D val="0"/>
            <c:extLst>
              <c:ext xmlns:c16="http://schemas.microsoft.com/office/drawing/2014/chart" uri="{C3380CC4-5D6E-409C-BE32-E72D297353CC}">
                <c16:uniqueId val="{00000002-2256-49AA-8070-A4DA2DAABDEB}"/>
              </c:ext>
            </c:extLst>
          </c:dPt>
          <c:dPt>
            <c:idx val="3"/>
            <c:invertIfNegative val="0"/>
            <c:bubble3D val="0"/>
            <c:extLst>
              <c:ext xmlns:c16="http://schemas.microsoft.com/office/drawing/2014/chart" uri="{C3380CC4-5D6E-409C-BE32-E72D297353CC}">
                <c16:uniqueId val="{00000003-2256-49AA-8070-A4DA2DAABDEB}"/>
              </c:ext>
            </c:extLst>
          </c:dPt>
          <c:dPt>
            <c:idx val="4"/>
            <c:invertIfNegative val="0"/>
            <c:bubble3D val="0"/>
            <c:extLst>
              <c:ext xmlns:c16="http://schemas.microsoft.com/office/drawing/2014/chart" uri="{C3380CC4-5D6E-409C-BE32-E72D297353CC}">
                <c16:uniqueId val="{00000004-2256-49AA-8070-A4DA2DAABDEB}"/>
              </c:ext>
            </c:extLst>
          </c:dPt>
          <c:dPt>
            <c:idx val="5"/>
            <c:invertIfNegative val="0"/>
            <c:bubble3D val="0"/>
            <c:extLst>
              <c:ext xmlns:c16="http://schemas.microsoft.com/office/drawing/2014/chart" uri="{C3380CC4-5D6E-409C-BE32-E72D297353CC}">
                <c16:uniqueId val="{00000005-2256-49AA-8070-A4DA2DAABDEB}"/>
              </c:ext>
            </c:extLst>
          </c:dPt>
          <c:dPt>
            <c:idx val="6"/>
            <c:invertIfNegative val="0"/>
            <c:bubble3D val="0"/>
            <c:extLst>
              <c:ext xmlns:c16="http://schemas.microsoft.com/office/drawing/2014/chart" uri="{C3380CC4-5D6E-409C-BE32-E72D297353CC}">
                <c16:uniqueId val="{00000006-2256-49AA-8070-A4DA2DAABDEB}"/>
              </c:ext>
            </c:extLst>
          </c:dPt>
          <c:dPt>
            <c:idx val="7"/>
            <c:invertIfNegative val="0"/>
            <c:bubble3D val="0"/>
            <c:extLst>
              <c:ext xmlns:c16="http://schemas.microsoft.com/office/drawing/2014/chart" uri="{C3380CC4-5D6E-409C-BE32-E72D297353CC}">
                <c16:uniqueId val="{00000007-2256-49AA-8070-A4DA2DAABDEB}"/>
              </c:ext>
            </c:extLst>
          </c:dPt>
          <c:dPt>
            <c:idx val="8"/>
            <c:invertIfNegative val="0"/>
            <c:bubble3D val="0"/>
            <c:extLst>
              <c:ext xmlns:c16="http://schemas.microsoft.com/office/drawing/2014/chart" uri="{C3380CC4-5D6E-409C-BE32-E72D297353CC}">
                <c16:uniqueId val="{00000008-2256-49AA-8070-A4DA2DAABDEB}"/>
              </c:ext>
            </c:extLst>
          </c:dPt>
          <c:dPt>
            <c:idx val="9"/>
            <c:invertIfNegative val="0"/>
            <c:bubble3D val="0"/>
            <c:extLst>
              <c:ext xmlns:c16="http://schemas.microsoft.com/office/drawing/2014/chart" uri="{C3380CC4-5D6E-409C-BE32-E72D297353CC}">
                <c16:uniqueId val="{00000009-2256-49AA-8070-A4DA2DAABDEB}"/>
              </c:ext>
            </c:extLst>
          </c:dPt>
          <c:dPt>
            <c:idx val="10"/>
            <c:invertIfNegative val="0"/>
            <c:bubble3D val="0"/>
            <c:extLst>
              <c:ext xmlns:c16="http://schemas.microsoft.com/office/drawing/2014/chart" uri="{C3380CC4-5D6E-409C-BE32-E72D297353CC}">
                <c16:uniqueId val="{0000000A-2256-49AA-8070-A4DA2DAABDEB}"/>
              </c:ext>
            </c:extLst>
          </c:dPt>
          <c:dPt>
            <c:idx val="11"/>
            <c:invertIfNegative val="0"/>
            <c:bubble3D val="0"/>
            <c:extLst>
              <c:ext xmlns:c16="http://schemas.microsoft.com/office/drawing/2014/chart" uri="{C3380CC4-5D6E-409C-BE32-E72D297353CC}">
                <c16:uniqueId val="{0000000B-2256-49AA-8070-A4DA2DAABDEB}"/>
              </c:ext>
            </c:extLst>
          </c:dPt>
          <c:dPt>
            <c:idx val="12"/>
            <c:invertIfNegative val="0"/>
            <c:bubble3D val="0"/>
            <c:extLst>
              <c:ext xmlns:c16="http://schemas.microsoft.com/office/drawing/2014/chart" uri="{C3380CC4-5D6E-409C-BE32-E72D297353CC}">
                <c16:uniqueId val="{0000000C-2256-49AA-8070-A4DA2DAABDEB}"/>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12"/>
                <c:pt idx="0">
                  <c:v>Compartir tiempo con los/as amigos/as, los/as compañeros/as</c:v>
                </c:pt>
                <c:pt idx="1">
                  <c:v>Sentirme físicamente bien, saludable</c:v>
                </c:pt>
                <c:pt idx="2">
                  <c:v>La diversión que supone</c:v>
                </c:pt>
                <c:pt idx="3">
                  <c:v>Estar al aire libre</c:v>
                </c:pt>
                <c:pt idx="4">
                  <c:v>Me evade mentalmente</c:v>
                </c:pt>
                <c:pt idx="5">
                  <c:v>Formar parte de un equipo</c:v>
                </c:pt>
                <c:pt idx="6">
                  <c:v>Estar en forma, en mi peso</c:v>
                </c:pt>
                <c:pt idx="7">
                  <c:v>La competición en si misma, ganar o perder</c:v>
                </c:pt>
                <c:pt idx="8">
                  <c:v>Es mi futuro profesional</c:v>
                </c:pt>
                <c:pt idx="9">
                  <c:v>Estar activo/a</c:v>
                </c:pt>
                <c:pt idx="10">
                  <c:v>Otras</c:v>
                </c:pt>
                <c:pt idx="11">
                  <c:v>Nada / Ninguna</c:v>
                </c:pt>
              </c:strCache>
            </c:strRef>
          </c:cat>
          <c:val>
            <c:numRef>
              <c:f>Hoja1!$B$2:$B$13</c:f>
              <c:numCache>
                <c:formatCode>###0.0%</c:formatCode>
                <c:ptCount val="12"/>
                <c:pt idx="0">
                  <c:v>0.7001369566234823</c:v>
                </c:pt>
                <c:pt idx="1">
                  <c:v>0.31342898538349578</c:v>
                </c:pt>
                <c:pt idx="2">
                  <c:v>0.24007981304672463</c:v>
                </c:pt>
                <c:pt idx="3">
                  <c:v>0.2133105985248156</c:v>
                </c:pt>
                <c:pt idx="4">
                  <c:v>0.13724903735135918</c:v>
                </c:pt>
                <c:pt idx="5">
                  <c:v>0.10201892125292471</c:v>
                </c:pt>
                <c:pt idx="6">
                  <c:v>8.8190136209692974E-2</c:v>
                </c:pt>
                <c:pt idx="7">
                  <c:v>6.0106816915542184E-2</c:v>
                </c:pt>
                <c:pt idx="8" formatCode="####.0%">
                  <c:v>8.7392963595007769E-3</c:v>
                </c:pt>
                <c:pt idx="9" formatCode="####.0%">
                  <c:v>8.4049502020099101E-3</c:v>
                </c:pt>
                <c:pt idx="10">
                  <c:v>1.340721200313225E-2</c:v>
                </c:pt>
                <c:pt idx="11">
                  <c:v>1.4916432782561818E-2</c:v>
                </c:pt>
              </c:numCache>
            </c:numRef>
          </c:val>
          <c:extLst>
            <c:ext xmlns:c16="http://schemas.microsoft.com/office/drawing/2014/chart" uri="{C3380CC4-5D6E-409C-BE32-E72D297353CC}">
              <c16:uniqueId val="{0000000D-2256-49AA-8070-A4DA2DAABDEB}"/>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rgbClr val="40A4A6"/>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A9E2-4AB1-B2DE-D0DB00424DD9}"/>
              </c:ext>
            </c:extLst>
          </c:dPt>
          <c:dPt>
            <c:idx val="1"/>
            <c:invertIfNegative val="0"/>
            <c:bubble3D val="0"/>
            <c:extLst>
              <c:ext xmlns:c16="http://schemas.microsoft.com/office/drawing/2014/chart" uri="{C3380CC4-5D6E-409C-BE32-E72D297353CC}">
                <c16:uniqueId val="{00000001-A9E2-4AB1-B2DE-D0DB00424DD9}"/>
              </c:ext>
            </c:extLst>
          </c:dPt>
          <c:dPt>
            <c:idx val="2"/>
            <c:invertIfNegative val="0"/>
            <c:bubble3D val="0"/>
            <c:extLst>
              <c:ext xmlns:c16="http://schemas.microsoft.com/office/drawing/2014/chart" uri="{C3380CC4-5D6E-409C-BE32-E72D297353CC}">
                <c16:uniqueId val="{00000002-A9E2-4AB1-B2DE-D0DB00424DD9}"/>
              </c:ext>
            </c:extLst>
          </c:dPt>
          <c:dPt>
            <c:idx val="3"/>
            <c:invertIfNegative val="0"/>
            <c:bubble3D val="0"/>
            <c:extLst>
              <c:ext xmlns:c16="http://schemas.microsoft.com/office/drawing/2014/chart" uri="{C3380CC4-5D6E-409C-BE32-E72D297353CC}">
                <c16:uniqueId val="{00000003-A9E2-4AB1-B2DE-D0DB00424DD9}"/>
              </c:ext>
            </c:extLst>
          </c:dPt>
          <c:dPt>
            <c:idx val="4"/>
            <c:invertIfNegative val="0"/>
            <c:bubble3D val="0"/>
            <c:extLst>
              <c:ext xmlns:c16="http://schemas.microsoft.com/office/drawing/2014/chart" uri="{C3380CC4-5D6E-409C-BE32-E72D297353CC}">
                <c16:uniqueId val="{00000004-A9E2-4AB1-B2DE-D0DB00424DD9}"/>
              </c:ext>
            </c:extLst>
          </c:dPt>
          <c:dPt>
            <c:idx val="5"/>
            <c:invertIfNegative val="0"/>
            <c:bubble3D val="0"/>
            <c:extLst>
              <c:ext xmlns:c16="http://schemas.microsoft.com/office/drawing/2014/chart" uri="{C3380CC4-5D6E-409C-BE32-E72D297353CC}">
                <c16:uniqueId val="{00000005-A9E2-4AB1-B2DE-D0DB00424DD9}"/>
              </c:ext>
            </c:extLst>
          </c:dPt>
          <c:dPt>
            <c:idx val="6"/>
            <c:invertIfNegative val="0"/>
            <c:bubble3D val="0"/>
            <c:extLst>
              <c:ext xmlns:c16="http://schemas.microsoft.com/office/drawing/2014/chart" uri="{C3380CC4-5D6E-409C-BE32-E72D297353CC}">
                <c16:uniqueId val="{00000006-A9E2-4AB1-B2DE-D0DB00424DD9}"/>
              </c:ext>
            </c:extLst>
          </c:dPt>
          <c:dPt>
            <c:idx val="7"/>
            <c:invertIfNegative val="0"/>
            <c:bubble3D val="0"/>
            <c:extLst>
              <c:ext xmlns:c16="http://schemas.microsoft.com/office/drawing/2014/chart" uri="{C3380CC4-5D6E-409C-BE32-E72D297353CC}">
                <c16:uniqueId val="{00000007-A9E2-4AB1-B2DE-D0DB00424DD9}"/>
              </c:ext>
            </c:extLst>
          </c:dPt>
          <c:dPt>
            <c:idx val="8"/>
            <c:invertIfNegative val="0"/>
            <c:bubble3D val="0"/>
            <c:extLst>
              <c:ext xmlns:c16="http://schemas.microsoft.com/office/drawing/2014/chart" uri="{C3380CC4-5D6E-409C-BE32-E72D297353CC}">
                <c16:uniqueId val="{00000008-A9E2-4AB1-B2DE-D0DB00424DD9}"/>
              </c:ext>
            </c:extLst>
          </c:dPt>
          <c:dPt>
            <c:idx val="9"/>
            <c:invertIfNegative val="0"/>
            <c:bubble3D val="0"/>
            <c:extLst>
              <c:ext xmlns:c16="http://schemas.microsoft.com/office/drawing/2014/chart" uri="{C3380CC4-5D6E-409C-BE32-E72D297353CC}">
                <c16:uniqueId val="{00000009-A9E2-4AB1-B2DE-D0DB00424DD9}"/>
              </c:ext>
            </c:extLst>
          </c:dPt>
          <c:dPt>
            <c:idx val="10"/>
            <c:invertIfNegative val="0"/>
            <c:bubble3D val="0"/>
            <c:extLst>
              <c:ext xmlns:c16="http://schemas.microsoft.com/office/drawing/2014/chart" uri="{C3380CC4-5D6E-409C-BE32-E72D297353CC}">
                <c16:uniqueId val="{0000000A-A9E2-4AB1-B2DE-D0DB00424DD9}"/>
              </c:ext>
            </c:extLst>
          </c:dPt>
          <c:dPt>
            <c:idx val="11"/>
            <c:invertIfNegative val="0"/>
            <c:bubble3D val="0"/>
            <c:extLst>
              <c:ext xmlns:c16="http://schemas.microsoft.com/office/drawing/2014/chart" uri="{C3380CC4-5D6E-409C-BE32-E72D297353CC}">
                <c16:uniqueId val="{0000000B-A9E2-4AB1-B2DE-D0DB00424DD9}"/>
              </c:ext>
            </c:extLst>
          </c:dPt>
          <c:dPt>
            <c:idx val="12"/>
            <c:invertIfNegative val="0"/>
            <c:bubble3D val="0"/>
            <c:extLst>
              <c:ext xmlns:c16="http://schemas.microsoft.com/office/drawing/2014/chart" uri="{C3380CC4-5D6E-409C-BE32-E72D297353CC}">
                <c16:uniqueId val="{0000000C-A9E2-4AB1-B2DE-D0DB00424DD9}"/>
              </c:ext>
            </c:extLst>
          </c:dPt>
          <c:dLbls>
            <c:dLbl>
              <c:idx val="9"/>
              <c:delete val="1"/>
              <c:extLst>
                <c:ext xmlns:c15="http://schemas.microsoft.com/office/drawing/2012/chart" uri="{CE6537A1-D6FC-4f65-9D91-7224C49458BB}"/>
                <c:ext xmlns:c16="http://schemas.microsoft.com/office/drawing/2014/chart" uri="{C3380CC4-5D6E-409C-BE32-E72D297353CC}">
                  <c16:uniqueId val="{00000009-A9E2-4AB1-B2DE-D0DB00424DD9}"/>
                </c:ext>
              </c:extLst>
            </c:dLbl>
            <c:dLbl>
              <c:idx val="12"/>
              <c:delete val="1"/>
              <c:extLst>
                <c:ext xmlns:c15="http://schemas.microsoft.com/office/drawing/2012/chart" uri="{CE6537A1-D6FC-4f65-9D91-7224C49458BB}"/>
                <c:ext xmlns:c16="http://schemas.microsoft.com/office/drawing/2014/chart" uri="{C3380CC4-5D6E-409C-BE32-E72D297353CC}">
                  <c16:uniqueId val="{0000000C-A9E2-4AB1-B2DE-D0DB00424DD9}"/>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12"/>
                <c:pt idx="0">
                  <c:v>Compartir tiempo con los/as amigos/as, los/as compañeros/as</c:v>
                </c:pt>
                <c:pt idx="1">
                  <c:v>Sentirme físicamente bien, saludable</c:v>
                </c:pt>
                <c:pt idx="2">
                  <c:v>La diversión que supone</c:v>
                </c:pt>
                <c:pt idx="3">
                  <c:v>Estar al aire libre</c:v>
                </c:pt>
                <c:pt idx="4">
                  <c:v>Me evade mentalmente</c:v>
                </c:pt>
                <c:pt idx="5">
                  <c:v>Formar parte de un equipo</c:v>
                </c:pt>
                <c:pt idx="6">
                  <c:v>Estar en forma, en mi peso</c:v>
                </c:pt>
                <c:pt idx="7">
                  <c:v>La competición en si misma, ganar o perder</c:v>
                </c:pt>
                <c:pt idx="8">
                  <c:v>Es mi futuro profesional</c:v>
                </c:pt>
                <c:pt idx="9">
                  <c:v>Estar activo/a</c:v>
                </c:pt>
                <c:pt idx="10">
                  <c:v>Otras</c:v>
                </c:pt>
                <c:pt idx="11">
                  <c:v>Nada / Ninguna</c:v>
                </c:pt>
              </c:strCache>
            </c:strRef>
          </c:cat>
          <c:val>
            <c:numRef>
              <c:f>Hoja1!$B$2:$B$13</c:f>
              <c:numCache>
                <c:formatCode>###0.0%</c:formatCode>
                <c:ptCount val="12"/>
                <c:pt idx="0">
                  <c:v>0.69763717195509245</c:v>
                </c:pt>
                <c:pt idx="1">
                  <c:v>0.33541277811855685</c:v>
                </c:pt>
                <c:pt idx="2">
                  <c:v>0.30546201670589052</c:v>
                </c:pt>
                <c:pt idx="3">
                  <c:v>0.18002384167021179</c:v>
                </c:pt>
                <c:pt idx="4">
                  <c:v>9.3683811715287918E-2</c:v>
                </c:pt>
                <c:pt idx="5">
                  <c:v>8.4796418100828483E-2</c:v>
                </c:pt>
                <c:pt idx="6">
                  <c:v>9.7223258446220151E-2</c:v>
                </c:pt>
                <c:pt idx="7">
                  <c:v>7.267339400322681E-2</c:v>
                </c:pt>
                <c:pt idx="8">
                  <c:v>1.188624999146938E-2</c:v>
                </c:pt>
                <c:pt idx="9" formatCode="General">
                  <c:v>0</c:v>
                </c:pt>
                <c:pt idx="10" formatCode="####.0%">
                  <c:v>9.3587645007472756E-3</c:v>
                </c:pt>
                <c:pt idx="11">
                  <c:v>1.5682553238599118E-2</c:v>
                </c:pt>
              </c:numCache>
            </c:numRef>
          </c:val>
          <c:extLst>
            <c:ext xmlns:c16="http://schemas.microsoft.com/office/drawing/2014/chart" uri="{C3380CC4-5D6E-409C-BE32-E72D297353CC}">
              <c16:uniqueId val="{0000000D-A9E2-4AB1-B2DE-D0DB00424DD9}"/>
            </c:ext>
          </c:extLst>
        </c:ser>
        <c:ser>
          <c:idx val="1"/>
          <c:order val="1"/>
          <c:tx>
            <c:strRef>
              <c:f>Hoja1!$C$1</c:f>
              <c:strCache>
                <c:ptCount val="1"/>
                <c:pt idx="0">
                  <c:v>Columna2</c:v>
                </c:pt>
              </c:strCache>
            </c:strRef>
          </c:tx>
          <c:spPr>
            <a:solidFill>
              <a:srgbClr val="D60019"/>
            </a:solidFill>
          </c:spPr>
          <c:invertIfNegative val="0"/>
          <c:dLbls>
            <c:dLbl>
              <c:idx val="8"/>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extLst>
                <c:ext xmlns:c16="http://schemas.microsoft.com/office/drawing/2014/chart" uri="{C3380CC4-5D6E-409C-BE32-E72D297353CC}">
                  <c16:uniqueId val="{0000000E-A9E2-4AB1-B2DE-D0DB00424DD9}"/>
                </c:ext>
              </c:extLst>
            </c:dLbl>
            <c:dLbl>
              <c:idx val="11"/>
              <c:delete val="1"/>
              <c:extLst>
                <c:ext xmlns:c15="http://schemas.microsoft.com/office/drawing/2012/chart" uri="{CE6537A1-D6FC-4f65-9D91-7224C49458BB}"/>
                <c:ext xmlns:c16="http://schemas.microsoft.com/office/drawing/2014/chart" uri="{C3380CC4-5D6E-409C-BE32-E72D297353CC}">
                  <c16:uniqueId val="{0000000F-A9E2-4AB1-B2DE-D0DB00424DD9}"/>
                </c:ext>
              </c:extLst>
            </c:dLbl>
            <c:dLbl>
              <c:idx val="13"/>
              <c:delete val="1"/>
              <c:extLst>
                <c:ext xmlns:c15="http://schemas.microsoft.com/office/drawing/2012/chart" uri="{CE6537A1-D6FC-4f65-9D91-7224C49458BB}"/>
                <c:ext xmlns:c16="http://schemas.microsoft.com/office/drawing/2014/chart" uri="{C3380CC4-5D6E-409C-BE32-E72D297353CC}">
                  <c16:uniqueId val="{00000010-A9E2-4AB1-B2DE-D0DB00424DD9}"/>
                </c:ext>
              </c:extLst>
            </c:dLbl>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Hoja1!$A$2:$A$13</c:f>
              <c:strCache>
                <c:ptCount val="12"/>
                <c:pt idx="0">
                  <c:v>Compartir tiempo con los/as amigos/as, los/as compañeros/as</c:v>
                </c:pt>
                <c:pt idx="1">
                  <c:v>Sentirme físicamente bien, saludable</c:v>
                </c:pt>
                <c:pt idx="2">
                  <c:v>La diversión que supone</c:v>
                </c:pt>
                <c:pt idx="3">
                  <c:v>Estar al aire libre</c:v>
                </c:pt>
                <c:pt idx="4">
                  <c:v>Me evade mentalmente</c:v>
                </c:pt>
                <c:pt idx="5">
                  <c:v>Formar parte de un equipo</c:v>
                </c:pt>
                <c:pt idx="6">
                  <c:v>Estar en forma, en mi peso</c:v>
                </c:pt>
                <c:pt idx="7">
                  <c:v>La competición en si misma, ganar o perder</c:v>
                </c:pt>
                <c:pt idx="8">
                  <c:v>Es mi futuro profesional</c:v>
                </c:pt>
                <c:pt idx="9">
                  <c:v>Estar activo/a</c:v>
                </c:pt>
                <c:pt idx="10">
                  <c:v>Otras</c:v>
                </c:pt>
                <c:pt idx="11">
                  <c:v>Nada / Ninguna</c:v>
                </c:pt>
              </c:strCache>
            </c:strRef>
          </c:cat>
          <c:val>
            <c:numRef>
              <c:f>Hoja1!$C$2:$C$13</c:f>
              <c:numCache>
                <c:formatCode>###0.0%</c:formatCode>
                <c:ptCount val="12"/>
                <c:pt idx="0">
                  <c:v>0.70277175329106412</c:v>
                </c:pt>
                <c:pt idx="1">
                  <c:v>0.29025786005753745</c:v>
                </c:pt>
                <c:pt idx="2">
                  <c:v>0.17116635241999462</c:v>
                </c:pt>
                <c:pt idx="3">
                  <c:v>0.24839515486447777</c:v>
                </c:pt>
                <c:pt idx="4">
                  <c:v>0.18316719693521907</c:v>
                </c:pt>
                <c:pt idx="5">
                  <c:v>0.12017160235637561</c:v>
                </c:pt>
                <c:pt idx="6">
                  <c:v>7.8669139994447024E-2</c:v>
                </c:pt>
                <c:pt idx="7">
                  <c:v>4.6861525890183463E-2</c:v>
                </c:pt>
                <c:pt idx="8" formatCode="####.0%">
                  <c:v>5.42237748748886E-3</c:v>
                </c:pt>
                <c:pt idx="9">
                  <c:v>1.7263847155609881E-2</c:v>
                </c:pt>
                <c:pt idx="10">
                  <c:v>1.7674313935171198E-2</c:v>
                </c:pt>
                <c:pt idx="11">
                  <c:v>1.4108934580792995E-2</c:v>
                </c:pt>
              </c:numCache>
            </c:numRef>
          </c:val>
          <c:extLst>
            <c:ext xmlns:c16="http://schemas.microsoft.com/office/drawing/2014/chart" uri="{C3380CC4-5D6E-409C-BE32-E72D297353CC}">
              <c16:uniqueId val="{00000011-A9E2-4AB1-B2DE-D0DB00424DD9}"/>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149788996278"/>
          <c:y val="0.14803459693906415"/>
          <c:w val="0.43138618017563496"/>
          <c:h val="0.74677071638567005"/>
        </c:manualLayout>
      </c:layout>
      <c:pieChart>
        <c:varyColors val="1"/>
        <c:ser>
          <c:idx val="0"/>
          <c:order val="0"/>
          <c:tx>
            <c:strRef>
              <c:f>Hoja1!$B$4</c:f>
              <c:strCache>
                <c:ptCount val="1"/>
              </c:strCache>
            </c:strRef>
          </c:tx>
          <c:spPr>
            <a:solidFill>
              <a:srgbClr val="D60019"/>
            </a:solidFill>
          </c:spPr>
          <c:dPt>
            <c:idx val="0"/>
            <c:bubble3D val="0"/>
            <c:spPr>
              <a:solidFill>
                <a:schemeClr val="bg1">
                  <a:lumMod val="85000"/>
                </a:schemeClr>
              </a:solidFill>
            </c:spPr>
            <c:extLst>
              <c:ext xmlns:c16="http://schemas.microsoft.com/office/drawing/2014/chart" uri="{C3380CC4-5D6E-409C-BE32-E72D297353CC}">
                <c16:uniqueId val="{00000001-B188-44D1-9614-4F05C8F638E2}"/>
              </c:ext>
            </c:extLst>
          </c:dPt>
          <c:dPt>
            <c:idx val="1"/>
            <c:bubble3D val="0"/>
            <c:spPr>
              <a:solidFill>
                <a:schemeClr val="tx1">
                  <a:lumMod val="65000"/>
                  <a:lumOff val="35000"/>
                </a:schemeClr>
              </a:solidFill>
            </c:spPr>
            <c:extLst>
              <c:ext xmlns:c16="http://schemas.microsoft.com/office/drawing/2014/chart" uri="{C3380CC4-5D6E-409C-BE32-E72D297353CC}">
                <c16:uniqueId val="{00000002-B188-44D1-9614-4F05C8F638E2}"/>
              </c:ext>
            </c:extLst>
          </c:dPt>
          <c:dPt>
            <c:idx val="2"/>
            <c:bubble3D val="0"/>
            <c:extLst>
              <c:ext xmlns:c16="http://schemas.microsoft.com/office/drawing/2014/chart" uri="{C3380CC4-5D6E-409C-BE32-E72D297353CC}">
                <c16:uniqueId val="{00000003-B188-44D1-9614-4F05C8F638E2}"/>
              </c:ext>
            </c:extLst>
          </c:dPt>
          <c:dLbls>
            <c:dLbl>
              <c:idx val="0"/>
              <c:layout>
                <c:manualLayout>
                  <c:x val="2.5162383873970927E-2"/>
                  <c:y val="-0.19583767535360597"/>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88-44D1-9614-4F05C8F638E2}"/>
                </c:ext>
              </c:extLst>
            </c:dLbl>
            <c:dLbl>
              <c:idx val="1"/>
              <c:layout>
                <c:manualLayout>
                  <c:x val="1.0003625275453931E-2"/>
                  <c:y val="1.5808818733758188E-2"/>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B188-44D1-9614-4F05C8F638E2}"/>
                </c:ext>
              </c:extLst>
            </c:dLbl>
            <c:dLbl>
              <c:idx val="2"/>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88-44D1-9614-4F05C8F638E2}"/>
                </c:ext>
              </c:extLst>
            </c:dLbl>
            <c:numFmt formatCode="0.0%" sourceLinked="0"/>
            <c:spPr>
              <a:noFill/>
              <a:ln>
                <a:noFill/>
              </a:ln>
              <a:effectLst/>
            </c:spPr>
            <c:txPr>
              <a:bodyPr/>
              <a:lstStyle/>
              <a:p>
                <a:pPr>
                  <a:defRPr sz="1000">
                    <a:solidFill>
                      <a:schemeClr val="tx1">
                        <a:lumMod val="75000"/>
                        <a:lumOff val="25000"/>
                      </a:schemeClr>
                    </a:solidFill>
                    <a:latin typeface="Bahnschrift Light SemiCondensed" panose="020B0502040204020203" pitchFamily="34" charset="0"/>
                  </a:defRPr>
                </a:pPr>
                <a:endParaRPr lang="es-E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Hoja1!$A$5:$A$7</c:f>
              <c:strCache>
                <c:ptCount val="3"/>
                <c:pt idx="0">
                  <c:v>Has practicado deporte, alguna rutina deportiva por tu cuenta</c:v>
                </c:pt>
                <c:pt idx="1">
                  <c:v>Has adaptado tus entrenamientos</c:v>
                </c:pt>
                <c:pt idx="2">
                  <c:v>Has parado toda actividad deportiva</c:v>
                </c:pt>
              </c:strCache>
            </c:strRef>
          </c:cat>
          <c:val>
            <c:numRef>
              <c:f>Hoja1!$B$5:$B$7</c:f>
              <c:numCache>
                <c:formatCode>###0.0%</c:formatCode>
                <c:ptCount val="3"/>
                <c:pt idx="0">
                  <c:v>0.53433726646003044</c:v>
                </c:pt>
                <c:pt idx="1">
                  <c:v>0.18145919199790814</c:v>
                </c:pt>
                <c:pt idx="2">
                  <c:v>0.28420354154206129</c:v>
                </c:pt>
              </c:numCache>
            </c:numRef>
          </c:val>
          <c:extLst>
            <c:ext xmlns:c16="http://schemas.microsoft.com/office/drawing/2014/chart" uri="{C3380CC4-5D6E-409C-BE32-E72D297353CC}">
              <c16:uniqueId val="{00000004-B188-44D1-9614-4F05C8F638E2}"/>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stacked"/>
        <c:varyColors val="0"/>
        <c:ser>
          <c:idx val="0"/>
          <c:order val="0"/>
          <c:tx>
            <c:strRef>
              <c:f>Hoja1!$B$1</c:f>
              <c:strCache>
                <c:ptCount val="1"/>
                <c:pt idx="0">
                  <c:v>Has practicado deporte, alguna rutina deportiva por tu cuenta</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77B5-405D-A495-E318FA7CBFCA}"/>
              </c:ext>
            </c:extLst>
          </c:dPt>
          <c:dPt>
            <c:idx val="1"/>
            <c:invertIfNegative val="0"/>
            <c:bubble3D val="0"/>
            <c:extLst>
              <c:ext xmlns:c16="http://schemas.microsoft.com/office/drawing/2014/chart" uri="{C3380CC4-5D6E-409C-BE32-E72D297353CC}">
                <c16:uniqueId val="{00000001-77B5-405D-A495-E318FA7CBFC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De 14 a 15 años </c:v>
                </c:pt>
                <c:pt idx="1">
                  <c:v>De 16 a 17 años </c:v>
                </c:pt>
              </c:strCache>
            </c:strRef>
          </c:cat>
          <c:val>
            <c:numRef>
              <c:f>Hoja1!$B$2:$B$3</c:f>
              <c:numCache>
                <c:formatCode>###0.0%</c:formatCode>
                <c:ptCount val="2"/>
                <c:pt idx="0">
                  <c:v>0.49918348500012655</c:v>
                </c:pt>
                <c:pt idx="1">
                  <c:v>0.57447334373576131</c:v>
                </c:pt>
              </c:numCache>
            </c:numRef>
          </c:val>
          <c:extLst>
            <c:ext xmlns:c16="http://schemas.microsoft.com/office/drawing/2014/chart" uri="{C3380CC4-5D6E-409C-BE32-E72D297353CC}">
              <c16:uniqueId val="{00000002-77B5-405D-A495-E318FA7CBFCA}"/>
            </c:ext>
          </c:extLst>
        </c:ser>
        <c:ser>
          <c:idx val="1"/>
          <c:order val="1"/>
          <c:tx>
            <c:strRef>
              <c:f>Hoja1!$C$1</c:f>
              <c:strCache>
                <c:ptCount val="1"/>
                <c:pt idx="0">
                  <c:v>Has adaptado tus entrenamientos</c:v>
                </c:pt>
              </c:strCache>
            </c:strRef>
          </c:tx>
          <c:spPr>
            <a:solidFill>
              <a:schemeClr val="tx1">
                <a:lumMod val="65000"/>
                <a:lumOff val="3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Hoja1!$A$2:$A$3</c:f>
              <c:strCache>
                <c:ptCount val="2"/>
                <c:pt idx="0">
                  <c:v>De 14 a 15 años </c:v>
                </c:pt>
                <c:pt idx="1">
                  <c:v>De 16 a 17 años </c:v>
                </c:pt>
              </c:strCache>
            </c:strRef>
          </c:cat>
          <c:val>
            <c:numRef>
              <c:f>Hoja1!$C$2:$C$3</c:f>
              <c:numCache>
                <c:formatCode>###0.0%</c:formatCode>
                <c:ptCount val="2"/>
                <c:pt idx="0">
                  <c:v>0.18397890836417402</c:v>
                </c:pt>
                <c:pt idx="1">
                  <c:v>0.17858235978841364</c:v>
                </c:pt>
              </c:numCache>
            </c:numRef>
          </c:val>
          <c:extLst>
            <c:ext xmlns:c16="http://schemas.microsoft.com/office/drawing/2014/chart" uri="{C3380CC4-5D6E-409C-BE32-E72D297353CC}">
              <c16:uniqueId val="{00000003-77B5-405D-A495-E318FA7CBFCA}"/>
            </c:ext>
          </c:extLst>
        </c:ser>
        <c:dLbls>
          <c:showLegendKey val="0"/>
          <c:showVal val="0"/>
          <c:showCatName val="0"/>
          <c:showSerName val="0"/>
          <c:showPercent val="0"/>
          <c:showBubbleSize val="0"/>
        </c:dLbls>
        <c:gapWidth val="61"/>
        <c:overlap val="100"/>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stacked"/>
        <c:varyColors val="0"/>
        <c:ser>
          <c:idx val="0"/>
          <c:order val="0"/>
          <c:tx>
            <c:strRef>
              <c:f>Hoja1!$B$1</c:f>
              <c:strCache>
                <c:ptCount val="1"/>
                <c:pt idx="0">
                  <c:v>Has practicado deporte, alguna rutina deportiva por tu cuenta</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77B5-405D-A495-E318FA7CBFCA}"/>
              </c:ext>
            </c:extLst>
          </c:dPt>
          <c:dPt>
            <c:idx val="1"/>
            <c:invertIfNegative val="0"/>
            <c:bubble3D val="0"/>
            <c:extLst>
              <c:ext xmlns:c16="http://schemas.microsoft.com/office/drawing/2014/chart" uri="{C3380CC4-5D6E-409C-BE32-E72D297353CC}">
                <c16:uniqueId val="{00000001-77B5-405D-A495-E318FA7CBFC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Chicos </c:v>
                </c:pt>
                <c:pt idx="1">
                  <c:v>Chicas </c:v>
                </c:pt>
              </c:strCache>
            </c:strRef>
          </c:cat>
          <c:val>
            <c:numRef>
              <c:f>Hoja1!$B$2:$B$3</c:f>
              <c:numCache>
                <c:formatCode>###0.0%</c:formatCode>
                <c:ptCount val="2"/>
                <c:pt idx="0">
                  <c:v>0.46993257192706733</c:v>
                </c:pt>
                <c:pt idx="1">
                  <c:v>0.60222042322866487</c:v>
                </c:pt>
              </c:numCache>
            </c:numRef>
          </c:val>
          <c:extLst>
            <c:ext xmlns:c16="http://schemas.microsoft.com/office/drawing/2014/chart" uri="{C3380CC4-5D6E-409C-BE32-E72D297353CC}">
              <c16:uniqueId val="{00000002-77B5-405D-A495-E318FA7CBFCA}"/>
            </c:ext>
          </c:extLst>
        </c:ser>
        <c:ser>
          <c:idx val="1"/>
          <c:order val="1"/>
          <c:tx>
            <c:strRef>
              <c:f>Hoja1!$C$1</c:f>
              <c:strCache>
                <c:ptCount val="1"/>
                <c:pt idx="0">
                  <c:v>Has adaptado tus entrenamientos</c:v>
                </c:pt>
              </c:strCache>
            </c:strRef>
          </c:tx>
          <c:spPr>
            <a:solidFill>
              <a:schemeClr val="tx1">
                <a:lumMod val="65000"/>
                <a:lumOff val="3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Hoja1!$A$2:$A$3</c:f>
              <c:strCache>
                <c:ptCount val="2"/>
                <c:pt idx="0">
                  <c:v>Chicos </c:v>
                </c:pt>
                <c:pt idx="1">
                  <c:v>Chicas </c:v>
                </c:pt>
              </c:strCache>
            </c:strRef>
          </c:cat>
          <c:val>
            <c:numRef>
              <c:f>Hoja1!$C$2:$C$3</c:f>
              <c:numCache>
                <c:formatCode>###0.0%</c:formatCode>
                <c:ptCount val="2"/>
                <c:pt idx="0">
                  <c:v>0.20577735279053258</c:v>
                </c:pt>
                <c:pt idx="1">
                  <c:v>0.15582762067563918</c:v>
                </c:pt>
              </c:numCache>
            </c:numRef>
          </c:val>
          <c:extLst>
            <c:ext xmlns:c16="http://schemas.microsoft.com/office/drawing/2014/chart" uri="{C3380CC4-5D6E-409C-BE32-E72D297353CC}">
              <c16:uniqueId val="{00000003-77B5-405D-A495-E318FA7CBFCA}"/>
            </c:ext>
          </c:extLst>
        </c:ser>
        <c:dLbls>
          <c:showLegendKey val="0"/>
          <c:showVal val="0"/>
          <c:showCatName val="0"/>
          <c:showSerName val="0"/>
          <c:showPercent val="0"/>
          <c:showBubbleSize val="0"/>
        </c:dLbls>
        <c:gapWidth val="61"/>
        <c:overlap val="100"/>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00941617982825E-2"/>
          <c:y val="0"/>
          <c:w val="0.9435354501180433"/>
          <c:h val="1"/>
        </c:manualLayout>
      </c:layout>
      <c:barChart>
        <c:barDir val="col"/>
        <c:grouping val="clustered"/>
        <c:varyColors val="0"/>
        <c:ser>
          <c:idx val="0"/>
          <c:order val="0"/>
          <c:spPr>
            <a:solidFill>
              <a:srgbClr val="D60019"/>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Hoja1!$A$4:$A$12</c:f>
              <c:strCache>
                <c:ptCount val="9"/>
                <c:pt idx="0">
                  <c:v>Falta de interés, motivación</c:v>
                </c:pt>
                <c:pt idx="1">
                  <c:v>Falta de medios, infraestructura, aparatos</c:v>
                </c:pt>
                <c:pt idx="2">
                  <c:v>Mucha carga lectiva</c:v>
                </c:pt>
                <c:pt idx="3">
                  <c:v>Falta de tiempo</c:v>
                </c:pt>
                <c:pt idx="4">
                  <c:v>Falta de espacio</c:v>
                </c:pt>
                <c:pt idx="5">
                  <c:v>No es lo mismo sin mis amigos</c:v>
                </c:pt>
                <c:pt idx="6">
                  <c:v>Por enfermedad</c:v>
                </c:pt>
                <c:pt idx="7">
                  <c:v>No le gustaba</c:v>
                </c:pt>
                <c:pt idx="8">
                  <c:v>No sabe</c:v>
                </c:pt>
              </c:strCache>
            </c:strRef>
          </c:cat>
          <c:val>
            <c:numRef>
              <c:f>Hoja1!$B$4:$B$12</c:f>
              <c:numCache>
                <c:formatCode>###0.0%</c:formatCode>
                <c:ptCount val="9"/>
                <c:pt idx="0">
                  <c:v>0.46096323716982263</c:v>
                </c:pt>
                <c:pt idx="1">
                  <c:v>0.27223580329561675</c:v>
                </c:pt>
                <c:pt idx="2">
                  <c:v>0.1885595387242078</c:v>
                </c:pt>
                <c:pt idx="3">
                  <c:v>0.15927169982755807</c:v>
                </c:pt>
                <c:pt idx="4">
                  <c:v>4.1077376710744982E-2</c:v>
                </c:pt>
                <c:pt idx="5">
                  <c:v>3.1987497999631048E-2</c:v>
                </c:pt>
                <c:pt idx="6">
                  <c:v>1.9047571752289046E-2</c:v>
                </c:pt>
                <c:pt idx="7" formatCode="####.0%">
                  <c:v>9.3002350556000719E-3</c:v>
                </c:pt>
                <c:pt idx="8">
                  <c:v>3.4508267362842078E-2</c:v>
                </c:pt>
              </c:numCache>
            </c:numRef>
          </c:val>
          <c:extLst>
            <c:ext xmlns:c16="http://schemas.microsoft.com/office/drawing/2014/chart" uri="{C3380CC4-5D6E-409C-BE32-E72D297353CC}">
              <c16:uniqueId val="{00000000-BC11-4C5E-BE85-391DEB828714}"/>
            </c:ext>
          </c:extLst>
        </c:ser>
        <c:dLbls>
          <c:showLegendKey val="0"/>
          <c:showVal val="0"/>
          <c:showCatName val="0"/>
          <c:showSerName val="0"/>
          <c:showPercent val="0"/>
          <c:showBubbleSize val="0"/>
        </c:dLbls>
        <c:gapWidth val="50"/>
        <c:axId val="33608448"/>
        <c:axId val="33609984"/>
      </c:barChart>
      <c:catAx>
        <c:axId val="33608448"/>
        <c:scaling>
          <c:orientation val="minMax"/>
        </c:scaling>
        <c:delete val="0"/>
        <c:axPos val="b"/>
        <c:numFmt formatCode="General" sourceLinked="1"/>
        <c:majorTickMark val="out"/>
        <c:minorTickMark val="none"/>
        <c:tickLblPos val="nextTo"/>
        <c:spPr>
          <a:ln>
            <a:noFill/>
          </a:ln>
        </c:spPr>
        <c:txPr>
          <a:bodyPr rot="0" vert="horz"/>
          <a:lstStyle/>
          <a:p>
            <a:pPr>
              <a:defRPr/>
            </a:pPr>
            <a:endParaRPr lang="es-ES"/>
          </a:p>
        </c:txPr>
        <c:crossAx val="33609984"/>
        <c:crosses val="autoZero"/>
        <c:auto val="1"/>
        <c:lblAlgn val="ctr"/>
        <c:lblOffset val="100"/>
        <c:noMultiLvlLbl val="0"/>
      </c:catAx>
      <c:valAx>
        <c:axId val="33609984"/>
        <c:scaling>
          <c:orientation val="minMax"/>
          <c:max val="1"/>
        </c:scaling>
        <c:delete val="1"/>
        <c:axPos val="l"/>
        <c:numFmt formatCode="###0.0%" sourceLinked="1"/>
        <c:majorTickMark val="out"/>
        <c:minorTickMark val="none"/>
        <c:tickLblPos val="nextTo"/>
        <c:crossAx val="33608448"/>
        <c:crosses val="autoZero"/>
        <c:crossBetween val="between"/>
        <c:majorUnit val="0.2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83224955320826"/>
          <c:y val="8.7053021200166655E-2"/>
          <c:w val="0.28520599399933244"/>
          <c:h val="0.7276796977784824"/>
        </c:manualLayout>
      </c:layout>
      <c:doughnutChart>
        <c:varyColors val="1"/>
        <c:ser>
          <c:idx val="0"/>
          <c:order val="0"/>
          <c:tx>
            <c:strRef>
              <c:f>Hoja1!$B$1</c:f>
              <c:strCache>
                <c:ptCount val="1"/>
                <c:pt idx="0">
                  <c:v>Ventas</c:v>
                </c:pt>
              </c:strCache>
            </c:strRef>
          </c:tx>
          <c:dPt>
            <c:idx val="0"/>
            <c:bubble3D val="0"/>
            <c:spPr>
              <a:solidFill>
                <a:srgbClr val="E9001A"/>
              </a:solidFill>
              <a:ln w="19050">
                <a:solidFill>
                  <a:schemeClr val="lt1"/>
                </a:solidFill>
              </a:ln>
              <a:effectLst/>
            </c:spPr>
            <c:extLst>
              <c:ext xmlns:c16="http://schemas.microsoft.com/office/drawing/2014/chart" uri="{C3380CC4-5D6E-409C-BE32-E72D297353CC}">
                <c16:uniqueId val="{00000001-DF28-45CF-821B-DBBBB8CCA47F}"/>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DF28-45CF-821B-DBBBB8CCA47F}"/>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DF28-45CF-821B-DBBBB8CCA47F}"/>
              </c:ext>
            </c:extLst>
          </c:dPt>
          <c:dLbls>
            <c:dLbl>
              <c:idx val="0"/>
              <c:layout>
                <c:manualLayout>
                  <c:x val="0.24539919139886632"/>
                  <c:y val="-0.25781243203060883"/>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28-45CF-821B-DBBBB8CCA4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s>
          <c:cat>
            <c:strRef>
              <c:f>Hoja1!$A$2:$A$4</c:f>
              <c:strCache>
                <c:ptCount val="2"/>
                <c:pt idx="0">
                  <c:v>si </c:v>
                </c:pt>
                <c:pt idx="1">
                  <c:v>No </c:v>
                </c:pt>
              </c:strCache>
            </c:strRef>
          </c:cat>
          <c:val>
            <c:numRef>
              <c:f>Hoja1!$B$2:$B$4</c:f>
              <c:numCache>
                <c:formatCode>###0.0%</c:formatCode>
                <c:ptCount val="3"/>
                <c:pt idx="0">
                  <c:v>0.92</c:v>
                </c:pt>
                <c:pt idx="1">
                  <c:v>7.999999999999996E-2</c:v>
                </c:pt>
              </c:numCache>
            </c:numRef>
          </c:val>
          <c:extLst>
            <c:ext xmlns:c16="http://schemas.microsoft.com/office/drawing/2014/chart" uri="{C3380CC4-5D6E-409C-BE32-E72D297353CC}">
              <c16:uniqueId val="{00000006-DF28-45CF-821B-DBBBB8CCA47F}"/>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383928766470743"/>
          <c:y val="4.4534766040670755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ECF9-42C1-88F6-D5FCA7C4EF51}"/>
              </c:ext>
            </c:extLst>
          </c:dPt>
          <c:dPt>
            <c:idx val="1"/>
            <c:invertIfNegative val="0"/>
            <c:bubble3D val="0"/>
            <c:extLst>
              <c:ext xmlns:c16="http://schemas.microsoft.com/office/drawing/2014/chart" uri="{C3380CC4-5D6E-409C-BE32-E72D297353CC}">
                <c16:uniqueId val="{00000001-ECF9-42C1-88F6-D5FCA7C4EF51}"/>
              </c:ext>
            </c:extLst>
          </c:dPt>
          <c:dPt>
            <c:idx val="2"/>
            <c:invertIfNegative val="0"/>
            <c:bubble3D val="0"/>
            <c:extLst>
              <c:ext xmlns:c16="http://schemas.microsoft.com/office/drawing/2014/chart" uri="{C3380CC4-5D6E-409C-BE32-E72D297353CC}">
                <c16:uniqueId val="{00000002-ECF9-42C1-88F6-D5FCA7C4EF51}"/>
              </c:ext>
            </c:extLst>
          </c:dPt>
          <c:dPt>
            <c:idx val="3"/>
            <c:invertIfNegative val="0"/>
            <c:bubble3D val="0"/>
            <c:extLst>
              <c:ext xmlns:c16="http://schemas.microsoft.com/office/drawing/2014/chart" uri="{C3380CC4-5D6E-409C-BE32-E72D297353CC}">
                <c16:uniqueId val="{00000003-ECF9-42C1-88F6-D5FCA7C4EF51}"/>
              </c:ext>
            </c:extLst>
          </c:dPt>
          <c:dPt>
            <c:idx val="4"/>
            <c:invertIfNegative val="0"/>
            <c:bubble3D val="0"/>
            <c:extLst>
              <c:ext xmlns:c16="http://schemas.microsoft.com/office/drawing/2014/chart" uri="{C3380CC4-5D6E-409C-BE32-E72D297353CC}">
                <c16:uniqueId val="{00000004-ECF9-42C1-88F6-D5FCA7C4EF51}"/>
              </c:ext>
            </c:extLst>
          </c:dPt>
          <c:dPt>
            <c:idx val="5"/>
            <c:invertIfNegative val="0"/>
            <c:bubble3D val="0"/>
            <c:extLst>
              <c:ext xmlns:c16="http://schemas.microsoft.com/office/drawing/2014/chart" uri="{C3380CC4-5D6E-409C-BE32-E72D297353CC}">
                <c16:uniqueId val="{00000005-ECF9-42C1-88F6-D5FCA7C4EF51}"/>
              </c:ext>
            </c:extLst>
          </c:dPt>
          <c:dPt>
            <c:idx val="6"/>
            <c:invertIfNegative val="0"/>
            <c:bubble3D val="0"/>
            <c:extLst>
              <c:ext xmlns:c16="http://schemas.microsoft.com/office/drawing/2014/chart" uri="{C3380CC4-5D6E-409C-BE32-E72D297353CC}">
                <c16:uniqueId val="{00000006-ECF9-42C1-88F6-D5FCA7C4EF51}"/>
              </c:ext>
            </c:extLst>
          </c:dPt>
          <c:dPt>
            <c:idx val="7"/>
            <c:invertIfNegative val="0"/>
            <c:bubble3D val="0"/>
            <c:extLst>
              <c:ext xmlns:c16="http://schemas.microsoft.com/office/drawing/2014/chart" uri="{C3380CC4-5D6E-409C-BE32-E72D297353CC}">
                <c16:uniqueId val="{00000007-ECF9-42C1-88F6-D5FCA7C4EF51}"/>
              </c:ext>
            </c:extLst>
          </c:dPt>
          <c:dPt>
            <c:idx val="8"/>
            <c:invertIfNegative val="0"/>
            <c:bubble3D val="0"/>
            <c:extLst>
              <c:ext xmlns:c16="http://schemas.microsoft.com/office/drawing/2014/chart" uri="{C3380CC4-5D6E-409C-BE32-E72D297353CC}">
                <c16:uniqueId val="{00000008-ECF9-42C1-88F6-D5FCA7C4EF51}"/>
              </c:ext>
            </c:extLst>
          </c:dPt>
          <c:dPt>
            <c:idx val="9"/>
            <c:invertIfNegative val="0"/>
            <c:bubble3D val="0"/>
            <c:extLst>
              <c:ext xmlns:c16="http://schemas.microsoft.com/office/drawing/2014/chart" uri="{C3380CC4-5D6E-409C-BE32-E72D297353CC}">
                <c16:uniqueId val="{00000009-ECF9-42C1-88F6-D5FCA7C4EF51}"/>
              </c:ext>
            </c:extLst>
          </c:dPt>
          <c:dPt>
            <c:idx val="10"/>
            <c:invertIfNegative val="0"/>
            <c:bubble3D val="0"/>
            <c:extLst>
              <c:ext xmlns:c16="http://schemas.microsoft.com/office/drawing/2014/chart" uri="{C3380CC4-5D6E-409C-BE32-E72D297353CC}">
                <c16:uniqueId val="{0000000A-ECF9-42C1-88F6-D5FCA7C4EF51}"/>
              </c:ext>
            </c:extLst>
          </c:dPt>
          <c:dPt>
            <c:idx val="11"/>
            <c:invertIfNegative val="0"/>
            <c:bubble3D val="0"/>
            <c:extLst>
              <c:ext xmlns:c16="http://schemas.microsoft.com/office/drawing/2014/chart" uri="{C3380CC4-5D6E-409C-BE32-E72D297353CC}">
                <c16:uniqueId val="{0000000B-ECF9-42C1-88F6-D5FCA7C4EF51}"/>
              </c:ext>
            </c:extLst>
          </c:dPt>
          <c:dPt>
            <c:idx val="12"/>
            <c:invertIfNegative val="0"/>
            <c:bubble3D val="0"/>
            <c:extLst>
              <c:ext xmlns:c16="http://schemas.microsoft.com/office/drawing/2014/chart" uri="{C3380CC4-5D6E-409C-BE32-E72D297353CC}">
                <c16:uniqueId val="{0000000C-ECF9-42C1-88F6-D5FCA7C4EF51}"/>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El entrenador/a, monitor/a, técnico/a</c:v>
                </c:pt>
                <c:pt idx="1">
                  <c:v>Mis padres</c:v>
                </c:pt>
                <c:pt idx="2">
                  <c:v>Mis compañeros/as de equipo</c:v>
                </c:pt>
                <c:pt idx="3">
                  <c:v>Mis amigos/as</c:v>
                </c:pt>
                <c:pt idx="4">
                  <c:v>Colegios / Profesor/a del colegio</c:v>
                </c:pt>
                <c:pt idx="5">
                  <c:v>Internet / Youtube</c:v>
                </c:pt>
                <c:pt idx="6">
                  <c:v>Con hermanos</c:v>
                </c:pt>
                <c:pt idx="7">
                  <c:v>Los/as deportistas a los que sigo</c:v>
                </c:pt>
                <c:pt idx="8">
                  <c:v>Otras</c:v>
                </c:pt>
                <c:pt idx="9">
                  <c:v>Ninguno/ Nadie</c:v>
                </c:pt>
              </c:strCache>
            </c:strRef>
          </c:cat>
          <c:val>
            <c:numRef>
              <c:f>Hoja1!$B$2:$B$11</c:f>
              <c:numCache>
                <c:formatCode>###0.0%</c:formatCode>
                <c:ptCount val="10"/>
                <c:pt idx="0">
                  <c:v>0.18178262641281479</c:v>
                </c:pt>
                <c:pt idx="1">
                  <c:v>0.13603320864426657</c:v>
                </c:pt>
                <c:pt idx="2">
                  <c:v>0.10360335052436775</c:v>
                </c:pt>
                <c:pt idx="3">
                  <c:v>5.042770342356552E-2</c:v>
                </c:pt>
                <c:pt idx="4">
                  <c:v>3.6371480620428442E-2</c:v>
                </c:pt>
                <c:pt idx="5">
                  <c:v>3.1520032255142209E-2</c:v>
                </c:pt>
                <c:pt idx="6">
                  <c:v>3.1150820942824162E-2</c:v>
                </c:pt>
                <c:pt idx="7">
                  <c:v>2.2205416788163724E-2</c:v>
                </c:pt>
                <c:pt idx="8" formatCode="####.0%">
                  <c:v>9.8186248498817602E-3</c:v>
                </c:pt>
                <c:pt idx="9">
                  <c:v>0.54196887272442296</c:v>
                </c:pt>
              </c:numCache>
            </c:numRef>
          </c:val>
          <c:extLst>
            <c:ext xmlns:c16="http://schemas.microsoft.com/office/drawing/2014/chart" uri="{C3380CC4-5D6E-409C-BE32-E72D297353CC}">
              <c16:uniqueId val="{0000000D-ECF9-42C1-88F6-D5FCA7C4EF51}"/>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268327333088545"/>
          <c:y val="0.11695295455243832"/>
          <c:w val="0.28762818899998183"/>
          <c:h val="0.47537801690451753"/>
        </c:manualLayout>
      </c:layout>
      <c:barChart>
        <c:barDir val="bar"/>
        <c:grouping val="clustered"/>
        <c:varyColors val="0"/>
        <c:ser>
          <c:idx val="0"/>
          <c:order val="0"/>
          <c:tx>
            <c:strRef>
              <c:f>Hoja1!$B$1</c:f>
              <c:strCache>
                <c:ptCount val="1"/>
                <c:pt idx="0">
                  <c:v>Columna1</c:v>
                </c:pt>
              </c:strCache>
            </c:strRef>
          </c:tx>
          <c:spPr>
            <a:solidFill>
              <a:srgbClr val="D60019"/>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B41F-4EAC-A7CB-F5BA1EA3E8B7}"/>
              </c:ext>
            </c:extLst>
          </c:dPt>
          <c:dPt>
            <c:idx val="1"/>
            <c:invertIfNegative val="0"/>
            <c:bubble3D val="0"/>
            <c:extLst>
              <c:ext xmlns:c16="http://schemas.microsoft.com/office/drawing/2014/chart" uri="{C3380CC4-5D6E-409C-BE32-E72D297353CC}">
                <c16:uniqueId val="{00000001-B41F-4EAC-A7CB-F5BA1EA3E8B7}"/>
              </c:ext>
            </c:extLst>
          </c:dPt>
          <c:dPt>
            <c:idx val="2"/>
            <c:invertIfNegative val="0"/>
            <c:bubble3D val="0"/>
            <c:extLst>
              <c:ext xmlns:c16="http://schemas.microsoft.com/office/drawing/2014/chart" uri="{C3380CC4-5D6E-409C-BE32-E72D297353CC}">
                <c16:uniqueId val="{00000002-B41F-4EAC-A7CB-F5BA1EA3E8B7}"/>
              </c:ext>
            </c:extLst>
          </c:dPt>
          <c:dPt>
            <c:idx val="3"/>
            <c:invertIfNegative val="0"/>
            <c:bubble3D val="0"/>
            <c:extLst>
              <c:ext xmlns:c16="http://schemas.microsoft.com/office/drawing/2014/chart" uri="{C3380CC4-5D6E-409C-BE32-E72D297353CC}">
                <c16:uniqueId val="{00000003-B41F-4EAC-A7CB-F5BA1EA3E8B7}"/>
              </c:ext>
            </c:extLst>
          </c:dPt>
          <c:dPt>
            <c:idx val="4"/>
            <c:invertIfNegative val="0"/>
            <c:bubble3D val="0"/>
            <c:extLst>
              <c:ext xmlns:c16="http://schemas.microsoft.com/office/drawing/2014/chart" uri="{C3380CC4-5D6E-409C-BE32-E72D297353CC}">
                <c16:uniqueId val="{00000004-B41F-4EAC-A7CB-F5BA1EA3E8B7}"/>
              </c:ext>
            </c:extLst>
          </c:dPt>
          <c:dPt>
            <c:idx val="5"/>
            <c:invertIfNegative val="0"/>
            <c:bubble3D val="0"/>
            <c:extLst>
              <c:ext xmlns:c16="http://schemas.microsoft.com/office/drawing/2014/chart" uri="{C3380CC4-5D6E-409C-BE32-E72D297353CC}">
                <c16:uniqueId val="{00000005-B41F-4EAC-A7CB-F5BA1EA3E8B7}"/>
              </c:ext>
            </c:extLst>
          </c:dPt>
          <c:dPt>
            <c:idx val="6"/>
            <c:invertIfNegative val="0"/>
            <c:bubble3D val="0"/>
            <c:extLst>
              <c:ext xmlns:c16="http://schemas.microsoft.com/office/drawing/2014/chart" uri="{C3380CC4-5D6E-409C-BE32-E72D297353CC}">
                <c16:uniqueId val="{00000006-B41F-4EAC-A7CB-F5BA1EA3E8B7}"/>
              </c:ext>
            </c:extLst>
          </c:dPt>
          <c:dPt>
            <c:idx val="7"/>
            <c:invertIfNegative val="0"/>
            <c:bubble3D val="0"/>
            <c:extLst>
              <c:ext xmlns:c16="http://schemas.microsoft.com/office/drawing/2014/chart" uri="{C3380CC4-5D6E-409C-BE32-E72D297353CC}">
                <c16:uniqueId val="{00000007-B41F-4EAC-A7CB-F5BA1EA3E8B7}"/>
              </c:ext>
            </c:extLst>
          </c:dPt>
          <c:dPt>
            <c:idx val="8"/>
            <c:invertIfNegative val="0"/>
            <c:bubble3D val="0"/>
            <c:extLst>
              <c:ext xmlns:c16="http://schemas.microsoft.com/office/drawing/2014/chart" uri="{C3380CC4-5D6E-409C-BE32-E72D297353CC}">
                <c16:uniqueId val="{00000008-B41F-4EAC-A7CB-F5BA1EA3E8B7}"/>
              </c:ext>
            </c:extLst>
          </c:dPt>
          <c:dPt>
            <c:idx val="9"/>
            <c:invertIfNegative val="0"/>
            <c:bubble3D val="0"/>
            <c:extLst>
              <c:ext xmlns:c16="http://schemas.microsoft.com/office/drawing/2014/chart" uri="{C3380CC4-5D6E-409C-BE32-E72D297353CC}">
                <c16:uniqueId val="{00000009-B41F-4EAC-A7CB-F5BA1EA3E8B7}"/>
              </c:ext>
            </c:extLst>
          </c:dPt>
          <c:dPt>
            <c:idx val="10"/>
            <c:invertIfNegative val="0"/>
            <c:bubble3D val="0"/>
            <c:extLst>
              <c:ext xmlns:c16="http://schemas.microsoft.com/office/drawing/2014/chart" uri="{C3380CC4-5D6E-409C-BE32-E72D297353CC}">
                <c16:uniqueId val="{0000000A-B41F-4EAC-A7CB-F5BA1EA3E8B7}"/>
              </c:ext>
            </c:extLst>
          </c:dPt>
          <c:dPt>
            <c:idx val="11"/>
            <c:invertIfNegative val="0"/>
            <c:bubble3D val="0"/>
            <c:extLst>
              <c:ext xmlns:c16="http://schemas.microsoft.com/office/drawing/2014/chart" uri="{C3380CC4-5D6E-409C-BE32-E72D297353CC}">
                <c16:uniqueId val="{0000000B-B41F-4EAC-A7CB-F5BA1EA3E8B7}"/>
              </c:ext>
            </c:extLst>
          </c:dPt>
          <c:dPt>
            <c:idx val="12"/>
            <c:invertIfNegative val="0"/>
            <c:bubble3D val="0"/>
            <c:extLst>
              <c:ext xmlns:c16="http://schemas.microsoft.com/office/drawing/2014/chart" uri="{C3380CC4-5D6E-409C-BE32-E72D297353CC}">
                <c16:uniqueId val="{0000000C-B41F-4EAC-A7CB-F5BA1EA3E8B7}"/>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Te han indicado o enviado los entrenamientos por mail, video regularmente</c:v>
                </c:pt>
                <c:pt idx="1">
                  <c:v>Has hecho entrenamientos Online por videollamada</c:v>
                </c:pt>
                <c:pt idx="2">
                  <c:v>Habéis estado en comunicación para comentar los entrenamientos y dar feed back de tu situación</c:v>
                </c:pt>
                <c:pt idx="3">
                  <c:v>Otras </c:v>
                </c:pt>
              </c:strCache>
            </c:strRef>
          </c:cat>
          <c:val>
            <c:numRef>
              <c:f>Hoja1!$B$2:$B$5</c:f>
              <c:numCache>
                <c:formatCode>###0.0%</c:formatCode>
                <c:ptCount val="4"/>
                <c:pt idx="0">
                  <c:v>0.59021498405413175</c:v>
                </c:pt>
                <c:pt idx="1">
                  <c:v>0.44215945751591007</c:v>
                </c:pt>
                <c:pt idx="2">
                  <c:v>0.26193442382697124</c:v>
                </c:pt>
                <c:pt idx="3">
                  <c:v>5.9616448407268485E-2</c:v>
                </c:pt>
              </c:numCache>
            </c:numRef>
          </c:val>
          <c:extLst>
            <c:ext xmlns:c16="http://schemas.microsoft.com/office/drawing/2014/chart" uri="{C3380CC4-5D6E-409C-BE32-E72D297353CC}">
              <c16:uniqueId val="{0000000D-B41F-4EAC-A7CB-F5BA1EA3E8B7}"/>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69838880367583"/>
          <c:y val="0.21245849415113563"/>
          <c:w val="0.43138618017563496"/>
          <c:h val="0.74677071638567005"/>
        </c:manualLayout>
      </c:layout>
      <c:pieChart>
        <c:varyColors val="1"/>
        <c:ser>
          <c:idx val="0"/>
          <c:order val="0"/>
          <c:tx>
            <c:strRef>
              <c:f>Hoja1!$B$4</c:f>
              <c:strCache>
                <c:ptCount val="1"/>
              </c:strCache>
            </c:strRef>
          </c:tx>
          <c:spPr>
            <a:solidFill>
              <a:srgbClr val="D60019"/>
            </a:solidFill>
          </c:spPr>
          <c:dPt>
            <c:idx val="0"/>
            <c:bubble3D val="0"/>
            <c:spPr>
              <a:solidFill>
                <a:schemeClr val="bg1">
                  <a:lumMod val="85000"/>
                </a:schemeClr>
              </a:solidFill>
            </c:spPr>
            <c:extLst>
              <c:ext xmlns:c16="http://schemas.microsoft.com/office/drawing/2014/chart" uri="{C3380CC4-5D6E-409C-BE32-E72D297353CC}">
                <c16:uniqueId val="{00000001-6F35-4CE2-A3AD-A803F319126C}"/>
              </c:ext>
            </c:extLst>
          </c:dPt>
          <c:dPt>
            <c:idx val="1"/>
            <c:bubble3D val="0"/>
            <c:extLst>
              <c:ext xmlns:c16="http://schemas.microsoft.com/office/drawing/2014/chart" uri="{C3380CC4-5D6E-409C-BE32-E72D297353CC}">
                <c16:uniqueId val="{00000002-6F35-4CE2-A3AD-A803F319126C}"/>
              </c:ext>
            </c:extLst>
          </c:dPt>
          <c:dPt>
            <c:idx val="2"/>
            <c:bubble3D val="0"/>
            <c:spPr>
              <a:solidFill>
                <a:schemeClr val="tx1"/>
              </a:solidFill>
            </c:spPr>
            <c:extLst>
              <c:ext xmlns:c16="http://schemas.microsoft.com/office/drawing/2014/chart" uri="{C3380CC4-5D6E-409C-BE32-E72D297353CC}">
                <c16:uniqueId val="{00000003-6F35-4CE2-A3AD-A803F319126C}"/>
              </c:ext>
            </c:extLst>
          </c:dPt>
          <c:dLbls>
            <c:dLbl>
              <c:idx val="0"/>
              <c:layout>
                <c:manualLayout>
                  <c:x val="0.20060729643199207"/>
                  <c:y val="-3.221187223082976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F35-4CE2-A3AD-A803F319126C}"/>
                </c:ext>
              </c:extLst>
            </c:dLbl>
            <c:dLbl>
              <c:idx val="1"/>
              <c:layout>
                <c:manualLayout>
                  <c:x val="-0.19999861854399564"/>
                  <c:y val="0.1012373127254649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6F35-4CE2-A3AD-A803F319126C}"/>
                </c:ext>
              </c:extLst>
            </c:dLbl>
            <c:dLbl>
              <c:idx val="2"/>
              <c:layout>
                <c:manualLayout>
                  <c:x val="7.974768752637227E-3"/>
                  <c:y val="-3.681356826380544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F35-4CE2-A3AD-A803F319126C}"/>
                </c:ext>
              </c:extLst>
            </c:dLbl>
            <c:numFmt formatCode="0.0%" sourceLinked="0"/>
            <c:spPr>
              <a:noFill/>
              <a:ln>
                <a:noFill/>
              </a:ln>
              <a:effectLst/>
            </c:sp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Hoja1!$A$5:$A$7</c:f>
              <c:strCache>
                <c:ptCount val="3"/>
                <c:pt idx="0">
                  <c:v>Sí</c:v>
                </c:pt>
                <c:pt idx="1">
                  <c:v>No todavía, volverá en septiembre</c:v>
                </c:pt>
                <c:pt idx="2">
                  <c:v>No voy a continuar</c:v>
                </c:pt>
              </c:strCache>
            </c:strRef>
          </c:cat>
          <c:val>
            <c:numRef>
              <c:f>Hoja1!$B$5:$B$7</c:f>
              <c:numCache>
                <c:formatCode>###0.0%</c:formatCode>
                <c:ptCount val="3"/>
                <c:pt idx="0">
                  <c:v>0.44122067529687792</c:v>
                </c:pt>
                <c:pt idx="1">
                  <c:v>0.52256584230646441</c:v>
                </c:pt>
                <c:pt idx="2">
                  <c:v>3.6213482396657642E-2</c:v>
                </c:pt>
              </c:numCache>
            </c:numRef>
          </c:val>
          <c:extLst>
            <c:ext xmlns:c16="http://schemas.microsoft.com/office/drawing/2014/chart" uri="{C3380CC4-5D6E-409C-BE32-E72D297353CC}">
              <c16:uniqueId val="{00000004-6F35-4CE2-A3AD-A803F319126C}"/>
            </c:ext>
          </c:extLst>
        </c:ser>
        <c:dLbls>
          <c:showLegendKey val="0"/>
          <c:showVal val="0"/>
          <c:showCatName val="0"/>
          <c:showSerName val="0"/>
          <c:showPercent val="0"/>
          <c:showBubbleSize val="0"/>
          <c:showLeaderLines val="0"/>
        </c:dLbls>
        <c:firstSliceAng val="99"/>
      </c:pieChart>
    </c:plotArea>
    <c:plotVisOnly val="1"/>
    <c:dispBlanksAs val="gap"/>
    <c:showDLblsOverMax val="0"/>
  </c:chart>
  <c:txPr>
    <a:bodyPr/>
    <a:lstStyle/>
    <a:p>
      <a:pPr>
        <a:defRPr sz="900">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39402493717318526"/>
          <c:h val="0.93402581333069934"/>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3127-46E2-98C3-4F25B6E0A606}"/>
              </c:ext>
            </c:extLst>
          </c:dPt>
          <c:dPt>
            <c:idx val="1"/>
            <c:invertIfNegative val="0"/>
            <c:bubble3D val="0"/>
            <c:extLst>
              <c:ext xmlns:c16="http://schemas.microsoft.com/office/drawing/2014/chart" uri="{C3380CC4-5D6E-409C-BE32-E72D297353CC}">
                <c16:uniqueId val="{00000001-3127-46E2-98C3-4F25B6E0A606}"/>
              </c:ext>
            </c:extLst>
          </c:dPt>
          <c:dPt>
            <c:idx val="2"/>
            <c:invertIfNegative val="0"/>
            <c:bubble3D val="0"/>
            <c:extLst>
              <c:ext xmlns:c16="http://schemas.microsoft.com/office/drawing/2014/chart" uri="{C3380CC4-5D6E-409C-BE32-E72D297353CC}">
                <c16:uniqueId val="{00000002-3127-46E2-98C3-4F25B6E0A606}"/>
              </c:ext>
            </c:extLst>
          </c:dPt>
          <c:dPt>
            <c:idx val="3"/>
            <c:invertIfNegative val="0"/>
            <c:bubble3D val="0"/>
            <c:extLst>
              <c:ext xmlns:c16="http://schemas.microsoft.com/office/drawing/2014/chart" uri="{C3380CC4-5D6E-409C-BE32-E72D297353CC}">
                <c16:uniqueId val="{00000003-3127-46E2-98C3-4F25B6E0A606}"/>
              </c:ext>
            </c:extLst>
          </c:dPt>
          <c:dPt>
            <c:idx val="4"/>
            <c:invertIfNegative val="0"/>
            <c:bubble3D val="0"/>
            <c:extLst>
              <c:ext xmlns:c16="http://schemas.microsoft.com/office/drawing/2014/chart" uri="{C3380CC4-5D6E-409C-BE32-E72D297353CC}">
                <c16:uniqueId val="{00000004-3127-46E2-98C3-4F25B6E0A606}"/>
              </c:ext>
            </c:extLst>
          </c:dPt>
          <c:dPt>
            <c:idx val="5"/>
            <c:invertIfNegative val="0"/>
            <c:bubble3D val="0"/>
            <c:extLst>
              <c:ext xmlns:c16="http://schemas.microsoft.com/office/drawing/2014/chart" uri="{C3380CC4-5D6E-409C-BE32-E72D297353CC}">
                <c16:uniqueId val="{00000005-3127-46E2-98C3-4F25B6E0A606}"/>
              </c:ext>
            </c:extLst>
          </c:dPt>
          <c:dPt>
            <c:idx val="6"/>
            <c:invertIfNegative val="0"/>
            <c:bubble3D val="0"/>
            <c:extLst>
              <c:ext xmlns:c16="http://schemas.microsoft.com/office/drawing/2014/chart" uri="{C3380CC4-5D6E-409C-BE32-E72D297353CC}">
                <c16:uniqueId val="{00000006-3127-46E2-98C3-4F25B6E0A606}"/>
              </c:ext>
            </c:extLst>
          </c:dPt>
          <c:dPt>
            <c:idx val="7"/>
            <c:invertIfNegative val="0"/>
            <c:bubble3D val="0"/>
            <c:extLst>
              <c:ext xmlns:c16="http://schemas.microsoft.com/office/drawing/2014/chart" uri="{C3380CC4-5D6E-409C-BE32-E72D297353CC}">
                <c16:uniqueId val="{00000007-3127-46E2-98C3-4F25B6E0A606}"/>
              </c:ext>
            </c:extLst>
          </c:dPt>
          <c:dPt>
            <c:idx val="8"/>
            <c:invertIfNegative val="0"/>
            <c:bubble3D val="0"/>
            <c:extLst>
              <c:ext xmlns:c16="http://schemas.microsoft.com/office/drawing/2014/chart" uri="{C3380CC4-5D6E-409C-BE32-E72D297353CC}">
                <c16:uniqueId val="{00000008-3127-46E2-98C3-4F25B6E0A606}"/>
              </c:ext>
            </c:extLst>
          </c:dPt>
          <c:dPt>
            <c:idx val="9"/>
            <c:invertIfNegative val="0"/>
            <c:bubble3D val="0"/>
            <c:extLst>
              <c:ext xmlns:c16="http://schemas.microsoft.com/office/drawing/2014/chart" uri="{C3380CC4-5D6E-409C-BE32-E72D297353CC}">
                <c16:uniqueId val="{00000009-3127-46E2-98C3-4F25B6E0A606}"/>
              </c:ext>
            </c:extLst>
          </c:dPt>
          <c:dPt>
            <c:idx val="10"/>
            <c:invertIfNegative val="0"/>
            <c:bubble3D val="0"/>
            <c:extLst>
              <c:ext xmlns:c16="http://schemas.microsoft.com/office/drawing/2014/chart" uri="{C3380CC4-5D6E-409C-BE32-E72D297353CC}">
                <c16:uniqueId val="{0000000A-3127-46E2-98C3-4F25B6E0A606}"/>
              </c:ext>
            </c:extLst>
          </c:dPt>
          <c:dPt>
            <c:idx val="11"/>
            <c:invertIfNegative val="0"/>
            <c:bubble3D val="0"/>
            <c:extLst>
              <c:ext xmlns:c16="http://schemas.microsoft.com/office/drawing/2014/chart" uri="{C3380CC4-5D6E-409C-BE32-E72D297353CC}">
                <c16:uniqueId val="{0000000B-3127-46E2-98C3-4F25B6E0A606}"/>
              </c:ext>
            </c:extLst>
          </c:dPt>
          <c:dPt>
            <c:idx val="12"/>
            <c:invertIfNegative val="0"/>
            <c:bubble3D val="0"/>
            <c:extLst>
              <c:ext xmlns:c16="http://schemas.microsoft.com/office/drawing/2014/chart" uri="{C3380CC4-5D6E-409C-BE32-E72D297353CC}">
                <c16:uniqueId val="{0000000C-3127-46E2-98C3-4F25B6E0A60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Me da miedo el riesgo de contagio del Covid-19</c:v>
                </c:pt>
                <c:pt idx="1">
                  <c:v>Va a centrarse en los estudios</c:v>
                </c:pt>
                <c:pt idx="2">
                  <c:v>Está desmotivado/a</c:v>
                </c:pt>
                <c:pt idx="3">
                  <c:v>Cierre de instalaciones deportivas</c:v>
                </c:pt>
                <c:pt idx="4">
                  <c:v>Otras</c:v>
                </c:pt>
              </c:strCache>
            </c:strRef>
          </c:cat>
          <c:val>
            <c:numRef>
              <c:f>Hoja1!$B$2:$B$6</c:f>
              <c:numCache>
                <c:formatCode>###0.0%</c:formatCode>
                <c:ptCount val="5"/>
                <c:pt idx="0">
                  <c:v>0.29983245099963629</c:v>
                </c:pt>
                <c:pt idx="1">
                  <c:v>0.29867378421668778</c:v>
                </c:pt>
                <c:pt idx="2">
                  <c:v>0.20449604042324232</c:v>
                </c:pt>
                <c:pt idx="3">
                  <c:v>5.614296997200556E-2</c:v>
                </c:pt>
                <c:pt idx="4">
                  <c:v>0.23419719679633499</c:v>
                </c:pt>
              </c:numCache>
            </c:numRef>
          </c:val>
          <c:extLst>
            <c:ext xmlns:c16="http://schemas.microsoft.com/office/drawing/2014/chart" uri="{C3380CC4-5D6E-409C-BE32-E72D297353CC}">
              <c16:uniqueId val="{0000000D-3127-46E2-98C3-4F25B6E0A606}"/>
            </c:ext>
          </c:extLst>
        </c:ser>
        <c:dLbls>
          <c:showLegendKey val="0"/>
          <c:showVal val="0"/>
          <c:showCatName val="0"/>
          <c:showSerName val="0"/>
          <c:showPercent val="0"/>
          <c:showBubbleSize val="0"/>
        </c:dLbls>
        <c:gapWidth val="100"/>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03705531790429E-2"/>
          <c:y val="1.6343184570317946E-2"/>
          <c:w val="0.9201925889364192"/>
          <c:h val="0.87204238060969697"/>
        </c:manualLayout>
      </c:layout>
      <c:barChart>
        <c:barDir val="col"/>
        <c:grouping val="stacked"/>
        <c:varyColors val="0"/>
        <c:ser>
          <c:idx val="0"/>
          <c:order val="0"/>
          <c:tx>
            <c:strRef>
              <c:f>Hoja1!$B$1</c:f>
              <c:strCache>
                <c:ptCount val="1"/>
                <c:pt idx="0">
                  <c:v>De 0 a 2 horas semanales</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Antes del confinamiento </c:v>
                </c:pt>
                <c:pt idx="1">
                  <c:v>Durante el confinamiento </c:v>
                </c:pt>
                <c:pt idx="2">
                  <c:v>En la actualidad</c:v>
                </c:pt>
              </c:strCache>
            </c:strRef>
          </c:cat>
          <c:val>
            <c:numRef>
              <c:f>Hoja1!$B$2:$B$4</c:f>
              <c:numCache>
                <c:formatCode>###0.0%</c:formatCode>
                <c:ptCount val="3"/>
                <c:pt idx="0">
                  <c:v>3.3192013126477751E-2</c:v>
                </c:pt>
                <c:pt idx="1">
                  <c:v>0.1270493871581477</c:v>
                </c:pt>
                <c:pt idx="2">
                  <c:v>0.14366540803678229</c:v>
                </c:pt>
              </c:numCache>
            </c:numRef>
          </c:val>
          <c:extLst>
            <c:ext xmlns:c16="http://schemas.microsoft.com/office/drawing/2014/chart" uri="{C3380CC4-5D6E-409C-BE32-E72D297353CC}">
              <c16:uniqueId val="{00000000-08DC-485D-8995-85D0D3DBBF15}"/>
            </c:ext>
          </c:extLst>
        </c:ser>
        <c:ser>
          <c:idx val="1"/>
          <c:order val="1"/>
          <c:tx>
            <c:strRef>
              <c:f>Hoja1!$C$1</c:f>
              <c:strCache>
                <c:ptCount val="1"/>
                <c:pt idx="0">
                  <c:v>De 2 a 3 horas semanales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Antes del confinamiento </c:v>
                </c:pt>
                <c:pt idx="1">
                  <c:v>Durante el confinamiento </c:v>
                </c:pt>
                <c:pt idx="2">
                  <c:v>En la actualidad</c:v>
                </c:pt>
              </c:strCache>
            </c:strRef>
          </c:cat>
          <c:val>
            <c:numRef>
              <c:f>Hoja1!$C$2:$C$4</c:f>
              <c:numCache>
                <c:formatCode>###0.0%</c:formatCode>
                <c:ptCount val="3"/>
                <c:pt idx="0">
                  <c:v>0.1748131262013625</c:v>
                </c:pt>
                <c:pt idx="1">
                  <c:v>0.32268692888157074</c:v>
                </c:pt>
                <c:pt idx="2">
                  <c:v>0.13444549683411935</c:v>
                </c:pt>
              </c:numCache>
            </c:numRef>
          </c:val>
          <c:extLst>
            <c:ext xmlns:c16="http://schemas.microsoft.com/office/drawing/2014/chart" uri="{C3380CC4-5D6E-409C-BE32-E72D297353CC}">
              <c16:uniqueId val="{00000001-08DC-485D-8995-85D0D3DBBF15}"/>
            </c:ext>
          </c:extLst>
        </c:ser>
        <c:ser>
          <c:idx val="2"/>
          <c:order val="2"/>
          <c:tx>
            <c:strRef>
              <c:f>Hoja1!$D$1</c:f>
              <c:strCache>
                <c:ptCount val="1"/>
                <c:pt idx="0">
                  <c:v>De 4 a 6 horas semanales</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Antes del confinamiento </c:v>
                </c:pt>
                <c:pt idx="1">
                  <c:v>Durante el confinamiento </c:v>
                </c:pt>
                <c:pt idx="2">
                  <c:v>En la actualidad</c:v>
                </c:pt>
              </c:strCache>
            </c:strRef>
          </c:cat>
          <c:val>
            <c:numRef>
              <c:f>Hoja1!$D$2:$D$4</c:f>
              <c:numCache>
                <c:formatCode>###0.0%</c:formatCode>
                <c:ptCount val="3"/>
                <c:pt idx="0">
                  <c:v>0.40748865500583142</c:v>
                </c:pt>
                <c:pt idx="1">
                  <c:v>0.27998115310270671</c:v>
                </c:pt>
                <c:pt idx="2">
                  <c:v>0.44078466416241646</c:v>
                </c:pt>
              </c:numCache>
            </c:numRef>
          </c:val>
          <c:extLst>
            <c:ext xmlns:c16="http://schemas.microsoft.com/office/drawing/2014/chart" uri="{C3380CC4-5D6E-409C-BE32-E72D297353CC}">
              <c16:uniqueId val="{00000002-08DC-485D-8995-85D0D3DBBF15}"/>
            </c:ext>
          </c:extLst>
        </c:ser>
        <c:ser>
          <c:idx val="3"/>
          <c:order val="3"/>
          <c:tx>
            <c:strRef>
              <c:f>Hoja1!$E$1</c:f>
              <c:strCache>
                <c:ptCount val="1"/>
                <c:pt idx="0">
                  <c:v>De 7 a 10 horas semanales</c:v>
                </c:pt>
              </c:strCache>
            </c:strRef>
          </c:tx>
          <c:spPr>
            <a:solidFill>
              <a:srgbClr val="40A4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Antes del confinamiento </c:v>
                </c:pt>
                <c:pt idx="1">
                  <c:v>Durante el confinamiento </c:v>
                </c:pt>
                <c:pt idx="2">
                  <c:v>En la actualidad</c:v>
                </c:pt>
              </c:strCache>
            </c:strRef>
          </c:cat>
          <c:val>
            <c:numRef>
              <c:f>Hoja1!$E$2:$E$4</c:f>
              <c:numCache>
                <c:formatCode>###0.0%</c:formatCode>
                <c:ptCount val="3"/>
                <c:pt idx="0">
                  <c:v>0.2718575093058011</c:v>
                </c:pt>
                <c:pt idx="1">
                  <c:v>0.24448772016663817</c:v>
                </c:pt>
                <c:pt idx="2">
                  <c:v>0.21704071036089473</c:v>
                </c:pt>
              </c:numCache>
            </c:numRef>
          </c:val>
          <c:extLst>
            <c:ext xmlns:c16="http://schemas.microsoft.com/office/drawing/2014/chart" uri="{C3380CC4-5D6E-409C-BE32-E72D297353CC}">
              <c16:uniqueId val="{00000003-08DC-485D-8995-85D0D3DBBF15}"/>
            </c:ext>
          </c:extLst>
        </c:ser>
        <c:ser>
          <c:idx val="4"/>
          <c:order val="4"/>
          <c:tx>
            <c:strRef>
              <c:f>Hoja1!$F$1</c:f>
              <c:strCache>
                <c:ptCount val="1"/>
                <c:pt idx="0">
                  <c:v>Más de 10 horas semanales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Antes del confinamiento </c:v>
                </c:pt>
                <c:pt idx="1">
                  <c:v>Durante el confinamiento </c:v>
                </c:pt>
                <c:pt idx="2">
                  <c:v>En la actualidad</c:v>
                </c:pt>
              </c:strCache>
            </c:strRef>
          </c:cat>
          <c:val>
            <c:numRef>
              <c:f>Hoja1!$F$2:$F$4</c:f>
              <c:numCache>
                <c:formatCode>###0.0%</c:formatCode>
                <c:ptCount val="3"/>
                <c:pt idx="0">
                  <c:v>0.11264869636052711</c:v>
                </c:pt>
                <c:pt idx="1">
                  <c:v>2.57948106909364E-2</c:v>
                </c:pt>
                <c:pt idx="2">
                  <c:v>6.4063720605787106E-2</c:v>
                </c:pt>
              </c:numCache>
            </c:numRef>
          </c:val>
          <c:extLst>
            <c:ext xmlns:c16="http://schemas.microsoft.com/office/drawing/2014/chart" uri="{C3380CC4-5D6E-409C-BE32-E72D297353CC}">
              <c16:uniqueId val="{00000004-08DC-485D-8995-85D0D3DBBF15}"/>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legend>
      <c:legendPos val="t"/>
      <c:layout>
        <c:manualLayout>
          <c:xMode val="edge"/>
          <c:yMode val="edge"/>
          <c:x val="0"/>
          <c:y val="3.6798192865495925E-2"/>
          <c:w val="0.99359971340329389"/>
          <c:h val="9.137195512540698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legend>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40132813129089123"/>
          <c:h val="0.93402581333069934"/>
        </c:manualLayout>
      </c:layout>
      <c:barChart>
        <c:barDir val="bar"/>
        <c:grouping val="clustered"/>
        <c:varyColors val="0"/>
        <c:ser>
          <c:idx val="0"/>
          <c:order val="0"/>
          <c:tx>
            <c:strRef>
              <c:f>Hoja1!$B$1</c:f>
              <c:strCache>
                <c:ptCount val="1"/>
                <c:pt idx="0">
                  <c:v>Se han aplicado/aplicarán</c:v>
                </c:pt>
              </c:strCache>
            </c:strRef>
          </c:tx>
          <c:spPr>
            <a:solidFill>
              <a:sysClr val="window" lastClr="FFFFFF">
                <a:lumMod val="8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8657-43C6-ACBA-6F15902DEF8E}"/>
              </c:ext>
            </c:extLst>
          </c:dPt>
          <c:dPt>
            <c:idx val="1"/>
            <c:invertIfNegative val="0"/>
            <c:bubble3D val="0"/>
            <c:extLst>
              <c:ext xmlns:c16="http://schemas.microsoft.com/office/drawing/2014/chart" uri="{C3380CC4-5D6E-409C-BE32-E72D297353CC}">
                <c16:uniqueId val="{00000001-8657-43C6-ACBA-6F15902DEF8E}"/>
              </c:ext>
            </c:extLst>
          </c:dPt>
          <c:dPt>
            <c:idx val="2"/>
            <c:invertIfNegative val="0"/>
            <c:bubble3D val="0"/>
            <c:extLst>
              <c:ext xmlns:c16="http://schemas.microsoft.com/office/drawing/2014/chart" uri="{C3380CC4-5D6E-409C-BE32-E72D297353CC}">
                <c16:uniqueId val="{00000002-8657-43C6-ACBA-6F15902DEF8E}"/>
              </c:ext>
            </c:extLst>
          </c:dPt>
          <c:dPt>
            <c:idx val="3"/>
            <c:invertIfNegative val="0"/>
            <c:bubble3D val="0"/>
            <c:extLst>
              <c:ext xmlns:c16="http://schemas.microsoft.com/office/drawing/2014/chart" uri="{C3380CC4-5D6E-409C-BE32-E72D297353CC}">
                <c16:uniqueId val="{00000003-8657-43C6-ACBA-6F15902DEF8E}"/>
              </c:ext>
            </c:extLst>
          </c:dPt>
          <c:dPt>
            <c:idx val="4"/>
            <c:invertIfNegative val="0"/>
            <c:bubble3D val="0"/>
            <c:extLst>
              <c:ext xmlns:c16="http://schemas.microsoft.com/office/drawing/2014/chart" uri="{C3380CC4-5D6E-409C-BE32-E72D297353CC}">
                <c16:uniqueId val="{00000004-8657-43C6-ACBA-6F15902DEF8E}"/>
              </c:ext>
            </c:extLst>
          </c:dPt>
          <c:dPt>
            <c:idx val="5"/>
            <c:invertIfNegative val="0"/>
            <c:bubble3D val="0"/>
            <c:extLst>
              <c:ext xmlns:c16="http://schemas.microsoft.com/office/drawing/2014/chart" uri="{C3380CC4-5D6E-409C-BE32-E72D297353CC}">
                <c16:uniqueId val="{00000005-8657-43C6-ACBA-6F15902DEF8E}"/>
              </c:ext>
            </c:extLst>
          </c:dPt>
          <c:dPt>
            <c:idx val="6"/>
            <c:invertIfNegative val="0"/>
            <c:bubble3D val="0"/>
            <c:extLst>
              <c:ext xmlns:c16="http://schemas.microsoft.com/office/drawing/2014/chart" uri="{C3380CC4-5D6E-409C-BE32-E72D297353CC}">
                <c16:uniqueId val="{00000006-8657-43C6-ACBA-6F15902DEF8E}"/>
              </c:ext>
            </c:extLst>
          </c:dPt>
          <c:dPt>
            <c:idx val="7"/>
            <c:invertIfNegative val="0"/>
            <c:bubble3D val="0"/>
            <c:extLst>
              <c:ext xmlns:c16="http://schemas.microsoft.com/office/drawing/2014/chart" uri="{C3380CC4-5D6E-409C-BE32-E72D297353CC}">
                <c16:uniqueId val="{00000007-8657-43C6-ACBA-6F15902DEF8E}"/>
              </c:ext>
            </c:extLst>
          </c:dPt>
          <c:dPt>
            <c:idx val="8"/>
            <c:invertIfNegative val="0"/>
            <c:bubble3D val="0"/>
            <c:extLst>
              <c:ext xmlns:c16="http://schemas.microsoft.com/office/drawing/2014/chart" uri="{C3380CC4-5D6E-409C-BE32-E72D297353CC}">
                <c16:uniqueId val="{00000008-8657-43C6-ACBA-6F15902DEF8E}"/>
              </c:ext>
            </c:extLst>
          </c:dPt>
          <c:dPt>
            <c:idx val="9"/>
            <c:invertIfNegative val="0"/>
            <c:bubble3D val="0"/>
            <c:extLst>
              <c:ext xmlns:c16="http://schemas.microsoft.com/office/drawing/2014/chart" uri="{C3380CC4-5D6E-409C-BE32-E72D297353CC}">
                <c16:uniqueId val="{00000009-8657-43C6-ACBA-6F15902DEF8E}"/>
              </c:ext>
            </c:extLst>
          </c:dPt>
          <c:dPt>
            <c:idx val="10"/>
            <c:invertIfNegative val="0"/>
            <c:bubble3D val="0"/>
            <c:extLst>
              <c:ext xmlns:c16="http://schemas.microsoft.com/office/drawing/2014/chart" uri="{C3380CC4-5D6E-409C-BE32-E72D297353CC}">
                <c16:uniqueId val="{0000000A-8657-43C6-ACBA-6F15902DEF8E}"/>
              </c:ext>
            </c:extLst>
          </c:dPt>
          <c:dPt>
            <c:idx val="11"/>
            <c:invertIfNegative val="0"/>
            <c:bubble3D val="0"/>
            <c:extLst>
              <c:ext xmlns:c16="http://schemas.microsoft.com/office/drawing/2014/chart" uri="{C3380CC4-5D6E-409C-BE32-E72D297353CC}">
                <c16:uniqueId val="{0000000B-8657-43C6-ACBA-6F15902DEF8E}"/>
              </c:ext>
            </c:extLst>
          </c:dPt>
          <c:dPt>
            <c:idx val="12"/>
            <c:invertIfNegative val="0"/>
            <c:bubble3D val="0"/>
            <c:extLst>
              <c:ext xmlns:c16="http://schemas.microsoft.com/office/drawing/2014/chart" uri="{C3380CC4-5D6E-409C-BE32-E72D297353CC}">
                <c16:uniqueId val="{0000000C-8657-43C6-ACBA-6F15902DEF8E}"/>
              </c:ext>
            </c:extLst>
          </c:dPt>
          <c:dLbls>
            <c:dLbl>
              <c:idx val="12"/>
              <c:delete val="1"/>
              <c:extLst>
                <c:ext xmlns:c15="http://schemas.microsoft.com/office/drawing/2012/chart" uri="{CE6537A1-D6FC-4f65-9D91-7224C49458BB}"/>
                <c:ext xmlns:c16="http://schemas.microsoft.com/office/drawing/2014/chart" uri="{C3380CC4-5D6E-409C-BE32-E72D297353CC}">
                  <c16:uniqueId val="{0000000C-8657-43C6-ACBA-6F15902DEF8E}"/>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Reducción de grupos para entrenamientos</c:v>
                </c:pt>
                <c:pt idx="1">
                  <c:v>Distancia mínima en zonas comunes</c:v>
                </c:pt>
                <c:pt idx="2">
                  <c:v>Uso de mascarillas</c:v>
                </c:pt>
                <c:pt idx="3">
                  <c:v>Limpieza de manos</c:v>
                </c:pt>
                <c:pt idx="4">
                  <c:v>Cierre de zonas comunes (vestuarios…)</c:v>
                </c:pt>
                <c:pt idx="5">
                  <c:v>Desinfección de materiales (botas, balones...) / Instalaciones</c:v>
                </c:pt>
                <c:pt idx="6">
                  <c:v>Horarios limitados</c:v>
                </c:pt>
                <c:pt idx="7">
                  <c:v>Otras</c:v>
                </c:pt>
                <c:pt idx="8">
                  <c:v>Ninguna de ellas</c:v>
                </c:pt>
                <c:pt idx="9">
                  <c:v>No sabe</c:v>
                </c:pt>
              </c:strCache>
            </c:strRef>
          </c:cat>
          <c:val>
            <c:numRef>
              <c:f>Hoja1!$B$2:$B$11</c:f>
              <c:numCache>
                <c:formatCode>###0.0%</c:formatCode>
                <c:ptCount val="10"/>
                <c:pt idx="0">
                  <c:v>0.45564399141537032</c:v>
                </c:pt>
                <c:pt idx="1">
                  <c:v>0.48856491485490477</c:v>
                </c:pt>
                <c:pt idx="2">
                  <c:v>0.51088257528980097</c:v>
                </c:pt>
                <c:pt idx="3">
                  <c:v>0.33980562032219269</c:v>
                </c:pt>
                <c:pt idx="4">
                  <c:v>0.40795416639146781</c:v>
                </c:pt>
                <c:pt idx="5">
                  <c:v>1.8054108633153494E-2</c:v>
                </c:pt>
                <c:pt idx="6" formatCode="####.0%">
                  <c:v>5.8354547808648792E-3</c:v>
                </c:pt>
                <c:pt idx="7" formatCode="####.0%">
                  <c:v>9.360403158058821E-3</c:v>
                </c:pt>
                <c:pt idx="8">
                  <c:v>0.10999113204990744</c:v>
                </c:pt>
                <c:pt idx="9">
                  <c:v>1.5397184665824706E-2</c:v>
                </c:pt>
              </c:numCache>
            </c:numRef>
          </c:val>
          <c:extLst>
            <c:ext xmlns:c16="http://schemas.microsoft.com/office/drawing/2014/chart" uri="{C3380CC4-5D6E-409C-BE32-E72D297353CC}">
              <c16:uniqueId val="{0000000D-8657-43C6-ACBA-6F15902DEF8E}"/>
            </c:ext>
          </c:extLst>
        </c:ser>
        <c:ser>
          <c:idx val="1"/>
          <c:order val="1"/>
          <c:tx>
            <c:strRef>
              <c:f>Hoja1!$C$1</c:f>
              <c:strCache>
                <c:ptCount val="1"/>
                <c:pt idx="0">
                  <c:v>Más dificultad</c:v>
                </c:pt>
              </c:strCache>
            </c:strRef>
          </c:tx>
          <c:spPr>
            <a:solidFill>
              <a:srgbClr val="D60019"/>
            </a:solidFill>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F-8657-43C6-ACBA-6F15902DEF8E}"/>
                </c:ext>
              </c:extLst>
            </c:dLbl>
            <c:dLbl>
              <c:idx val="13"/>
              <c:delete val="1"/>
              <c:extLst>
                <c:ext xmlns:c15="http://schemas.microsoft.com/office/drawing/2012/chart" uri="{CE6537A1-D6FC-4f65-9D91-7224C49458BB}"/>
                <c:ext xmlns:c16="http://schemas.microsoft.com/office/drawing/2014/chart" uri="{C3380CC4-5D6E-409C-BE32-E72D297353CC}">
                  <c16:uniqueId val="{00000010-8657-43C6-ACBA-6F15902DEF8E}"/>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Hoja1!$A$2:$A$11</c:f>
              <c:strCache>
                <c:ptCount val="10"/>
                <c:pt idx="0">
                  <c:v>Reducción de grupos para entrenamientos</c:v>
                </c:pt>
                <c:pt idx="1">
                  <c:v>Distancia mínima en zonas comunes</c:v>
                </c:pt>
                <c:pt idx="2">
                  <c:v>Uso de mascarillas</c:v>
                </c:pt>
                <c:pt idx="3">
                  <c:v>Limpieza de manos</c:v>
                </c:pt>
                <c:pt idx="4">
                  <c:v>Cierre de zonas comunes (vestuarios…)</c:v>
                </c:pt>
                <c:pt idx="5">
                  <c:v>Desinfección de materiales (botas, balones...) / Instalaciones</c:v>
                </c:pt>
                <c:pt idx="6">
                  <c:v>Horarios limitados</c:v>
                </c:pt>
                <c:pt idx="7">
                  <c:v>Otras</c:v>
                </c:pt>
                <c:pt idx="8">
                  <c:v>Ninguna de ellas</c:v>
                </c:pt>
                <c:pt idx="9">
                  <c:v>No sabe</c:v>
                </c:pt>
              </c:strCache>
            </c:strRef>
          </c:cat>
          <c:val>
            <c:numRef>
              <c:f>Hoja1!$C$2:$C$11</c:f>
              <c:numCache>
                <c:formatCode>###0.0%</c:formatCode>
                <c:ptCount val="10"/>
                <c:pt idx="0">
                  <c:v>0.11548511407666112</c:v>
                </c:pt>
                <c:pt idx="1">
                  <c:v>0.13876624802571202</c:v>
                </c:pt>
                <c:pt idx="2">
                  <c:v>0.36025817154158679</c:v>
                </c:pt>
                <c:pt idx="3" formatCode="####.0%">
                  <c:v>8.4754763976126728E-3</c:v>
                </c:pt>
                <c:pt idx="4">
                  <c:v>8.2272006016958096E-2</c:v>
                </c:pt>
                <c:pt idx="5" formatCode="####.0%">
                  <c:v>4.2190514551565059E-3</c:v>
                </c:pt>
                <c:pt idx="7" formatCode="####.0%">
                  <c:v>3.5072651808882764E-3</c:v>
                </c:pt>
                <c:pt idx="8">
                  <c:v>0.27754521054133069</c:v>
                </c:pt>
                <c:pt idx="9" formatCode="####.0%">
                  <c:v>8.9999999999999993E-3</c:v>
                </c:pt>
              </c:numCache>
            </c:numRef>
          </c:val>
          <c:extLst>
            <c:ext xmlns:c16="http://schemas.microsoft.com/office/drawing/2014/chart" uri="{C3380CC4-5D6E-409C-BE32-E72D297353CC}">
              <c16:uniqueId val="{00000011-8657-43C6-ACBA-6F15902DEF8E}"/>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legend>
      <c:legendPos val="r"/>
      <c:layout>
        <c:manualLayout>
          <c:xMode val="edge"/>
          <c:yMode val="edge"/>
          <c:x val="0.80551843122331002"/>
          <c:y val="0.8178734153789563"/>
          <c:w val="0.17929373796301293"/>
          <c:h val="7.9980107690353963E-2"/>
        </c:manualLayout>
      </c:layout>
      <c:overlay val="0"/>
    </c:legend>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74403382214624"/>
          <c:y val="4.2023293915640428E-2"/>
          <c:w val="0.46134617727875754"/>
          <c:h val="0.84656540638458211"/>
        </c:manualLayout>
      </c:layout>
      <c:barChart>
        <c:barDir val="bar"/>
        <c:grouping val="clustered"/>
        <c:varyColors val="0"/>
        <c:ser>
          <c:idx val="0"/>
          <c:order val="0"/>
          <c:tx>
            <c:strRef>
              <c:f>Hoja1!$B$1</c:f>
              <c:strCache>
                <c:ptCount val="1"/>
                <c:pt idx="0">
                  <c:v>Total </c:v>
                </c:pt>
              </c:strCache>
            </c:strRef>
          </c:tx>
          <c:spPr>
            <a:solidFill>
              <a:srgbClr val="D60019"/>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4E2C-4C77-80F5-4B6EF89B7673}"/>
              </c:ext>
            </c:extLst>
          </c:dPt>
          <c:dPt>
            <c:idx val="1"/>
            <c:invertIfNegative val="0"/>
            <c:bubble3D val="0"/>
            <c:extLst>
              <c:ext xmlns:c16="http://schemas.microsoft.com/office/drawing/2014/chart" uri="{C3380CC4-5D6E-409C-BE32-E72D297353CC}">
                <c16:uniqueId val="{00000001-4E2C-4C77-80F5-4B6EF89B7673}"/>
              </c:ext>
            </c:extLst>
          </c:dPt>
          <c:dPt>
            <c:idx val="2"/>
            <c:invertIfNegative val="0"/>
            <c:bubble3D val="0"/>
            <c:extLst>
              <c:ext xmlns:c16="http://schemas.microsoft.com/office/drawing/2014/chart" uri="{C3380CC4-5D6E-409C-BE32-E72D297353CC}">
                <c16:uniqueId val="{00000002-4E2C-4C77-80F5-4B6EF89B7673}"/>
              </c:ext>
            </c:extLst>
          </c:dPt>
          <c:dPt>
            <c:idx val="3"/>
            <c:invertIfNegative val="0"/>
            <c:bubble3D val="0"/>
            <c:extLst>
              <c:ext xmlns:c16="http://schemas.microsoft.com/office/drawing/2014/chart" uri="{C3380CC4-5D6E-409C-BE32-E72D297353CC}">
                <c16:uniqueId val="{00000003-4E2C-4C77-80F5-4B6EF89B7673}"/>
              </c:ext>
            </c:extLst>
          </c:dPt>
          <c:dPt>
            <c:idx val="4"/>
            <c:invertIfNegative val="0"/>
            <c:bubble3D val="0"/>
            <c:extLst>
              <c:ext xmlns:c16="http://schemas.microsoft.com/office/drawing/2014/chart" uri="{C3380CC4-5D6E-409C-BE32-E72D297353CC}">
                <c16:uniqueId val="{00000004-4E2C-4C77-80F5-4B6EF89B7673}"/>
              </c:ext>
            </c:extLst>
          </c:dPt>
          <c:dPt>
            <c:idx val="5"/>
            <c:invertIfNegative val="0"/>
            <c:bubble3D val="0"/>
            <c:extLst>
              <c:ext xmlns:c16="http://schemas.microsoft.com/office/drawing/2014/chart" uri="{C3380CC4-5D6E-409C-BE32-E72D297353CC}">
                <c16:uniqueId val="{00000005-4E2C-4C77-80F5-4B6EF89B7673}"/>
              </c:ext>
            </c:extLst>
          </c:dPt>
          <c:dPt>
            <c:idx val="6"/>
            <c:invertIfNegative val="0"/>
            <c:bubble3D val="0"/>
            <c:extLst>
              <c:ext xmlns:c16="http://schemas.microsoft.com/office/drawing/2014/chart" uri="{C3380CC4-5D6E-409C-BE32-E72D297353CC}">
                <c16:uniqueId val="{00000006-4E2C-4C77-80F5-4B6EF89B7673}"/>
              </c:ext>
            </c:extLst>
          </c:dPt>
          <c:dPt>
            <c:idx val="7"/>
            <c:invertIfNegative val="0"/>
            <c:bubble3D val="0"/>
            <c:extLst>
              <c:ext xmlns:c16="http://schemas.microsoft.com/office/drawing/2014/chart" uri="{C3380CC4-5D6E-409C-BE32-E72D297353CC}">
                <c16:uniqueId val="{00000007-4E2C-4C77-80F5-4B6EF89B7673}"/>
              </c:ext>
            </c:extLst>
          </c:dPt>
          <c:dPt>
            <c:idx val="8"/>
            <c:invertIfNegative val="0"/>
            <c:bubble3D val="0"/>
            <c:extLst>
              <c:ext xmlns:c16="http://schemas.microsoft.com/office/drawing/2014/chart" uri="{C3380CC4-5D6E-409C-BE32-E72D297353CC}">
                <c16:uniqueId val="{00000008-4E2C-4C77-80F5-4B6EF89B7673}"/>
              </c:ext>
            </c:extLst>
          </c:dPt>
          <c:dPt>
            <c:idx val="9"/>
            <c:invertIfNegative val="0"/>
            <c:bubble3D val="0"/>
            <c:extLst>
              <c:ext xmlns:c16="http://schemas.microsoft.com/office/drawing/2014/chart" uri="{C3380CC4-5D6E-409C-BE32-E72D297353CC}">
                <c16:uniqueId val="{00000009-4E2C-4C77-80F5-4B6EF89B7673}"/>
              </c:ext>
            </c:extLst>
          </c:dPt>
          <c:dPt>
            <c:idx val="10"/>
            <c:invertIfNegative val="0"/>
            <c:bubble3D val="0"/>
            <c:extLst>
              <c:ext xmlns:c16="http://schemas.microsoft.com/office/drawing/2014/chart" uri="{C3380CC4-5D6E-409C-BE32-E72D297353CC}">
                <c16:uniqueId val="{0000000A-4E2C-4C77-80F5-4B6EF89B7673}"/>
              </c:ext>
            </c:extLst>
          </c:dPt>
          <c:dPt>
            <c:idx val="11"/>
            <c:invertIfNegative val="0"/>
            <c:bubble3D val="0"/>
            <c:extLst>
              <c:ext xmlns:c16="http://schemas.microsoft.com/office/drawing/2014/chart" uri="{C3380CC4-5D6E-409C-BE32-E72D297353CC}">
                <c16:uniqueId val="{0000000B-4E2C-4C77-80F5-4B6EF89B7673}"/>
              </c:ext>
            </c:extLst>
          </c:dPt>
          <c:dPt>
            <c:idx val="12"/>
            <c:invertIfNegative val="0"/>
            <c:bubble3D val="0"/>
            <c:extLst>
              <c:ext xmlns:c16="http://schemas.microsoft.com/office/drawing/2014/chart" uri="{C3380CC4-5D6E-409C-BE32-E72D297353CC}">
                <c16:uniqueId val="{0000000C-4E2C-4C77-80F5-4B6EF89B7673}"/>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Afectarán mucho</c:v>
                </c:pt>
                <c:pt idx="1">
                  <c:v>Afectarán bastante</c:v>
                </c:pt>
                <c:pt idx="2">
                  <c:v>Afectarán algo</c:v>
                </c:pt>
                <c:pt idx="3">
                  <c:v>Afectarán poco</c:v>
                </c:pt>
                <c:pt idx="4">
                  <c:v>No afectarán nada</c:v>
                </c:pt>
              </c:strCache>
            </c:strRef>
          </c:cat>
          <c:val>
            <c:numRef>
              <c:f>Hoja1!$B$2:$B$6</c:f>
              <c:numCache>
                <c:formatCode>###0.0%</c:formatCode>
                <c:ptCount val="5"/>
                <c:pt idx="0">
                  <c:v>0.15106842676305657</c:v>
                </c:pt>
                <c:pt idx="1">
                  <c:v>0.22486112962924562</c:v>
                </c:pt>
                <c:pt idx="2">
                  <c:v>0.27198586759052223</c:v>
                </c:pt>
                <c:pt idx="3">
                  <c:v>0.14857984873075097</c:v>
                </c:pt>
                <c:pt idx="4">
                  <c:v>0.20350472728642457</c:v>
                </c:pt>
              </c:numCache>
            </c:numRef>
          </c:val>
          <c:extLst>
            <c:ext xmlns:c16="http://schemas.microsoft.com/office/drawing/2014/chart" uri="{C3380CC4-5D6E-409C-BE32-E72D297353CC}">
              <c16:uniqueId val="{0000000D-4E2C-4C77-80F5-4B6EF89B7673}"/>
            </c:ext>
          </c:extLst>
        </c:ser>
        <c:ser>
          <c:idx val="1"/>
          <c:order val="1"/>
          <c:tx>
            <c:strRef>
              <c:f>Hoja1!$C$1</c:f>
              <c:strCache>
                <c:ptCount val="1"/>
                <c:pt idx="0">
                  <c:v>Deporte individual</c:v>
                </c:pt>
              </c:strCache>
            </c:strRef>
          </c:tx>
          <c:spPr>
            <a:solidFill>
              <a:sysClr val="window" lastClr="FFFFFF">
                <a:lumMod val="8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Hoja1!$A$2:$A$6</c:f>
              <c:strCache>
                <c:ptCount val="5"/>
                <c:pt idx="0">
                  <c:v>Afectarán mucho</c:v>
                </c:pt>
                <c:pt idx="1">
                  <c:v>Afectarán bastante</c:v>
                </c:pt>
                <c:pt idx="2">
                  <c:v>Afectarán algo</c:v>
                </c:pt>
                <c:pt idx="3">
                  <c:v>Afectarán poco</c:v>
                </c:pt>
                <c:pt idx="4">
                  <c:v>No afectarán nada</c:v>
                </c:pt>
              </c:strCache>
            </c:strRef>
          </c:cat>
          <c:val>
            <c:numRef>
              <c:f>Hoja1!$C$2:$C$6</c:f>
              <c:numCache>
                <c:formatCode>###0.0%</c:formatCode>
                <c:ptCount val="5"/>
                <c:pt idx="0">
                  <c:v>9.7789176748333928E-2</c:v>
                </c:pt>
                <c:pt idx="1">
                  <c:v>0.10978407947490691</c:v>
                </c:pt>
                <c:pt idx="2">
                  <c:v>0.20237586833233806</c:v>
                </c:pt>
                <c:pt idx="3">
                  <c:v>0.20344661507625642</c:v>
                </c:pt>
                <c:pt idx="4">
                  <c:v>0.38660426036816453</c:v>
                </c:pt>
              </c:numCache>
            </c:numRef>
          </c:val>
          <c:extLst>
            <c:ext xmlns:c16="http://schemas.microsoft.com/office/drawing/2014/chart" uri="{C3380CC4-5D6E-409C-BE32-E72D297353CC}">
              <c16:uniqueId val="{0000000E-4E2C-4C77-80F5-4B6EF89B7673}"/>
            </c:ext>
          </c:extLst>
        </c:ser>
        <c:ser>
          <c:idx val="2"/>
          <c:order val="2"/>
          <c:tx>
            <c:strRef>
              <c:f>Hoja1!$D$1</c:f>
              <c:strCache>
                <c:ptCount val="1"/>
                <c:pt idx="0">
                  <c:v>Deporte en  equipo</c:v>
                </c:pt>
              </c:strCache>
            </c:strRef>
          </c:tx>
          <c:spPr>
            <a:solidFill>
              <a:sysClr val="windowText" lastClr="000000">
                <a:lumMod val="65000"/>
                <a:lumOff val="3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Hoja1!$A$2:$A$6</c:f>
              <c:strCache>
                <c:ptCount val="5"/>
                <c:pt idx="0">
                  <c:v>Afectarán mucho</c:v>
                </c:pt>
                <c:pt idx="1">
                  <c:v>Afectarán bastante</c:v>
                </c:pt>
                <c:pt idx="2">
                  <c:v>Afectarán algo</c:v>
                </c:pt>
                <c:pt idx="3">
                  <c:v>Afectarán poco</c:v>
                </c:pt>
                <c:pt idx="4">
                  <c:v>No afectarán nada</c:v>
                </c:pt>
              </c:strCache>
            </c:strRef>
          </c:cat>
          <c:val>
            <c:numRef>
              <c:f>Hoja1!$D$2:$D$6</c:f>
              <c:numCache>
                <c:formatCode>###0.0%</c:formatCode>
                <c:ptCount val="5"/>
                <c:pt idx="0">
                  <c:v>0.13982128973491278</c:v>
                </c:pt>
                <c:pt idx="1">
                  <c:v>0.22392853340112429</c:v>
                </c:pt>
                <c:pt idx="2">
                  <c:v>0.32620014836049405</c:v>
                </c:pt>
                <c:pt idx="3">
                  <c:v>0.14005277675208166</c:v>
                </c:pt>
                <c:pt idx="4">
                  <c:v>0.16999725175138658</c:v>
                </c:pt>
              </c:numCache>
            </c:numRef>
          </c:val>
          <c:extLst>
            <c:ext xmlns:c16="http://schemas.microsoft.com/office/drawing/2014/chart" uri="{C3380CC4-5D6E-409C-BE32-E72D297353CC}">
              <c16:uniqueId val="{0000000F-4E2C-4C77-80F5-4B6EF89B7673}"/>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legend>
      <c:legendPos val="r"/>
      <c:layout>
        <c:manualLayout>
          <c:xMode val="edge"/>
          <c:yMode val="edge"/>
          <c:x val="0.84441511536686997"/>
          <c:y val="0.72537261172669065"/>
          <c:w val="0.14689112538317572"/>
          <c:h val="0.13772230372314476"/>
        </c:manualLayout>
      </c:layout>
      <c:overlay val="0"/>
    </c:legend>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chemeClr val="bg1">
                  <a:lumMod val="85000"/>
                </a:schemeClr>
              </a:solidFill>
            </c:spPr>
            <c:extLst>
              <c:ext xmlns:c16="http://schemas.microsoft.com/office/drawing/2014/chart" uri="{C3380CC4-5D6E-409C-BE32-E72D297353CC}">
                <c16:uniqueId val="{00000001-6424-4345-B6B8-4F2F5420DFD6}"/>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6424-4345-B6B8-4F2F5420DFD6}"/>
              </c:ext>
            </c:extLst>
          </c:dPt>
          <c:dPt>
            <c:idx val="2"/>
            <c:bubble3D val="0"/>
            <c:spPr>
              <a:solidFill>
                <a:srgbClr val="F9CBD2"/>
              </a:solidFill>
            </c:spPr>
            <c:extLst>
              <c:ext xmlns:c16="http://schemas.microsoft.com/office/drawing/2014/chart" uri="{C3380CC4-5D6E-409C-BE32-E72D297353CC}">
                <c16:uniqueId val="{00000005-6424-4345-B6B8-4F2F5420DFD6}"/>
              </c:ext>
            </c:extLst>
          </c:dPt>
          <c:cat>
            <c:strRef>
              <c:f>Hoja1!$A$5:$A$6</c:f>
              <c:strCache>
                <c:ptCount val="2"/>
                <c:pt idx="0">
                  <c:v>Sí</c:v>
                </c:pt>
                <c:pt idx="1">
                  <c:v>No</c:v>
                </c:pt>
              </c:strCache>
            </c:strRef>
          </c:cat>
          <c:val>
            <c:numRef>
              <c:f>Hoja1!$B$5:$B$6</c:f>
              <c:numCache>
                <c:formatCode>0.0%</c:formatCode>
                <c:ptCount val="2"/>
                <c:pt idx="0">
                  <c:v>0.20799999999999999</c:v>
                </c:pt>
                <c:pt idx="1">
                  <c:v>0.79200000000000004</c:v>
                </c:pt>
              </c:numCache>
            </c:numRef>
          </c:val>
          <c:extLst>
            <c:ext xmlns:c16="http://schemas.microsoft.com/office/drawing/2014/chart" uri="{C3380CC4-5D6E-409C-BE32-E72D297353CC}">
              <c16:uniqueId val="{00000006-6424-4345-B6B8-4F2F5420DFD6}"/>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chemeClr val="tx1">
                  <a:lumMod val="75000"/>
                  <a:lumOff val="25000"/>
                </a:schemeClr>
              </a:solidFill>
            </c:spPr>
            <c:extLst>
              <c:ext xmlns:c16="http://schemas.microsoft.com/office/drawing/2014/chart" uri="{C3380CC4-5D6E-409C-BE32-E72D297353CC}">
                <c16:uniqueId val="{00000001-872E-48F8-BE83-2C5DA1F04707}"/>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872E-48F8-BE83-2C5DA1F04707}"/>
              </c:ext>
            </c:extLst>
          </c:dPt>
          <c:dPt>
            <c:idx val="2"/>
            <c:bubble3D val="0"/>
            <c:spPr>
              <a:solidFill>
                <a:srgbClr val="F9CBD2"/>
              </a:solidFill>
            </c:spPr>
            <c:extLst>
              <c:ext xmlns:c16="http://schemas.microsoft.com/office/drawing/2014/chart" uri="{C3380CC4-5D6E-409C-BE32-E72D297353CC}">
                <c16:uniqueId val="{00000005-872E-48F8-BE83-2C5DA1F04707}"/>
              </c:ext>
            </c:extLst>
          </c:dPt>
          <c:cat>
            <c:strRef>
              <c:f>Hoja1!$A$5:$A$6</c:f>
              <c:strCache>
                <c:ptCount val="2"/>
                <c:pt idx="0">
                  <c:v>Sí</c:v>
                </c:pt>
                <c:pt idx="1">
                  <c:v>No</c:v>
                </c:pt>
              </c:strCache>
            </c:strRef>
          </c:cat>
          <c:val>
            <c:numRef>
              <c:f>Hoja1!$B$5:$B$6</c:f>
              <c:numCache>
                <c:formatCode>0.0%</c:formatCode>
                <c:ptCount val="2"/>
                <c:pt idx="0">
                  <c:v>0.36399999999999999</c:v>
                </c:pt>
                <c:pt idx="1">
                  <c:v>0.63600000000000001</c:v>
                </c:pt>
              </c:numCache>
            </c:numRef>
          </c:val>
          <c:extLst>
            <c:ext xmlns:c16="http://schemas.microsoft.com/office/drawing/2014/chart" uri="{C3380CC4-5D6E-409C-BE32-E72D297353CC}">
              <c16:uniqueId val="{00000006-872E-48F8-BE83-2C5DA1F04707}"/>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51036292521972"/>
          <c:y val="3.6471756566471947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rgbClr val="D60019"/>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1CAA-4859-871E-12EFA456E716}"/>
              </c:ext>
            </c:extLst>
          </c:dPt>
          <c:dPt>
            <c:idx val="1"/>
            <c:invertIfNegative val="0"/>
            <c:bubble3D val="0"/>
            <c:extLst>
              <c:ext xmlns:c16="http://schemas.microsoft.com/office/drawing/2014/chart" uri="{C3380CC4-5D6E-409C-BE32-E72D297353CC}">
                <c16:uniqueId val="{00000001-1CAA-4859-871E-12EFA456E716}"/>
              </c:ext>
            </c:extLst>
          </c:dPt>
          <c:dPt>
            <c:idx val="2"/>
            <c:invertIfNegative val="0"/>
            <c:bubble3D val="0"/>
            <c:extLst>
              <c:ext xmlns:c16="http://schemas.microsoft.com/office/drawing/2014/chart" uri="{C3380CC4-5D6E-409C-BE32-E72D297353CC}">
                <c16:uniqueId val="{00000002-1CAA-4859-871E-12EFA456E716}"/>
              </c:ext>
            </c:extLst>
          </c:dPt>
          <c:dPt>
            <c:idx val="3"/>
            <c:invertIfNegative val="0"/>
            <c:bubble3D val="0"/>
            <c:extLst>
              <c:ext xmlns:c16="http://schemas.microsoft.com/office/drawing/2014/chart" uri="{C3380CC4-5D6E-409C-BE32-E72D297353CC}">
                <c16:uniqueId val="{00000003-1CAA-4859-871E-12EFA456E716}"/>
              </c:ext>
            </c:extLst>
          </c:dPt>
          <c:dPt>
            <c:idx val="4"/>
            <c:invertIfNegative val="0"/>
            <c:bubble3D val="0"/>
            <c:extLst>
              <c:ext xmlns:c16="http://schemas.microsoft.com/office/drawing/2014/chart" uri="{C3380CC4-5D6E-409C-BE32-E72D297353CC}">
                <c16:uniqueId val="{00000004-1CAA-4859-871E-12EFA456E716}"/>
              </c:ext>
            </c:extLst>
          </c:dPt>
          <c:dPt>
            <c:idx val="5"/>
            <c:invertIfNegative val="0"/>
            <c:bubble3D val="0"/>
            <c:extLst>
              <c:ext xmlns:c16="http://schemas.microsoft.com/office/drawing/2014/chart" uri="{C3380CC4-5D6E-409C-BE32-E72D297353CC}">
                <c16:uniqueId val="{00000005-1CAA-4859-871E-12EFA456E716}"/>
              </c:ext>
            </c:extLst>
          </c:dPt>
          <c:dPt>
            <c:idx val="6"/>
            <c:invertIfNegative val="0"/>
            <c:bubble3D val="0"/>
            <c:extLst>
              <c:ext xmlns:c16="http://schemas.microsoft.com/office/drawing/2014/chart" uri="{C3380CC4-5D6E-409C-BE32-E72D297353CC}">
                <c16:uniqueId val="{00000006-1CAA-4859-871E-12EFA456E716}"/>
              </c:ext>
            </c:extLst>
          </c:dPt>
          <c:dPt>
            <c:idx val="7"/>
            <c:invertIfNegative val="0"/>
            <c:bubble3D val="0"/>
            <c:extLst>
              <c:ext xmlns:c16="http://schemas.microsoft.com/office/drawing/2014/chart" uri="{C3380CC4-5D6E-409C-BE32-E72D297353CC}">
                <c16:uniqueId val="{00000007-1CAA-4859-871E-12EFA456E716}"/>
              </c:ext>
            </c:extLst>
          </c:dPt>
          <c:dPt>
            <c:idx val="8"/>
            <c:invertIfNegative val="0"/>
            <c:bubble3D val="0"/>
            <c:extLst>
              <c:ext xmlns:c16="http://schemas.microsoft.com/office/drawing/2014/chart" uri="{C3380CC4-5D6E-409C-BE32-E72D297353CC}">
                <c16:uniqueId val="{00000008-1CAA-4859-871E-12EFA456E716}"/>
              </c:ext>
            </c:extLst>
          </c:dPt>
          <c:dPt>
            <c:idx val="9"/>
            <c:invertIfNegative val="0"/>
            <c:bubble3D val="0"/>
            <c:extLst>
              <c:ext xmlns:c16="http://schemas.microsoft.com/office/drawing/2014/chart" uri="{C3380CC4-5D6E-409C-BE32-E72D297353CC}">
                <c16:uniqueId val="{00000009-1CAA-4859-871E-12EFA456E716}"/>
              </c:ext>
            </c:extLst>
          </c:dPt>
          <c:dPt>
            <c:idx val="10"/>
            <c:invertIfNegative val="0"/>
            <c:bubble3D val="0"/>
            <c:extLst>
              <c:ext xmlns:c16="http://schemas.microsoft.com/office/drawing/2014/chart" uri="{C3380CC4-5D6E-409C-BE32-E72D297353CC}">
                <c16:uniqueId val="{0000000A-1CAA-4859-871E-12EFA456E716}"/>
              </c:ext>
            </c:extLst>
          </c:dPt>
          <c:dPt>
            <c:idx val="11"/>
            <c:invertIfNegative val="0"/>
            <c:bubble3D val="0"/>
            <c:extLst>
              <c:ext xmlns:c16="http://schemas.microsoft.com/office/drawing/2014/chart" uri="{C3380CC4-5D6E-409C-BE32-E72D297353CC}">
                <c16:uniqueId val="{0000000B-1CAA-4859-871E-12EFA456E716}"/>
              </c:ext>
            </c:extLst>
          </c:dPt>
          <c:dPt>
            <c:idx val="12"/>
            <c:invertIfNegative val="0"/>
            <c:bubble3D val="0"/>
            <c:extLst>
              <c:ext xmlns:c16="http://schemas.microsoft.com/office/drawing/2014/chart" uri="{C3380CC4-5D6E-409C-BE32-E72D297353CC}">
                <c16:uniqueId val="{0000000C-1CAA-4859-871E-12EFA456E71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Te preocupa mucho</c:v>
                </c:pt>
                <c:pt idx="1">
                  <c:v>Te preocupa bastante</c:v>
                </c:pt>
                <c:pt idx="2">
                  <c:v>Te preocupa algo</c:v>
                </c:pt>
                <c:pt idx="3">
                  <c:v>Te preocupa poco</c:v>
                </c:pt>
                <c:pt idx="4">
                  <c:v>No te preocupa nada</c:v>
                </c:pt>
                <c:pt idx="5">
                  <c:v>Ns/nc</c:v>
                </c:pt>
              </c:strCache>
            </c:strRef>
          </c:cat>
          <c:val>
            <c:numRef>
              <c:f>Hoja1!$B$2:$B$7</c:f>
              <c:numCache>
                <c:formatCode>###0.0%</c:formatCode>
                <c:ptCount val="6"/>
                <c:pt idx="0">
                  <c:v>0.24577415193359278</c:v>
                </c:pt>
                <c:pt idx="1">
                  <c:v>0.21719960686485287</c:v>
                </c:pt>
                <c:pt idx="2">
                  <c:v>0.13897959199721763</c:v>
                </c:pt>
                <c:pt idx="3">
                  <c:v>4.7051567043815259E-2</c:v>
                </c:pt>
                <c:pt idx="4">
                  <c:v>7.1162523586878898E-2</c:v>
                </c:pt>
                <c:pt idx="5">
                  <c:v>0.27983255857364198</c:v>
                </c:pt>
              </c:numCache>
            </c:numRef>
          </c:val>
          <c:extLst>
            <c:ext xmlns:c16="http://schemas.microsoft.com/office/drawing/2014/chart" uri="{C3380CC4-5D6E-409C-BE32-E72D297353CC}">
              <c16:uniqueId val="{0000000D-1CAA-4859-871E-12EFA456E716}"/>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88013669018405"/>
          <c:y val="3.35141130038909E-2"/>
          <c:w val="0.50279251745920461"/>
          <c:h val="0.90214327535050642"/>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D6EA-4907-B90C-AA7D65256197}"/>
              </c:ext>
            </c:extLst>
          </c:dPt>
          <c:dPt>
            <c:idx val="1"/>
            <c:invertIfNegative val="0"/>
            <c:bubble3D val="0"/>
            <c:extLst>
              <c:ext xmlns:c16="http://schemas.microsoft.com/office/drawing/2014/chart" uri="{C3380CC4-5D6E-409C-BE32-E72D297353CC}">
                <c16:uniqueId val="{00000001-D6EA-4907-B90C-AA7D65256197}"/>
              </c:ext>
            </c:extLst>
          </c:dPt>
          <c:dPt>
            <c:idx val="2"/>
            <c:invertIfNegative val="0"/>
            <c:bubble3D val="0"/>
            <c:extLst>
              <c:ext xmlns:c16="http://schemas.microsoft.com/office/drawing/2014/chart" uri="{C3380CC4-5D6E-409C-BE32-E72D297353CC}">
                <c16:uniqueId val="{00000002-D6EA-4907-B90C-AA7D65256197}"/>
              </c:ext>
            </c:extLst>
          </c:dPt>
          <c:dPt>
            <c:idx val="3"/>
            <c:invertIfNegative val="0"/>
            <c:bubble3D val="0"/>
            <c:extLst>
              <c:ext xmlns:c16="http://schemas.microsoft.com/office/drawing/2014/chart" uri="{C3380CC4-5D6E-409C-BE32-E72D297353CC}">
                <c16:uniqueId val="{00000003-D6EA-4907-B90C-AA7D65256197}"/>
              </c:ext>
            </c:extLst>
          </c:dPt>
          <c:dPt>
            <c:idx val="4"/>
            <c:invertIfNegative val="0"/>
            <c:bubble3D val="0"/>
            <c:extLst>
              <c:ext xmlns:c16="http://schemas.microsoft.com/office/drawing/2014/chart" uri="{C3380CC4-5D6E-409C-BE32-E72D297353CC}">
                <c16:uniqueId val="{00000004-D6EA-4907-B90C-AA7D65256197}"/>
              </c:ext>
            </c:extLst>
          </c:dPt>
          <c:dPt>
            <c:idx val="5"/>
            <c:invertIfNegative val="0"/>
            <c:bubble3D val="0"/>
            <c:extLst>
              <c:ext xmlns:c16="http://schemas.microsoft.com/office/drawing/2014/chart" uri="{C3380CC4-5D6E-409C-BE32-E72D297353CC}">
                <c16:uniqueId val="{00000005-D6EA-4907-B90C-AA7D65256197}"/>
              </c:ext>
            </c:extLst>
          </c:dPt>
          <c:dPt>
            <c:idx val="6"/>
            <c:invertIfNegative val="0"/>
            <c:bubble3D val="0"/>
            <c:extLst>
              <c:ext xmlns:c16="http://schemas.microsoft.com/office/drawing/2014/chart" uri="{C3380CC4-5D6E-409C-BE32-E72D297353CC}">
                <c16:uniqueId val="{00000006-D6EA-4907-B90C-AA7D65256197}"/>
              </c:ext>
            </c:extLst>
          </c:dPt>
          <c:dPt>
            <c:idx val="7"/>
            <c:invertIfNegative val="0"/>
            <c:bubble3D val="0"/>
            <c:extLst>
              <c:ext xmlns:c16="http://schemas.microsoft.com/office/drawing/2014/chart" uri="{C3380CC4-5D6E-409C-BE32-E72D297353CC}">
                <c16:uniqueId val="{00000007-D6EA-4907-B90C-AA7D65256197}"/>
              </c:ext>
            </c:extLst>
          </c:dPt>
          <c:dPt>
            <c:idx val="8"/>
            <c:invertIfNegative val="0"/>
            <c:bubble3D val="0"/>
            <c:extLst>
              <c:ext xmlns:c16="http://schemas.microsoft.com/office/drawing/2014/chart" uri="{C3380CC4-5D6E-409C-BE32-E72D297353CC}">
                <c16:uniqueId val="{00000008-D6EA-4907-B90C-AA7D65256197}"/>
              </c:ext>
            </c:extLst>
          </c:dPt>
          <c:dPt>
            <c:idx val="9"/>
            <c:invertIfNegative val="0"/>
            <c:bubble3D val="0"/>
            <c:extLst>
              <c:ext xmlns:c16="http://schemas.microsoft.com/office/drawing/2014/chart" uri="{C3380CC4-5D6E-409C-BE32-E72D297353CC}">
                <c16:uniqueId val="{00000009-D6EA-4907-B90C-AA7D65256197}"/>
              </c:ext>
            </c:extLst>
          </c:dPt>
          <c:dPt>
            <c:idx val="10"/>
            <c:invertIfNegative val="0"/>
            <c:bubble3D val="0"/>
            <c:extLst>
              <c:ext xmlns:c16="http://schemas.microsoft.com/office/drawing/2014/chart" uri="{C3380CC4-5D6E-409C-BE32-E72D297353CC}">
                <c16:uniqueId val="{0000000A-D6EA-4907-B90C-AA7D65256197}"/>
              </c:ext>
            </c:extLst>
          </c:dPt>
          <c:dPt>
            <c:idx val="11"/>
            <c:invertIfNegative val="0"/>
            <c:bubble3D val="0"/>
            <c:extLst>
              <c:ext xmlns:c16="http://schemas.microsoft.com/office/drawing/2014/chart" uri="{C3380CC4-5D6E-409C-BE32-E72D297353CC}">
                <c16:uniqueId val="{0000000B-D6EA-4907-B90C-AA7D65256197}"/>
              </c:ext>
            </c:extLst>
          </c:dPt>
          <c:dPt>
            <c:idx val="12"/>
            <c:invertIfNegative val="0"/>
            <c:bubble3D val="0"/>
            <c:extLst>
              <c:ext xmlns:c16="http://schemas.microsoft.com/office/drawing/2014/chart" uri="{C3380CC4-5D6E-409C-BE32-E72D297353CC}">
                <c16:uniqueId val="{0000000C-D6EA-4907-B90C-AA7D65256197}"/>
              </c:ext>
            </c:extLst>
          </c:dPt>
          <c:dLbls>
            <c:dLbl>
              <c:idx val="3"/>
              <c:delete val="1"/>
              <c:extLst>
                <c:ext xmlns:c15="http://schemas.microsoft.com/office/drawing/2012/chart" uri="{CE6537A1-D6FC-4f65-9D91-7224C49458BB}"/>
                <c:ext xmlns:c16="http://schemas.microsoft.com/office/drawing/2014/chart" uri="{C3380CC4-5D6E-409C-BE32-E72D297353CC}">
                  <c16:uniqueId val="{00000003-D6EA-4907-B90C-AA7D65256197}"/>
                </c:ext>
              </c:extLst>
            </c:dLbl>
            <c:dLbl>
              <c:idx val="5"/>
              <c:delete val="1"/>
              <c:extLst>
                <c:ext xmlns:c15="http://schemas.microsoft.com/office/drawing/2012/chart" uri="{CE6537A1-D6FC-4f65-9D91-7224C49458BB}"/>
                <c:ext xmlns:c16="http://schemas.microsoft.com/office/drawing/2014/chart" uri="{C3380CC4-5D6E-409C-BE32-E72D297353CC}">
                  <c16:uniqueId val="{00000005-D6EA-4907-B90C-AA7D65256197}"/>
                </c:ext>
              </c:extLst>
            </c:dLbl>
            <c:dLbl>
              <c:idx val="6"/>
              <c:delete val="1"/>
              <c:extLst>
                <c:ext xmlns:c15="http://schemas.microsoft.com/office/drawing/2012/chart" uri="{CE6537A1-D6FC-4f65-9D91-7224C49458BB}"/>
                <c:ext xmlns:c16="http://schemas.microsoft.com/office/drawing/2014/chart" uri="{C3380CC4-5D6E-409C-BE32-E72D297353CC}">
                  <c16:uniqueId val="{00000006-D6EA-4907-B90C-AA7D6525619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Ligas profesionales ((Futbol Primera y Segunda División y Baloncesto ACB)</c:v>
                </c:pt>
                <c:pt idx="1">
                  <c:v>Modalidades y/o pruebas olímpicas</c:v>
                </c:pt>
                <c:pt idx="2">
                  <c:v>Modalidades no olímpicas definidas y organizadas por federaciones internacionales</c:v>
                </c:pt>
                <c:pt idx="3">
                  <c:v>Federación Navarra</c:v>
                </c:pt>
                <c:pt idx="4">
                  <c:v>Competición Nacional</c:v>
                </c:pt>
                <c:pt idx="5">
                  <c:v>Otras</c:v>
                </c:pt>
                <c:pt idx="6">
                  <c:v>Ns/nc</c:v>
                </c:pt>
              </c:strCache>
            </c:strRef>
          </c:cat>
          <c:val>
            <c:numRef>
              <c:f>Hoja1!$B$2:$B$8</c:f>
              <c:numCache>
                <c:formatCode>###0.0%</c:formatCode>
                <c:ptCount val="7"/>
                <c:pt idx="0">
                  <c:v>0.5</c:v>
                </c:pt>
                <c:pt idx="1">
                  <c:v>0.20833333333333331</c:v>
                </c:pt>
                <c:pt idx="2">
                  <c:v>8.3333333333333343E-2</c:v>
                </c:pt>
                <c:pt idx="3" formatCode="General">
                  <c:v>0</c:v>
                </c:pt>
                <c:pt idx="4">
                  <c:v>0.20833333333333331</c:v>
                </c:pt>
                <c:pt idx="5" formatCode="General">
                  <c:v>0</c:v>
                </c:pt>
                <c:pt idx="6" formatCode="General">
                  <c:v>0</c:v>
                </c:pt>
              </c:numCache>
            </c:numRef>
          </c:val>
          <c:extLst>
            <c:ext xmlns:c16="http://schemas.microsoft.com/office/drawing/2014/chart" uri="{C3380CC4-5D6E-409C-BE32-E72D297353CC}">
              <c16:uniqueId val="{0000000D-D6EA-4907-B90C-AA7D65256197}"/>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700"/>
            </a:pPr>
            <a:endParaRPr lang="es-ES"/>
          </a:p>
        </c:tx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88013669018405"/>
          <c:y val="3.35141130038909E-2"/>
          <c:w val="0.50279251745920461"/>
          <c:h val="0.90214327535050642"/>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D6EA-4907-B90C-AA7D65256197}"/>
              </c:ext>
            </c:extLst>
          </c:dPt>
          <c:dPt>
            <c:idx val="1"/>
            <c:invertIfNegative val="0"/>
            <c:bubble3D val="0"/>
            <c:extLst>
              <c:ext xmlns:c16="http://schemas.microsoft.com/office/drawing/2014/chart" uri="{C3380CC4-5D6E-409C-BE32-E72D297353CC}">
                <c16:uniqueId val="{00000001-D6EA-4907-B90C-AA7D65256197}"/>
              </c:ext>
            </c:extLst>
          </c:dPt>
          <c:dPt>
            <c:idx val="2"/>
            <c:invertIfNegative val="0"/>
            <c:bubble3D val="0"/>
            <c:extLst>
              <c:ext xmlns:c16="http://schemas.microsoft.com/office/drawing/2014/chart" uri="{C3380CC4-5D6E-409C-BE32-E72D297353CC}">
                <c16:uniqueId val="{00000002-D6EA-4907-B90C-AA7D65256197}"/>
              </c:ext>
            </c:extLst>
          </c:dPt>
          <c:dPt>
            <c:idx val="3"/>
            <c:invertIfNegative val="0"/>
            <c:bubble3D val="0"/>
            <c:extLst>
              <c:ext xmlns:c16="http://schemas.microsoft.com/office/drawing/2014/chart" uri="{C3380CC4-5D6E-409C-BE32-E72D297353CC}">
                <c16:uniqueId val="{00000003-D6EA-4907-B90C-AA7D65256197}"/>
              </c:ext>
            </c:extLst>
          </c:dPt>
          <c:dPt>
            <c:idx val="4"/>
            <c:invertIfNegative val="0"/>
            <c:bubble3D val="0"/>
            <c:extLst>
              <c:ext xmlns:c16="http://schemas.microsoft.com/office/drawing/2014/chart" uri="{C3380CC4-5D6E-409C-BE32-E72D297353CC}">
                <c16:uniqueId val="{00000004-D6EA-4907-B90C-AA7D65256197}"/>
              </c:ext>
            </c:extLst>
          </c:dPt>
          <c:dPt>
            <c:idx val="5"/>
            <c:invertIfNegative val="0"/>
            <c:bubble3D val="0"/>
            <c:extLst>
              <c:ext xmlns:c16="http://schemas.microsoft.com/office/drawing/2014/chart" uri="{C3380CC4-5D6E-409C-BE32-E72D297353CC}">
                <c16:uniqueId val="{00000005-D6EA-4907-B90C-AA7D65256197}"/>
              </c:ext>
            </c:extLst>
          </c:dPt>
          <c:dPt>
            <c:idx val="6"/>
            <c:invertIfNegative val="0"/>
            <c:bubble3D val="0"/>
            <c:extLst>
              <c:ext xmlns:c16="http://schemas.microsoft.com/office/drawing/2014/chart" uri="{C3380CC4-5D6E-409C-BE32-E72D297353CC}">
                <c16:uniqueId val="{00000006-D6EA-4907-B90C-AA7D65256197}"/>
              </c:ext>
            </c:extLst>
          </c:dPt>
          <c:dPt>
            <c:idx val="7"/>
            <c:invertIfNegative val="0"/>
            <c:bubble3D val="0"/>
            <c:extLst>
              <c:ext xmlns:c16="http://schemas.microsoft.com/office/drawing/2014/chart" uri="{C3380CC4-5D6E-409C-BE32-E72D297353CC}">
                <c16:uniqueId val="{00000007-D6EA-4907-B90C-AA7D65256197}"/>
              </c:ext>
            </c:extLst>
          </c:dPt>
          <c:dPt>
            <c:idx val="8"/>
            <c:invertIfNegative val="0"/>
            <c:bubble3D val="0"/>
            <c:extLst>
              <c:ext xmlns:c16="http://schemas.microsoft.com/office/drawing/2014/chart" uri="{C3380CC4-5D6E-409C-BE32-E72D297353CC}">
                <c16:uniqueId val="{00000008-D6EA-4907-B90C-AA7D65256197}"/>
              </c:ext>
            </c:extLst>
          </c:dPt>
          <c:dPt>
            <c:idx val="9"/>
            <c:invertIfNegative val="0"/>
            <c:bubble3D val="0"/>
            <c:extLst>
              <c:ext xmlns:c16="http://schemas.microsoft.com/office/drawing/2014/chart" uri="{C3380CC4-5D6E-409C-BE32-E72D297353CC}">
                <c16:uniqueId val="{00000009-D6EA-4907-B90C-AA7D65256197}"/>
              </c:ext>
            </c:extLst>
          </c:dPt>
          <c:dPt>
            <c:idx val="10"/>
            <c:invertIfNegative val="0"/>
            <c:bubble3D val="0"/>
            <c:extLst>
              <c:ext xmlns:c16="http://schemas.microsoft.com/office/drawing/2014/chart" uri="{C3380CC4-5D6E-409C-BE32-E72D297353CC}">
                <c16:uniqueId val="{0000000A-D6EA-4907-B90C-AA7D65256197}"/>
              </c:ext>
            </c:extLst>
          </c:dPt>
          <c:dPt>
            <c:idx val="11"/>
            <c:invertIfNegative val="0"/>
            <c:bubble3D val="0"/>
            <c:extLst>
              <c:ext xmlns:c16="http://schemas.microsoft.com/office/drawing/2014/chart" uri="{C3380CC4-5D6E-409C-BE32-E72D297353CC}">
                <c16:uniqueId val="{0000000B-D6EA-4907-B90C-AA7D65256197}"/>
              </c:ext>
            </c:extLst>
          </c:dPt>
          <c:dPt>
            <c:idx val="12"/>
            <c:invertIfNegative val="0"/>
            <c:bubble3D val="0"/>
            <c:extLst>
              <c:ext xmlns:c16="http://schemas.microsoft.com/office/drawing/2014/chart" uri="{C3380CC4-5D6E-409C-BE32-E72D297353CC}">
                <c16:uniqueId val="{0000000C-D6EA-4907-B90C-AA7D65256197}"/>
              </c:ext>
            </c:extLst>
          </c:dPt>
          <c:dLbls>
            <c:dLbl>
              <c:idx val="6"/>
              <c:delete val="1"/>
              <c:extLst>
                <c:ext xmlns:c15="http://schemas.microsoft.com/office/drawing/2012/chart" uri="{CE6537A1-D6FC-4f65-9D91-7224C49458BB}"/>
                <c:ext xmlns:c16="http://schemas.microsoft.com/office/drawing/2014/chart" uri="{C3380CC4-5D6E-409C-BE32-E72D297353CC}">
                  <c16:uniqueId val="{00000006-D6EA-4907-B90C-AA7D6525619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Ligas profesionales ((Futbol Primera y Segunda División y Baloncesto ACB)</c:v>
                </c:pt>
                <c:pt idx="1">
                  <c:v>Modalidades y/o pruebas olímpicas</c:v>
                </c:pt>
                <c:pt idx="2">
                  <c:v>Modalidades no olímpicas definidas y organizadas por federaciones internacionales</c:v>
                </c:pt>
                <c:pt idx="3">
                  <c:v>Federación Navarra</c:v>
                </c:pt>
                <c:pt idx="4">
                  <c:v>Competición Nacional</c:v>
                </c:pt>
                <c:pt idx="5">
                  <c:v>Otras</c:v>
                </c:pt>
                <c:pt idx="6">
                  <c:v>Ns/nc</c:v>
                </c:pt>
              </c:strCache>
            </c:strRef>
          </c:cat>
          <c:val>
            <c:numRef>
              <c:f>Hoja1!$B$2:$B$8</c:f>
              <c:numCache>
                <c:formatCode>###0.0%</c:formatCode>
                <c:ptCount val="7"/>
                <c:pt idx="0">
                  <c:v>0.46052631578947367</c:v>
                </c:pt>
                <c:pt idx="1">
                  <c:v>3.9473684210526314E-2</c:v>
                </c:pt>
                <c:pt idx="2">
                  <c:v>5.2631578947368425E-2</c:v>
                </c:pt>
                <c:pt idx="3">
                  <c:v>5.2631578947368425E-2</c:v>
                </c:pt>
                <c:pt idx="4">
                  <c:v>0.38157894736842102</c:v>
                </c:pt>
                <c:pt idx="5">
                  <c:v>1.3157894736842106E-2</c:v>
                </c:pt>
                <c:pt idx="6" formatCode="General">
                  <c:v>0</c:v>
                </c:pt>
              </c:numCache>
            </c:numRef>
          </c:val>
          <c:extLst>
            <c:ext xmlns:c16="http://schemas.microsoft.com/office/drawing/2014/chart" uri="{C3380CC4-5D6E-409C-BE32-E72D297353CC}">
              <c16:uniqueId val="{0000000D-D6EA-4907-B90C-AA7D65256197}"/>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1"/>
        <c:axPos val="l"/>
        <c:numFmt formatCode="General" sourceLinked="0"/>
        <c:majorTickMark val="out"/>
        <c:minorTickMark val="none"/>
        <c:tickLblPos val="nextTo"/>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88013669018405"/>
          <c:y val="3.35141130038909E-2"/>
          <c:w val="0.50279251745920461"/>
          <c:h val="0.90214327535050642"/>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D6EA-4907-B90C-AA7D65256197}"/>
              </c:ext>
            </c:extLst>
          </c:dPt>
          <c:dPt>
            <c:idx val="1"/>
            <c:invertIfNegative val="0"/>
            <c:bubble3D val="0"/>
            <c:extLst>
              <c:ext xmlns:c16="http://schemas.microsoft.com/office/drawing/2014/chart" uri="{C3380CC4-5D6E-409C-BE32-E72D297353CC}">
                <c16:uniqueId val="{00000001-D6EA-4907-B90C-AA7D65256197}"/>
              </c:ext>
            </c:extLst>
          </c:dPt>
          <c:dPt>
            <c:idx val="2"/>
            <c:invertIfNegative val="0"/>
            <c:bubble3D val="0"/>
            <c:extLst>
              <c:ext xmlns:c16="http://schemas.microsoft.com/office/drawing/2014/chart" uri="{C3380CC4-5D6E-409C-BE32-E72D297353CC}">
                <c16:uniqueId val="{00000002-D6EA-4907-B90C-AA7D65256197}"/>
              </c:ext>
            </c:extLst>
          </c:dPt>
          <c:dPt>
            <c:idx val="3"/>
            <c:invertIfNegative val="0"/>
            <c:bubble3D val="0"/>
            <c:extLst>
              <c:ext xmlns:c16="http://schemas.microsoft.com/office/drawing/2014/chart" uri="{C3380CC4-5D6E-409C-BE32-E72D297353CC}">
                <c16:uniqueId val="{00000003-D6EA-4907-B90C-AA7D65256197}"/>
              </c:ext>
            </c:extLst>
          </c:dPt>
          <c:dPt>
            <c:idx val="4"/>
            <c:invertIfNegative val="0"/>
            <c:bubble3D val="0"/>
            <c:extLst>
              <c:ext xmlns:c16="http://schemas.microsoft.com/office/drawing/2014/chart" uri="{C3380CC4-5D6E-409C-BE32-E72D297353CC}">
                <c16:uniqueId val="{00000004-D6EA-4907-B90C-AA7D65256197}"/>
              </c:ext>
            </c:extLst>
          </c:dPt>
          <c:dPt>
            <c:idx val="5"/>
            <c:invertIfNegative val="0"/>
            <c:bubble3D val="0"/>
            <c:extLst>
              <c:ext xmlns:c16="http://schemas.microsoft.com/office/drawing/2014/chart" uri="{C3380CC4-5D6E-409C-BE32-E72D297353CC}">
                <c16:uniqueId val="{00000005-D6EA-4907-B90C-AA7D65256197}"/>
              </c:ext>
            </c:extLst>
          </c:dPt>
          <c:dPt>
            <c:idx val="6"/>
            <c:invertIfNegative val="0"/>
            <c:bubble3D val="0"/>
            <c:extLst>
              <c:ext xmlns:c16="http://schemas.microsoft.com/office/drawing/2014/chart" uri="{C3380CC4-5D6E-409C-BE32-E72D297353CC}">
                <c16:uniqueId val="{00000006-D6EA-4907-B90C-AA7D65256197}"/>
              </c:ext>
            </c:extLst>
          </c:dPt>
          <c:dPt>
            <c:idx val="7"/>
            <c:invertIfNegative val="0"/>
            <c:bubble3D val="0"/>
            <c:extLst>
              <c:ext xmlns:c16="http://schemas.microsoft.com/office/drawing/2014/chart" uri="{C3380CC4-5D6E-409C-BE32-E72D297353CC}">
                <c16:uniqueId val="{00000007-D6EA-4907-B90C-AA7D65256197}"/>
              </c:ext>
            </c:extLst>
          </c:dPt>
          <c:dPt>
            <c:idx val="8"/>
            <c:invertIfNegative val="0"/>
            <c:bubble3D val="0"/>
            <c:extLst>
              <c:ext xmlns:c16="http://schemas.microsoft.com/office/drawing/2014/chart" uri="{C3380CC4-5D6E-409C-BE32-E72D297353CC}">
                <c16:uniqueId val="{00000008-D6EA-4907-B90C-AA7D65256197}"/>
              </c:ext>
            </c:extLst>
          </c:dPt>
          <c:dPt>
            <c:idx val="9"/>
            <c:invertIfNegative val="0"/>
            <c:bubble3D val="0"/>
            <c:extLst>
              <c:ext xmlns:c16="http://schemas.microsoft.com/office/drawing/2014/chart" uri="{C3380CC4-5D6E-409C-BE32-E72D297353CC}">
                <c16:uniqueId val="{00000009-D6EA-4907-B90C-AA7D65256197}"/>
              </c:ext>
            </c:extLst>
          </c:dPt>
          <c:dPt>
            <c:idx val="10"/>
            <c:invertIfNegative val="0"/>
            <c:bubble3D val="0"/>
            <c:extLst>
              <c:ext xmlns:c16="http://schemas.microsoft.com/office/drawing/2014/chart" uri="{C3380CC4-5D6E-409C-BE32-E72D297353CC}">
                <c16:uniqueId val="{0000000A-D6EA-4907-B90C-AA7D65256197}"/>
              </c:ext>
            </c:extLst>
          </c:dPt>
          <c:dPt>
            <c:idx val="11"/>
            <c:invertIfNegative val="0"/>
            <c:bubble3D val="0"/>
            <c:extLst>
              <c:ext xmlns:c16="http://schemas.microsoft.com/office/drawing/2014/chart" uri="{C3380CC4-5D6E-409C-BE32-E72D297353CC}">
                <c16:uniqueId val="{0000000B-D6EA-4907-B90C-AA7D65256197}"/>
              </c:ext>
            </c:extLst>
          </c:dPt>
          <c:dPt>
            <c:idx val="12"/>
            <c:invertIfNegative val="0"/>
            <c:bubble3D val="0"/>
            <c:extLst>
              <c:ext xmlns:c16="http://schemas.microsoft.com/office/drawing/2014/chart" uri="{C3380CC4-5D6E-409C-BE32-E72D297353CC}">
                <c16:uniqueId val="{0000000C-D6EA-4907-B90C-AA7D65256197}"/>
              </c:ext>
            </c:extLst>
          </c:dPt>
          <c:dLbls>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A-4907-B90C-AA7D6525619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Ligas profesionales ((Futbol Primera y Segunda División y Baloncesto ACB)</c:v>
                </c:pt>
                <c:pt idx="1">
                  <c:v>Modalidades y/o pruebas olímpicas</c:v>
                </c:pt>
                <c:pt idx="2">
                  <c:v>Modalidades no olímpicas definidas y organizadas por federaciones internacionales</c:v>
                </c:pt>
                <c:pt idx="3">
                  <c:v>Federación Navarra</c:v>
                </c:pt>
                <c:pt idx="4">
                  <c:v>Competición Nacional</c:v>
                </c:pt>
                <c:pt idx="5">
                  <c:v>Otras</c:v>
                </c:pt>
                <c:pt idx="6">
                  <c:v>Ns/nc</c:v>
                </c:pt>
              </c:strCache>
            </c:strRef>
          </c:cat>
          <c:val>
            <c:numRef>
              <c:f>Hoja1!$B$2:$B$8</c:f>
              <c:numCache>
                <c:formatCode>###0.0%</c:formatCode>
                <c:ptCount val="7"/>
                <c:pt idx="0">
                  <c:v>0.15217391304347827</c:v>
                </c:pt>
                <c:pt idx="1">
                  <c:v>2.5362318840579712E-2</c:v>
                </c:pt>
                <c:pt idx="2">
                  <c:v>0.28260869565217389</c:v>
                </c:pt>
                <c:pt idx="3">
                  <c:v>0.38043478260869562</c:v>
                </c:pt>
                <c:pt idx="4">
                  <c:v>0.12318840579710144</c:v>
                </c:pt>
                <c:pt idx="5">
                  <c:v>2.8985507246376812E-2</c:v>
                </c:pt>
                <c:pt idx="6" formatCode="####.0%">
                  <c:v>7.246376811594203E-3</c:v>
                </c:pt>
              </c:numCache>
            </c:numRef>
          </c:val>
          <c:extLst>
            <c:ext xmlns:c16="http://schemas.microsoft.com/office/drawing/2014/chart" uri="{C3380CC4-5D6E-409C-BE32-E72D297353CC}">
              <c16:uniqueId val="{0000000D-D6EA-4907-B90C-AA7D65256197}"/>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1"/>
        <c:axPos val="l"/>
        <c:numFmt formatCode="General" sourceLinked="0"/>
        <c:majorTickMark val="out"/>
        <c:minorTickMark val="none"/>
        <c:tickLblPos val="nextTo"/>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6618719600036"/>
          <c:y val="1.6343216572436724E-2"/>
          <c:w val="0.88193381280399963"/>
          <c:h val="0.82237814406877807"/>
        </c:manualLayout>
      </c:layout>
      <c:barChart>
        <c:barDir val="col"/>
        <c:grouping val="stacked"/>
        <c:varyColors val="0"/>
        <c:ser>
          <c:idx val="0"/>
          <c:order val="0"/>
          <c:tx>
            <c:strRef>
              <c:f>Hoja1!$B$1</c:f>
              <c:strCache>
                <c:ptCount val="1"/>
                <c:pt idx="0">
                  <c:v>No tiene ingresos del deporte </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(n=401)</c:v>
                </c:pt>
                <c:pt idx="1">
                  <c:v>Alto Nivel 
(n=25)</c:v>
                </c:pt>
                <c:pt idx="2">
                  <c:v>Alto Rendimiento 
(n=76)</c:v>
                </c:pt>
                <c:pt idx="3">
                  <c:v>Federado/a 
(n=300)</c:v>
                </c:pt>
              </c:strCache>
            </c:strRef>
          </c:cat>
          <c:val>
            <c:numRef>
              <c:f>Hoja1!$B$2:$B$5</c:f>
              <c:numCache>
                <c:formatCode>###0.0%</c:formatCode>
                <c:ptCount val="4"/>
                <c:pt idx="0">
                  <c:v>0.60099750623441395</c:v>
                </c:pt>
                <c:pt idx="1">
                  <c:v>0.04</c:v>
                </c:pt>
                <c:pt idx="2">
                  <c:v>0.55263157894736847</c:v>
                </c:pt>
                <c:pt idx="3">
                  <c:v>0.66</c:v>
                </c:pt>
              </c:numCache>
            </c:numRef>
          </c:val>
          <c:extLst>
            <c:ext xmlns:c16="http://schemas.microsoft.com/office/drawing/2014/chart" uri="{C3380CC4-5D6E-409C-BE32-E72D297353CC}">
              <c16:uniqueId val="{00000000-040C-4965-8846-F89ECB2E7CBC}"/>
            </c:ext>
          </c:extLst>
        </c:ser>
        <c:ser>
          <c:idx val="1"/>
          <c:order val="1"/>
          <c:tx>
            <c:strRef>
              <c:f>Hoja1!$C$1</c:f>
              <c:strCache>
                <c:ptCount val="1"/>
                <c:pt idx="0">
                  <c:v>Ingresos relacionados con el deporte</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(n=401)</c:v>
                </c:pt>
                <c:pt idx="1">
                  <c:v>Alto Nivel 
(n=25)</c:v>
                </c:pt>
                <c:pt idx="2">
                  <c:v>Alto Rendimiento 
(n=76)</c:v>
                </c:pt>
                <c:pt idx="3">
                  <c:v>Federado/a 
(n=300)</c:v>
                </c:pt>
              </c:strCache>
            </c:strRef>
          </c:cat>
          <c:val>
            <c:numRef>
              <c:f>Hoja1!$C$2:$C$5</c:f>
              <c:numCache>
                <c:formatCode>###0.0%</c:formatCode>
                <c:ptCount val="4"/>
                <c:pt idx="0">
                  <c:v>0.18952618453865339</c:v>
                </c:pt>
                <c:pt idx="1">
                  <c:v>0.76</c:v>
                </c:pt>
                <c:pt idx="2">
                  <c:v>0.28947368421052633</c:v>
                </c:pt>
                <c:pt idx="3">
                  <c:v>0.11666666666666665</c:v>
                </c:pt>
              </c:numCache>
            </c:numRef>
          </c:val>
          <c:extLst>
            <c:ext xmlns:c16="http://schemas.microsoft.com/office/drawing/2014/chart" uri="{C3380CC4-5D6E-409C-BE32-E72D297353CC}">
              <c16:uniqueId val="{00000001-040C-4965-8846-F89ECB2E7CBC}"/>
            </c:ext>
          </c:extLst>
        </c:ser>
        <c:ser>
          <c:idx val="2"/>
          <c:order val="2"/>
          <c:tx>
            <c:strRef>
              <c:f>Hoja1!$D$1</c:f>
              <c:strCache>
                <c:ptCount val="1"/>
                <c:pt idx="0">
                  <c:v>Ns/nc</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(n=401)</c:v>
                </c:pt>
                <c:pt idx="1">
                  <c:v>Alto Nivel 
(n=25)</c:v>
                </c:pt>
                <c:pt idx="2">
                  <c:v>Alto Rendimiento 
(n=76)</c:v>
                </c:pt>
                <c:pt idx="3">
                  <c:v>Federado/a 
(n=300)</c:v>
                </c:pt>
              </c:strCache>
            </c:strRef>
          </c:cat>
          <c:val>
            <c:numRef>
              <c:f>Hoja1!$D$2:$D$5</c:f>
              <c:numCache>
                <c:formatCode>###0.0%</c:formatCode>
                <c:ptCount val="4"/>
                <c:pt idx="0">
                  <c:v>0.20947630922693267</c:v>
                </c:pt>
                <c:pt idx="1">
                  <c:v>0.2</c:v>
                </c:pt>
                <c:pt idx="2">
                  <c:v>0.15789473684210525</c:v>
                </c:pt>
                <c:pt idx="3">
                  <c:v>0.22333333333333333</c:v>
                </c:pt>
              </c:numCache>
            </c:numRef>
          </c:val>
          <c:extLst>
            <c:ext xmlns:c16="http://schemas.microsoft.com/office/drawing/2014/chart" uri="{C3380CC4-5D6E-409C-BE32-E72D297353CC}">
              <c16:uniqueId val="{00000002-040C-4965-8846-F89ECB2E7CBC}"/>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3735264656599467"/>
          <c:y val="0.20658168036086161"/>
          <c:w val="0.65928973852175199"/>
          <c:h val="0.61183908618215599"/>
        </c:manualLayout>
      </c:layout>
      <c:barChart>
        <c:barDir val="col"/>
        <c:grouping val="clustered"/>
        <c:varyColors val="0"/>
        <c:ser>
          <c:idx val="0"/>
          <c:order val="0"/>
          <c:tx>
            <c:strRef>
              <c:f>Hoja1!$B$1</c:f>
              <c:strCache>
                <c:ptCount val="1"/>
                <c:pt idx="0">
                  <c:v>Columna1</c:v>
                </c:pt>
              </c:strCache>
            </c:strRef>
          </c:tx>
          <c:spPr>
            <a:solidFill>
              <a:srgbClr val="E9001A"/>
            </a:solidFill>
          </c:spPr>
          <c:invertIfNegative val="0"/>
          <c:dPt>
            <c:idx val="0"/>
            <c:invertIfNegative val="0"/>
            <c:bubble3D val="0"/>
            <c:extLst>
              <c:ext xmlns:c16="http://schemas.microsoft.com/office/drawing/2014/chart" uri="{C3380CC4-5D6E-409C-BE32-E72D297353CC}">
                <c16:uniqueId val="{00000000-2419-461A-9623-17FFD45B0918}"/>
              </c:ext>
            </c:extLst>
          </c:dPt>
          <c:dPt>
            <c:idx val="1"/>
            <c:invertIfNegative val="0"/>
            <c:bubble3D val="0"/>
            <c:extLst>
              <c:ext xmlns:c16="http://schemas.microsoft.com/office/drawing/2014/chart" uri="{C3380CC4-5D6E-409C-BE32-E72D297353CC}">
                <c16:uniqueId val="{00000001-2419-461A-9623-17FFD45B091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Total </c:v>
                </c:pt>
                <c:pt idx="1">
                  <c:v>AN</c:v>
                </c:pt>
                <c:pt idx="2">
                  <c:v>AR</c:v>
                </c:pt>
                <c:pt idx="3">
                  <c:v>federados </c:v>
                </c:pt>
              </c:strCache>
            </c:strRef>
          </c:cat>
          <c:val>
            <c:numRef>
              <c:f>Hoja1!$B$2:$B$5</c:f>
              <c:numCache>
                <c:formatCode>###0.0%</c:formatCode>
                <c:ptCount val="4"/>
                <c:pt idx="0">
                  <c:v>0.19</c:v>
                </c:pt>
                <c:pt idx="1">
                  <c:v>0.76</c:v>
                </c:pt>
                <c:pt idx="2">
                  <c:v>0.28899999999999998</c:v>
                </c:pt>
                <c:pt idx="3">
                  <c:v>0.11700000000000001</c:v>
                </c:pt>
              </c:numCache>
            </c:numRef>
          </c:val>
          <c:extLst>
            <c:ext xmlns:c16="http://schemas.microsoft.com/office/drawing/2014/chart" uri="{C3380CC4-5D6E-409C-BE32-E72D297353CC}">
              <c16:uniqueId val="{00000002-2419-461A-9623-17FFD45B0918}"/>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1"/>
        <c:axPos val="b"/>
        <c:numFmt formatCode="General" sourceLinked="1"/>
        <c:majorTickMark val="out"/>
        <c:minorTickMark val="none"/>
        <c:tickLblPos val="nextTo"/>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88013669018405"/>
          <c:y val="3.35141130038909E-2"/>
          <c:w val="0.50279251745920461"/>
          <c:h val="0.90214327535050642"/>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D245-4A20-9708-DAEADAAB61D6}"/>
              </c:ext>
            </c:extLst>
          </c:dPt>
          <c:dPt>
            <c:idx val="1"/>
            <c:invertIfNegative val="0"/>
            <c:bubble3D val="0"/>
            <c:extLst>
              <c:ext xmlns:c16="http://schemas.microsoft.com/office/drawing/2014/chart" uri="{C3380CC4-5D6E-409C-BE32-E72D297353CC}">
                <c16:uniqueId val="{00000001-D245-4A20-9708-DAEADAAB61D6}"/>
              </c:ext>
            </c:extLst>
          </c:dPt>
          <c:dPt>
            <c:idx val="2"/>
            <c:invertIfNegative val="0"/>
            <c:bubble3D val="0"/>
            <c:extLst>
              <c:ext xmlns:c16="http://schemas.microsoft.com/office/drawing/2014/chart" uri="{C3380CC4-5D6E-409C-BE32-E72D297353CC}">
                <c16:uniqueId val="{00000002-D245-4A20-9708-DAEADAAB61D6}"/>
              </c:ext>
            </c:extLst>
          </c:dPt>
          <c:dPt>
            <c:idx val="3"/>
            <c:invertIfNegative val="0"/>
            <c:bubble3D val="0"/>
            <c:extLst>
              <c:ext xmlns:c16="http://schemas.microsoft.com/office/drawing/2014/chart" uri="{C3380CC4-5D6E-409C-BE32-E72D297353CC}">
                <c16:uniqueId val="{00000003-D245-4A20-9708-DAEADAAB61D6}"/>
              </c:ext>
            </c:extLst>
          </c:dPt>
          <c:dPt>
            <c:idx val="4"/>
            <c:invertIfNegative val="0"/>
            <c:bubble3D val="0"/>
            <c:extLst>
              <c:ext xmlns:c16="http://schemas.microsoft.com/office/drawing/2014/chart" uri="{C3380CC4-5D6E-409C-BE32-E72D297353CC}">
                <c16:uniqueId val="{00000004-D245-4A20-9708-DAEADAAB61D6}"/>
              </c:ext>
            </c:extLst>
          </c:dPt>
          <c:dPt>
            <c:idx val="5"/>
            <c:invertIfNegative val="0"/>
            <c:bubble3D val="0"/>
            <c:extLst>
              <c:ext xmlns:c16="http://schemas.microsoft.com/office/drawing/2014/chart" uri="{C3380CC4-5D6E-409C-BE32-E72D297353CC}">
                <c16:uniqueId val="{00000005-D245-4A20-9708-DAEADAAB61D6}"/>
              </c:ext>
            </c:extLst>
          </c:dPt>
          <c:dPt>
            <c:idx val="6"/>
            <c:invertIfNegative val="0"/>
            <c:bubble3D val="0"/>
            <c:extLst>
              <c:ext xmlns:c16="http://schemas.microsoft.com/office/drawing/2014/chart" uri="{C3380CC4-5D6E-409C-BE32-E72D297353CC}">
                <c16:uniqueId val="{00000006-D245-4A20-9708-DAEADAAB61D6}"/>
              </c:ext>
            </c:extLst>
          </c:dPt>
          <c:dPt>
            <c:idx val="7"/>
            <c:invertIfNegative val="0"/>
            <c:bubble3D val="0"/>
            <c:extLst>
              <c:ext xmlns:c16="http://schemas.microsoft.com/office/drawing/2014/chart" uri="{C3380CC4-5D6E-409C-BE32-E72D297353CC}">
                <c16:uniqueId val="{00000007-D245-4A20-9708-DAEADAAB61D6}"/>
              </c:ext>
            </c:extLst>
          </c:dPt>
          <c:dPt>
            <c:idx val="8"/>
            <c:invertIfNegative val="0"/>
            <c:bubble3D val="0"/>
            <c:extLst>
              <c:ext xmlns:c16="http://schemas.microsoft.com/office/drawing/2014/chart" uri="{C3380CC4-5D6E-409C-BE32-E72D297353CC}">
                <c16:uniqueId val="{00000008-D245-4A20-9708-DAEADAAB61D6}"/>
              </c:ext>
            </c:extLst>
          </c:dPt>
          <c:dPt>
            <c:idx val="9"/>
            <c:invertIfNegative val="0"/>
            <c:bubble3D val="0"/>
            <c:extLst>
              <c:ext xmlns:c16="http://schemas.microsoft.com/office/drawing/2014/chart" uri="{C3380CC4-5D6E-409C-BE32-E72D297353CC}">
                <c16:uniqueId val="{00000009-D245-4A20-9708-DAEADAAB61D6}"/>
              </c:ext>
            </c:extLst>
          </c:dPt>
          <c:dPt>
            <c:idx val="10"/>
            <c:invertIfNegative val="0"/>
            <c:bubble3D val="0"/>
            <c:extLst>
              <c:ext xmlns:c16="http://schemas.microsoft.com/office/drawing/2014/chart" uri="{C3380CC4-5D6E-409C-BE32-E72D297353CC}">
                <c16:uniqueId val="{0000000A-D245-4A20-9708-DAEADAAB61D6}"/>
              </c:ext>
            </c:extLst>
          </c:dPt>
          <c:dPt>
            <c:idx val="11"/>
            <c:invertIfNegative val="0"/>
            <c:bubble3D val="0"/>
            <c:extLst>
              <c:ext xmlns:c16="http://schemas.microsoft.com/office/drawing/2014/chart" uri="{C3380CC4-5D6E-409C-BE32-E72D297353CC}">
                <c16:uniqueId val="{0000000B-D245-4A20-9708-DAEADAAB61D6}"/>
              </c:ext>
            </c:extLst>
          </c:dPt>
          <c:dPt>
            <c:idx val="12"/>
            <c:invertIfNegative val="0"/>
            <c:bubble3D val="0"/>
            <c:extLst>
              <c:ext xmlns:c16="http://schemas.microsoft.com/office/drawing/2014/chart" uri="{C3380CC4-5D6E-409C-BE32-E72D297353CC}">
                <c16:uniqueId val="{0000000C-D245-4A20-9708-DAEADAAB61D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Ninguno</c:v>
                </c:pt>
                <c:pt idx="1">
                  <c:v>Del 1 al 10%</c:v>
                </c:pt>
                <c:pt idx="2">
                  <c:v>Del 11 al 25%</c:v>
                </c:pt>
                <c:pt idx="3">
                  <c:v>Del 26 al 50%</c:v>
                </c:pt>
                <c:pt idx="4">
                  <c:v>Del 51 al 75%</c:v>
                </c:pt>
                <c:pt idx="5">
                  <c:v>Del 76 al 99%</c:v>
                </c:pt>
                <c:pt idx="6">
                  <c:v>100%</c:v>
                </c:pt>
                <c:pt idx="7">
                  <c:v>Ns/nc</c:v>
                </c:pt>
              </c:strCache>
            </c:strRef>
          </c:cat>
          <c:val>
            <c:numRef>
              <c:f>Hoja1!$B$2:$B$9</c:f>
              <c:numCache>
                <c:formatCode>###0.0%</c:formatCode>
                <c:ptCount val="8"/>
                <c:pt idx="0">
                  <c:v>0.55263157894736847</c:v>
                </c:pt>
                <c:pt idx="1">
                  <c:v>7.8947368421052627E-2</c:v>
                </c:pt>
                <c:pt idx="2">
                  <c:v>2.6315789473684213E-2</c:v>
                </c:pt>
                <c:pt idx="3">
                  <c:v>3.9473684210526314E-2</c:v>
                </c:pt>
                <c:pt idx="4">
                  <c:v>6.5789473684210523E-2</c:v>
                </c:pt>
                <c:pt idx="5">
                  <c:v>1.3157894736842106E-2</c:v>
                </c:pt>
                <c:pt idx="6">
                  <c:v>6.5789473684210523E-2</c:v>
                </c:pt>
                <c:pt idx="7">
                  <c:v>0.15789473684210525</c:v>
                </c:pt>
              </c:numCache>
            </c:numRef>
          </c:val>
          <c:extLst>
            <c:ext xmlns:c16="http://schemas.microsoft.com/office/drawing/2014/chart" uri="{C3380CC4-5D6E-409C-BE32-E72D297353CC}">
              <c16:uniqueId val="{0000000D-D245-4A20-9708-DAEADAAB61D6}"/>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1"/>
        <c:axPos val="l"/>
        <c:numFmt formatCode="General" sourceLinked="0"/>
        <c:majorTickMark val="out"/>
        <c:minorTickMark val="none"/>
        <c:tickLblPos val="nextTo"/>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B9EA-4033-8DC0-4E25EBAFDD38}"/>
              </c:ext>
            </c:extLst>
          </c:dPt>
          <c:dPt>
            <c:idx val="1"/>
            <c:bubble3D val="0"/>
            <c:spPr>
              <a:solidFill>
                <a:srgbClr val="E9001A"/>
              </a:solidFill>
              <a:ln w="19050">
                <a:solidFill>
                  <a:schemeClr val="lt1"/>
                </a:solidFill>
              </a:ln>
              <a:effectLst/>
            </c:spPr>
            <c:extLst>
              <c:ext xmlns:c16="http://schemas.microsoft.com/office/drawing/2014/chart" uri="{C3380CC4-5D6E-409C-BE32-E72D297353CC}">
                <c16:uniqueId val="{00000003-B9EA-4033-8DC0-4E25EBAFDD38}"/>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B9EA-4033-8DC0-4E25EBAFDD38}"/>
              </c:ext>
            </c:extLst>
          </c:dPt>
          <c:cat>
            <c:strRef>
              <c:f>Hoja1!$A$2:$A$4</c:f>
              <c:strCache>
                <c:ptCount val="3"/>
                <c:pt idx="0">
                  <c:v>Alto Nivel </c:v>
                </c:pt>
                <c:pt idx="1">
                  <c:v>Alto rendimiento </c:v>
                </c:pt>
                <c:pt idx="2">
                  <c:v>federados/as</c:v>
                </c:pt>
              </c:strCache>
            </c:strRef>
          </c:cat>
          <c:val>
            <c:numRef>
              <c:f>Hoja1!$B$2:$B$4</c:f>
              <c:numCache>
                <c:formatCode>###0.0%</c:formatCode>
                <c:ptCount val="3"/>
                <c:pt idx="0">
                  <c:v>6.2344139650872821E-2</c:v>
                </c:pt>
                <c:pt idx="1">
                  <c:v>0.18952618453865339</c:v>
                </c:pt>
                <c:pt idx="2">
                  <c:v>0.74812967581047385</c:v>
                </c:pt>
              </c:numCache>
            </c:numRef>
          </c:val>
          <c:extLst>
            <c:ext xmlns:c16="http://schemas.microsoft.com/office/drawing/2014/chart" uri="{C3380CC4-5D6E-409C-BE32-E72D297353CC}">
              <c16:uniqueId val="{00000000-A9A2-4F61-BB8F-DB3391C6DA9B}"/>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88013669018405"/>
          <c:y val="3.35141130038909E-2"/>
          <c:w val="0.50279251745920461"/>
          <c:h val="0.90214327535050642"/>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D245-4A20-9708-DAEADAAB61D6}"/>
              </c:ext>
            </c:extLst>
          </c:dPt>
          <c:dPt>
            <c:idx val="1"/>
            <c:invertIfNegative val="0"/>
            <c:bubble3D val="0"/>
            <c:extLst>
              <c:ext xmlns:c16="http://schemas.microsoft.com/office/drawing/2014/chart" uri="{C3380CC4-5D6E-409C-BE32-E72D297353CC}">
                <c16:uniqueId val="{00000001-D245-4A20-9708-DAEADAAB61D6}"/>
              </c:ext>
            </c:extLst>
          </c:dPt>
          <c:dPt>
            <c:idx val="2"/>
            <c:invertIfNegative val="0"/>
            <c:bubble3D val="0"/>
            <c:extLst>
              <c:ext xmlns:c16="http://schemas.microsoft.com/office/drawing/2014/chart" uri="{C3380CC4-5D6E-409C-BE32-E72D297353CC}">
                <c16:uniqueId val="{00000002-D245-4A20-9708-DAEADAAB61D6}"/>
              </c:ext>
            </c:extLst>
          </c:dPt>
          <c:dPt>
            <c:idx val="3"/>
            <c:invertIfNegative val="0"/>
            <c:bubble3D val="0"/>
            <c:extLst>
              <c:ext xmlns:c16="http://schemas.microsoft.com/office/drawing/2014/chart" uri="{C3380CC4-5D6E-409C-BE32-E72D297353CC}">
                <c16:uniqueId val="{00000003-D245-4A20-9708-DAEADAAB61D6}"/>
              </c:ext>
            </c:extLst>
          </c:dPt>
          <c:dPt>
            <c:idx val="4"/>
            <c:invertIfNegative val="0"/>
            <c:bubble3D val="0"/>
            <c:extLst>
              <c:ext xmlns:c16="http://schemas.microsoft.com/office/drawing/2014/chart" uri="{C3380CC4-5D6E-409C-BE32-E72D297353CC}">
                <c16:uniqueId val="{00000004-D245-4A20-9708-DAEADAAB61D6}"/>
              </c:ext>
            </c:extLst>
          </c:dPt>
          <c:dPt>
            <c:idx val="5"/>
            <c:invertIfNegative val="0"/>
            <c:bubble3D val="0"/>
            <c:extLst>
              <c:ext xmlns:c16="http://schemas.microsoft.com/office/drawing/2014/chart" uri="{C3380CC4-5D6E-409C-BE32-E72D297353CC}">
                <c16:uniqueId val="{00000005-D245-4A20-9708-DAEADAAB61D6}"/>
              </c:ext>
            </c:extLst>
          </c:dPt>
          <c:dPt>
            <c:idx val="6"/>
            <c:invertIfNegative val="0"/>
            <c:bubble3D val="0"/>
            <c:extLst>
              <c:ext xmlns:c16="http://schemas.microsoft.com/office/drawing/2014/chart" uri="{C3380CC4-5D6E-409C-BE32-E72D297353CC}">
                <c16:uniqueId val="{00000006-D245-4A20-9708-DAEADAAB61D6}"/>
              </c:ext>
            </c:extLst>
          </c:dPt>
          <c:dPt>
            <c:idx val="7"/>
            <c:invertIfNegative val="0"/>
            <c:bubble3D val="0"/>
            <c:extLst>
              <c:ext xmlns:c16="http://schemas.microsoft.com/office/drawing/2014/chart" uri="{C3380CC4-5D6E-409C-BE32-E72D297353CC}">
                <c16:uniqueId val="{00000007-D245-4A20-9708-DAEADAAB61D6}"/>
              </c:ext>
            </c:extLst>
          </c:dPt>
          <c:dPt>
            <c:idx val="8"/>
            <c:invertIfNegative val="0"/>
            <c:bubble3D val="0"/>
            <c:extLst>
              <c:ext xmlns:c16="http://schemas.microsoft.com/office/drawing/2014/chart" uri="{C3380CC4-5D6E-409C-BE32-E72D297353CC}">
                <c16:uniqueId val="{00000008-D245-4A20-9708-DAEADAAB61D6}"/>
              </c:ext>
            </c:extLst>
          </c:dPt>
          <c:dPt>
            <c:idx val="9"/>
            <c:invertIfNegative val="0"/>
            <c:bubble3D val="0"/>
            <c:extLst>
              <c:ext xmlns:c16="http://schemas.microsoft.com/office/drawing/2014/chart" uri="{C3380CC4-5D6E-409C-BE32-E72D297353CC}">
                <c16:uniqueId val="{00000009-D245-4A20-9708-DAEADAAB61D6}"/>
              </c:ext>
            </c:extLst>
          </c:dPt>
          <c:dPt>
            <c:idx val="10"/>
            <c:invertIfNegative val="0"/>
            <c:bubble3D val="0"/>
            <c:extLst>
              <c:ext xmlns:c16="http://schemas.microsoft.com/office/drawing/2014/chart" uri="{C3380CC4-5D6E-409C-BE32-E72D297353CC}">
                <c16:uniqueId val="{0000000A-D245-4A20-9708-DAEADAAB61D6}"/>
              </c:ext>
            </c:extLst>
          </c:dPt>
          <c:dPt>
            <c:idx val="11"/>
            <c:invertIfNegative val="0"/>
            <c:bubble3D val="0"/>
            <c:extLst>
              <c:ext xmlns:c16="http://schemas.microsoft.com/office/drawing/2014/chart" uri="{C3380CC4-5D6E-409C-BE32-E72D297353CC}">
                <c16:uniqueId val="{0000000B-D245-4A20-9708-DAEADAAB61D6}"/>
              </c:ext>
            </c:extLst>
          </c:dPt>
          <c:dPt>
            <c:idx val="12"/>
            <c:invertIfNegative val="0"/>
            <c:bubble3D val="0"/>
            <c:extLst>
              <c:ext xmlns:c16="http://schemas.microsoft.com/office/drawing/2014/chart" uri="{C3380CC4-5D6E-409C-BE32-E72D297353CC}">
                <c16:uniqueId val="{0000000C-D245-4A20-9708-DAEADAAB61D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Ninguno</c:v>
                </c:pt>
                <c:pt idx="1">
                  <c:v>Del 1 al 10%</c:v>
                </c:pt>
                <c:pt idx="2">
                  <c:v>Del 11 al 25%</c:v>
                </c:pt>
                <c:pt idx="3">
                  <c:v>Del 26 al 50%</c:v>
                </c:pt>
                <c:pt idx="4">
                  <c:v>Del 51 al 75%</c:v>
                </c:pt>
                <c:pt idx="5">
                  <c:v>Del 76 al 99%</c:v>
                </c:pt>
                <c:pt idx="6">
                  <c:v>100%</c:v>
                </c:pt>
                <c:pt idx="7">
                  <c:v>Ns/nc</c:v>
                </c:pt>
              </c:strCache>
            </c:strRef>
          </c:cat>
          <c:val>
            <c:numRef>
              <c:f>Hoja1!$B$2:$B$9</c:f>
              <c:numCache>
                <c:formatCode>###0.0%</c:formatCode>
                <c:ptCount val="8"/>
                <c:pt idx="0">
                  <c:v>0.66</c:v>
                </c:pt>
                <c:pt idx="1">
                  <c:v>0.05</c:v>
                </c:pt>
                <c:pt idx="2">
                  <c:v>2.3333333333333334E-2</c:v>
                </c:pt>
                <c:pt idx="3">
                  <c:v>0.01</c:v>
                </c:pt>
                <c:pt idx="4" formatCode="####.0%">
                  <c:v>6.6666666666666662E-3</c:v>
                </c:pt>
                <c:pt idx="5" formatCode="####.0%">
                  <c:v>3.3333333333333331E-3</c:v>
                </c:pt>
                <c:pt idx="6">
                  <c:v>2.3333333333333334E-2</c:v>
                </c:pt>
                <c:pt idx="7">
                  <c:v>0.22333333333333333</c:v>
                </c:pt>
              </c:numCache>
            </c:numRef>
          </c:val>
          <c:extLst>
            <c:ext xmlns:c16="http://schemas.microsoft.com/office/drawing/2014/chart" uri="{C3380CC4-5D6E-409C-BE32-E72D297353CC}">
              <c16:uniqueId val="{0000000D-D245-4A20-9708-DAEADAAB61D6}"/>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1"/>
        <c:axPos val="l"/>
        <c:numFmt formatCode="General" sourceLinked="0"/>
        <c:majorTickMark val="out"/>
        <c:minorTickMark val="none"/>
        <c:tickLblPos val="nextTo"/>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88013669018405"/>
          <c:y val="3.35141130038909E-2"/>
          <c:w val="0.50279251745920461"/>
          <c:h val="0.90214327535050642"/>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D245-4A20-9708-DAEADAAB61D6}"/>
              </c:ext>
            </c:extLst>
          </c:dPt>
          <c:dPt>
            <c:idx val="1"/>
            <c:invertIfNegative val="0"/>
            <c:bubble3D val="0"/>
            <c:extLst>
              <c:ext xmlns:c16="http://schemas.microsoft.com/office/drawing/2014/chart" uri="{C3380CC4-5D6E-409C-BE32-E72D297353CC}">
                <c16:uniqueId val="{00000001-D245-4A20-9708-DAEADAAB61D6}"/>
              </c:ext>
            </c:extLst>
          </c:dPt>
          <c:dPt>
            <c:idx val="2"/>
            <c:invertIfNegative val="0"/>
            <c:bubble3D val="0"/>
            <c:extLst>
              <c:ext xmlns:c16="http://schemas.microsoft.com/office/drawing/2014/chart" uri="{C3380CC4-5D6E-409C-BE32-E72D297353CC}">
                <c16:uniqueId val="{00000002-D245-4A20-9708-DAEADAAB61D6}"/>
              </c:ext>
            </c:extLst>
          </c:dPt>
          <c:dPt>
            <c:idx val="3"/>
            <c:invertIfNegative val="0"/>
            <c:bubble3D val="0"/>
            <c:extLst>
              <c:ext xmlns:c16="http://schemas.microsoft.com/office/drawing/2014/chart" uri="{C3380CC4-5D6E-409C-BE32-E72D297353CC}">
                <c16:uniqueId val="{00000003-D245-4A20-9708-DAEADAAB61D6}"/>
              </c:ext>
            </c:extLst>
          </c:dPt>
          <c:dPt>
            <c:idx val="4"/>
            <c:invertIfNegative val="0"/>
            <c:bubble3D val="0"/>
            <c:extLst>
              <c:ext xmlns:c16="http://schemas.microsoft.com/office/drawing/2014/chart" uri="{C3380CC4-5D6E-409C-BE32-E72D297353CC}">
                <c16:uniqueId val="{00000004-D245-4A20-9708-DAEADAAB61D6}"/>
              </c:ext>
            </c:extLst>
          </c:dPt>
          <c:dPt>
            <c:idx val="5"/>
            <c:invertIfNegative val="0"/>
            <c:bubble3D val="0"/>
            <c:extLst>
              <c:ext xmlns:c16="http://schemas.microsoft.com/office/drawing/2014/chart" uri="{C3380CC4-5D6E-409C-BE32-E72D297353CC}">
                <c16:uniqueId val="{00000005-D245-4A20-9708-DAEADAAB61D6}"/>
              </c:ext>
            </c:extLst>
          </c:dPt>
          <c:dPt>
            <c:idx val="6"/>
            <c:invertIfNegative val="0"/>
            <c:bubble3D val="0"/>
            <c:extLst>
              <c:ext xmlns:c16="http://schemas.microsoft.com/office/drawing/2014/chart" uri="{C3380CC4-5D6E-409C-BE32-E72D297353CC}">
                <c16:uniqueId val="{00000006-D245-4A20-9708-DAEADAAB61D6}"/>
              </c:ext>
            </c:extLst>
          </c:dPt>
          <c:dPt>
            <c:idx val="7"/>
            <c:invertIfNegative val="0"/>
            <c:bubble3D val="0"/>
            <c:extLst>
              <c:ext xmlns:c16="http://schemas.microsoft.com/office/drawing/2014/chart" uri="{C3380CC4-5D6E-409C-BE32-E72D297353CC}">
                <c16:uniqueId val="{00000007-D245-4A20-9708-DAEADAAB61D6}"/>
              </c:ext>
            </c:extLst>
          </c:dPt>
          <c:dPt>
            <c:idx val="8"/>
            <c:invertIfNegative val="0"/>
            <c:bubble3D val="0"/>
            <c:extLst>
              <c:ext xmlns:c16="http://schemas.microsoft.com/office/drawing/2014/chart" uri="{C3380CC4-5D6E-409C-BE32-E72D297353CC}">
                <c16:uniqueId val="{00000008-D245-4A20-9708-DAEADAAB61D6}"/>
              </c:ext>
            </c:extLst>
          </c:dPt>
          <c:dPt>
            <c:idx val="9"/>
            <c:invertIfNegative val="0"/>
            <c:bubble3D val="0"/>
            <c:extLst>
              <c:ext xmlns:c16="http://schemas.microsoft.com/office/drawing/2014/chart" uri="{C3380CC4-5D6E-409C-BE32-E72D297353CC}">
                <c16:uniqueId val="{00000009-D245-4A20-9708-DAEADAAB61D6}"/>
              </c:ext>
            </c:extLst>
          </c:dPt>
          <c:dPt>
            <c:idx val="10"/>
            <c:invertIfNegative val="0"/>
            <c:bubble3D val="0"/>
            <c:extLst>
              <c:ext xmlns:c16="http://schemas.microsoft.com/office/drawing/2014/chart" uri="{C3380CC4-5D6E-409C-BE32-E72D297353CC}">
                <c16:uniqueId val="{0000000A-D245-4A20-9708-DAEADAAB61D6}"/>
              </c:ext>
            </c:extLst>
          </c:dPt>
          <c:dPt>
            <c:idx val="11"/>
            <c:invertIfNegative val="0"/>
            <c:bubble3D val="0"/>
            <c:extLst>
              <c:ext xmlns:c16="http://schemas.microsoft.com/office/drawing/2014/chart" uri="{C3380CC4-5D6E-409C-BE32-E72D297353CC}">
                <c16:uniqueId val="{0000000B-D245-4A20-9708-DAEADAAB61D6}"/>
              </c:ext>
            </c:extLst>
          </c:dPt>
          <c:dPt>
            <c:idx val="12"/>
            <c:invertIfNegative val="0"/>
            <c:bubble3D val="0"/>
            <c:extLst>
              <c:ext xmlns:c16="http://schemas.microsoft.com/office/drawing/2014/chart" uri="{C3380CC4-5D6E-409C-BE32-E72D297353CC}">
                <c16:uniqueId val="{0000000C-D245-4A20-9708-DAEADAAB61D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Ninguno</c:v>
                </c:pt>
                <c:pt idx="1">
                  <c:v>Del 1 al 10%</c:v>
                </c:pt>
                <c:pt idx="2">
                  <c:v>Del 11 al 25%</c:v>
                </c:pt>
                <c:pt idx="3">
                  <c:v>Del 26 al 50%</c:v>
                </c:pt>
                <c:pt idx="4">
                  <c:v>Del 51 al 75%</c:v>
                </c:pt>
                <c:pt idx="5">
                  <c:v>Del 76 al 99%</c:v>
                </c:pt>
                <c:pt idx="6">
                  <c:v>100%</c:v>
                </c:pt>
                <c:pt idx="7">
                  <c:v>Ns/nc</c:v>
                </c:pt>
              </c:strCache>
            </c:strRef>
          </c:cat>
          <c:val>
            <c:numRef>
              <c:f>Hoja1!$B$2:$B$9</c:f>
              <c:numCache>
                <c:formatCode>###0.0%</c:formatCode>
                <c:ptCount val="8"/>
                <c:pt idx="0">
                  <c:v>0.60099750623441395</c:v>
                </c:pt>
                <c:pt idx="1">
                  <c:v>6.4837905236907731E-2</c:v>
                </c:pt>
                <c:pt idx="2">
                  <c:v>2.2443890274314215E-2</c:v>
                </c:pt>
                <c:pt idx="3">
                  <c:v>1.9950124688279301E-2</c:v>
                </c:pt>
                <c:pt idx="4">
                  <c:v>1.7456359102244391E-2</c:v>
                </c:pt>
                <c:pt idx="5" formatCode="####.0%">
                  <c:v>9.9750623441396506E-3</c:v>
                </c:pt>
                <c:pt idx="6">
                  <c:v>5.4862842892768084E-2</c:v>
                </c:pt>
                <c:pt idx="7">
                  <c:v>0.20947630922693267</c:v>
                </c:pt>
              </c:numCache>
            </c:numRef>
          </c:val>
          <c:extLst>
            <c:ext xmlns:c16="http://schemas.microsoft.com/office/drawing/2014/chart" uri="{C3380CC4-5D6E-409C-BE32-E72D297353CC}">
              <c16:uniqueId val="{0000000D-D245-4A20-9708-DAEADAAB61D6}"/>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88013669018405"/>
          <c:y val="3.35141130038909E-2"/>
          <c:w val="0.50279251745920461"/>
          <c:h val="0.90214327535050642"/>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D245-4A20-9708-DAEADAAB61D6}"/>
              </c:ext>
            </c:extLst>
          </c:dPt>
          <c:dPt>
            <c:idx val="1"/>
            <c:invertIfNegative val="0"/>
            <c:bubble3D val="0"/>
            <c:extLst>
              <c:ext xmlns:c16="http://schemas.microsoft.com/office/drawing/2014/chart" uri="{C3380CC4-5D6E-409C-BE32-E72D297353CC}">
                <c16:uniqueId val="{00000001-D245-4A20-9708-DAEADAAB61D6}"/>
              </c:ext>
            </c:extLst>
          </c:dPt>
          <c:dPt>
            <c:idx val="2"/>
            <c:invertIfNegative val="0"/>
            <c:bubble3D val="0"/>
            <c:extLst>
              <c:ext xmlns:c16="http://schemas.microsoft.com/office/drawing/2014/chart" uri="{C3380CC4-5D6E-409C-BE32-E72D297353CC}">
                <c16:uniqueId val="{00000002-D245-4A20-9708-DAEADAAB61D6}"/>
              </c:ext>
            </c:extLst>
          </c:dPt>
          <c:dPt>
            <c:idx val="3"/>
            <c:invertIfNegative val="0"/>
            <c:bubble3D val="0"/>
            <c:extLst>
              <c:ext xmlns:c16="http://schemas.microsoft.com/office/drawing/2014/chart" uri="{C3380CC4-5D6E-409C-BE32-E72D297353CC}">
                <c16:uniqueId val="{00000003-D245-4A20-9708-DAEADAAB61D6}"/>
              </c:ext>
            </c:extLst>
          </c:dPt>
          <c:dPt>
            <c:idx val="4"/>
            <c:invertIfNegative val="0"/>
            <c:bubble3D val="0"/>
            <c:extLst>
              <c:ext xmlns:c16="http://schemas.microsoft.com/office/drawing/2014/chart" uri="{C3380CC4-5D6E-409C-BE32-E72D297353CC}">
                <c16:uniqueId val="{00000004-D245-4A20-9708-DAEADAAB61D6}"/>
              </c:ext>
            </c:extLst>
          </c:dPt>
          <c:dPt>
            <c:idx val="5"/>
            <c:invertIfNegative val="0"/>
            <c:bubble3D val="0"/>
            <c:extLst>
              <c:ext xmlns:c16="http://schemas.microsoft.com/office/drawing/2014/chart" uri="{C3380CC4-5D6E-409C-BE32-E72D297353CC}">
                <c16:uniqueId val="{00000005-D245-4A20-9708-DAEADAAB61D6}"/>
              </c:ext>
            </c:extLst>
          </c:dPt>
          <c:dPt>
            <c:idx val="6"/>
            <c:invertIfNegative val="0"/>
            <c:bubble3D val="0"/>
            <c:extLst>
              <c:ext xmlns:c16="http://schemas.microsoft.com/office/drawing/2014/chart" uri="{C3380CC4-5D6E-409C-BE32-E72D297353CC}">
                <c16:uniqueId val="{00000006-D245-4A20-9708-DAEADAAB61D6}"/>
              </c:ext>
            </c:extLst>
          </c:dPt>
          <c:dPt>
            <c:idx val="7"/>
            <c:invertIfNegative val="0"/>
            <c:bubble3D val="0"/>
            <c:extLst>
              <c:ext xmlns:c16="http://schemas.microsoft.com/office/drawing/2014/chart" uri="{C3380CC4-5D6E-409C-BE32-E72D297353CC}">
                <c16:uniqueId val="{00000007-D245-4A20-9708-DAEADAAB61D6}"/>
              </c:ext>
            </c:extLst>
          </c:dPt>
          <c:dPt>
            <c:idx val="8"/>
            <c:invertIfNegative val="0"/>
            <c:bubble3D val="0"/>
            <c:extLst>
              <c:ext xmlns:c16="http://schemas.microsoft.com/office/drawing/2014/chart" uri="{C3380CC4-5D6E-409C-BE32-E72D297353CC}">
                <c16:uniqueId val="{00000008-D245-4A20-9708-DAEADAAB61D6}"/>
              </c:ext>
            </c:extLst>
          </c:dPt>
          <c:dPt>
            <c:idx val="9"/>
            <c:invertIfNegative val="0"/>
            <c:bubble3D val="0"/>
            <c:extLst>
              <c:ext xmlns:c16="http://schemas.microsoft.com/office/drawing/2014/chart" uri="{C3380CC4-5D6E-409C-BE32-E72D297353CC}">
                <c16:uniqueId val="{00000009-D245-4A20-9708-DAEADAAB61D6}"/>
              </c:ext>
            </c:extLst>
          </c:dPt>
          <c:dPt>
            <c:idx val="10"/>
            <c:invertIfNegative val="0"/>
            <c:bubble3D val="0"/>
            <c:extLst>
              <c:ext xmlns:c16="http://schemas.microsoft.com/office/drawing/2014/chart" uri="{C3380CC4-5D6E-409C-BE32-E72D297353CC}">
                <c16:uniqueId val="{0000000A-D245-4A20-9708-DAEADAAB61D6}"/>
              </c:ext>
            </c:extLst>
          </c:dPt>
          <c:dPt>
            <c:idx val="11"/>
            <c:invertIfNegative val="0"/>
            <c:bubble3D val="0"/>
            <c:extLst>
              <c:ext xmlns:c16="http://schemas.microsoft.com/office/drawing/2014/chart" uri="{C3380CC4-5D6E-409C-BE32-E72D297353CC}">
                <c16:uniqueId val="{0000000B-D245-4A20-9708-DAEADAAB61D6}"/>
              </c:ext>
            </c:extLst>
          </c:dPt>
          <c:dPt>
            <c:idx val="12"/>
            <c:invertIfNegative val="0"/>
            <c:bubble3D val="0"/>
            <c:extLst>
              <c:ext xmlns:c16="http://schemas.microsoft.com/office/drawing/2014/chart" uri="{C3380CC4-5D6E-409C-BE32-E72D297353CC}">
                <c16:uniqueId val="{0000000C-D245-4A20-9708-DAEADAAB61D6}"/>
              </c:ext>
            </c:extLst>
          </c:dPt>
          <c:dLbls>
            <c:dLbl>
              <c:idx val="2"/>
              <c:delete val="1"/>
              <c:extLst>
                <c:ext xmlns:c15="http://schemas.microsoft.com/office/drawing/2012/chart" uri="{CE6537A1-D6FC-4f65-9D91-7224C49458BB}"/>
                <c:ext xmlns:c16="http://schemas.microsoft.com/office/drawing/2014/chart" uri="{C3380CC4-5D6E-409C-BE32-E72D297353CC}">
                  <c16:uniqueId val="{00000002-D245-4A20-9708-DAEADAAB61D6}"/>
                </c:ext>
              </c:extLst>
            </c:dLbl>
            <c:dLbl>
              <c:idx val="4"/>
              <c:delete val="1"/>
              <c:extLst>
                <c:ext xmlns:c15="http://schemas.microsoft.com/office/drawing/2012/chart" uri="{CE6537A1-D6FC-4f65-9D91-7224C49458BB}"/>
                <c:ext xmlns:c16="http://schemas.microsoft.com/office/drawing/2014/chart" uri="{C3380CC4-5D6E-409C-BE32-E72D297353CC}">
                  <c16:uniqueId val="{00000004-D245-4A20-9708-DAEADAAB61D6}"/>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Ninguno</c:v>
                </c:pt>
                <c:pt idx="1">
                  <c:v>Del 1 al 10%</c:v>
                </c:pt>
                <c:pt idx="2">
                  <c:v>Del 11 al 25%</c:v>
                </c:pt>
                <c:pt idx="3">
                  <c:v>Del 26 al 50%</c:v>
                </c:pt>
                <c:pt idx="4">
                  <c:v>Del 51 al 75%</c:v>
                </c:pt>
                <c:pt idx="5">
                  <c:v>Del 76 al 99%</c:v>
                </c:pt>
                <c:pt idx="6">
                  <c:v>100%</c:v>
                </c:pt>
                <c:pt idx="7">
                  <c:v>Ns/nc</c:v>
                </c:pt>
              </c:strCache>
            </c:strRef>
          </c:cat>
          <c:val>
            <c:numRef>
              <c:f>Hoja1!$B$2:$B$9</c:f>
              <c:numCache>
                <c:formatCode>###0.0%</c:formatCode>
                <c:ptCount val="8"/>
                <c:pt idx="0">
                  <c:v>0.04</c:v>
                </c:pt>
                <c:pt idx="1">
                  <c:v>0.2</c:v>
                </c:pt>
                <c:pt idx="2" formatCode="General">
                  <c:v>0</c:v>
                </c:pt>
                <c:pt idx="3">
                  <c:v>0.08</c:v>
                </c:pt>
                <c:pt idx="4" formatCode="General">
                  <c:v>0</c:v>
                </c:pt>
                <c:pt idx="5">
                  <c:v>0.08</c:v>
                </c:pt>
                <c:pt idx="6">
                  <c:v>0.4</c:v>
                </c:pt>
                <c:pt idx="7">
                  <c:v>0.2</c:v>
                </c:pt>
              </c:numCache>
            </c:numRef>
          </c:val>
          <c:extLst>
            <c:ext xmlns:c16="http://schemas.microsoft.com/office/drawing/2014/chart" uri="{C3380CC4-5D6E-409C-BE32-E72D297353CC}">
              <c16:uniqueId val="{0000000D-D245-4A20-9708-DAEADAAB61D6}"/>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1"/>
        <c:axPos val="l"/>
        <c:numFmt formatCode="General" sourceLinked="0"/>
        <c:majorTickMark val="out"/>
        <c:minorTickMark val="none"/>
        <c:tickLblPos val="nextTo"/>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063721825724713"/>
          <c:y val="3.35141130038909E-2"/>
          <c:w val="0.534035456297412"/>
          <c:h val="0.90214327535050642"/>
        </c:manualLayout>
      </c:layout>
      <c:barChart>
        <c:barDir val="bar"/>
        <c:grouping val="clustered"/>
        <c:varyColors val="0"/>
        <c:ser>
          <c:idx val="0"/>
          <c:order val="0"/>
          <c:tx>
            <c:strRef>
              <c:f>Hoja1!$B$1</c:f>
              <c:strCache>
                <c:ptCount val="1"/>
                <c:pt idx="0">
                  <c:v>Columna1</c:v>
                </c:pt>
              </c:strCache>
            </c:strRef>
          </c:tx>
          <c:spPr>
            <a:solidFill>
              <a:srgbClr val="40A4A6"/>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04B2-4177-A290-0B74AAFD7542}"/>
              </c:ext>
            </c:extLst>
          </c:dPt>
          <c:dPt>
            <c:idx val="1"/>
            <c:invertIfNegative val="0"/>
            <c:bubble3D val="0"/>
            <c:extLst>
              <c:ext xmlns:c16="http://schemas.microsoft.com/office/drawing/2014/chart" uri="{C3380CC4-5D6E-409C-BE32-E72D297353CC}">
                <c16:uniqueId val="{00000001-04B2-4177-A290-0B74AAFD7542}"/>
              </c:ext>
            </c:extLst>
          </c:dPt>
          <c:dPt>
            <c:idx val="2"/>
            <c:invertIfNegative val="0"/>
            <c:bubble3D val="0"/>
            <c:extLst>
              <c:ext xmlns:c16="http://schemas.microsoft.com/office/drawing/2014/chart" uri="{C3380CC4-5D6E-409C-BE32-E72D297353CC}">
                <c16:uniqueId val="{00000002-04B2-4177-A290-0B74AAFD7542}"/>
              </c:ext>
            </c:extLst>
          </c:dPt>
          <c:dPt>
            <c:idx val="3"/>
            <c:invertIfNegative val="0"/>
            <c:bubble3D val="0"/>
            <c:extLst>
              <c:ext xmlns:c16="http://schemas.microsoft.com/office/drawing/2014/chart" uri="{C3380CC4-5D6E-409C-BE32-E72D297353CC}">
                <c16:uniqueId val="{00000003-04B2-4177-A290-0B74AAFD7542}"/>
              </c:ext>
            </c:extLst>
          </c:dPt>
          <c:dPt>
            <c:idx val="4"/>
            <c:invertIfNegative val="0"/>
            <c:bubble3D val="0"/>
            <c:extLst>
              <c:ext xmlns:c16="http://schemas.microsoft.com/office/drawing/2014/chart" uri="{C3380CC4-5D6E-409C-BE32-E72D297353CC}">
                <c16:uniqueId val="{00000004-04B2-4177-A290-0B74AAFD7542}"/>
              </c:ext>
            </c:extLst>
          </c:dPt>
          <c:dPt>
            <c:idx val="5"/>
            <c:invertIfNegative val="0"/>
            <c:bubble3D val="0"/>
            <c:extLst>
              <c:ext xmlns:c16="http://schemas.microsoft.com/office/drawing/2014/chart" uri="{C3380CC4-5D6E-409C-BE32-E72D297353CC}">
                <c16:uniqueId val="{00000005-04B2-4177-A290-0B74AAFD7542}"/>
              </c:ext>
            </c:extLst>
          </c:dPt>
          <c:dPt>
            <c:idx val="6"/>
            <c:invertIfNegative val="0"/>
            <c:bubble3D val="0"/>
            <c:extLst>
              <c:ext xmlns:c16="http://schemas.microsoft.com/office/drawing/2014/chart" uri="{C3380CC4-5D6E-409C-BE32-E72D297353CC}">
                <c16:uniqueId val="{00000006-04B2-4177-A290-0B74AAFD7542}"/>
              </c:ext>
            </c:extLst>
          </c:dPt>
          <c:dPt>
            <c:idx val="7"/>
            <c:invertIfNegative val="0"/>
            <c:bubble3D val="0"/>
            <c:extLst>
              <c:ext xmlns:c16="http://schemas.microsoft.com/office/drawing/2014/chart" uri="{C3380CC4-5D6E-409C-BE32-E72D297353CC}">
                <c16:uniqueId val="{00000007-04B2-4177-A290-0B74AAFD7542}"/>
              </c:ext>
            </c:extLst>
          </c:dPt>
          <c:dPt>
            <c:idx val="8"/>
            <c:invertIfNegative val="0"/>
            <c:bubble3D val="0"/>
            <c:extLst>
              <c:ext xmlns:c16="http://schemas.microsoft.com/office/drawing/2014/chart" uri="{C3380CC4-5D6E-409C-BE32-E72D297353CC}">
                <c16:uniqueId val="{00000008-04B2-4177-A290-0B74AAFD7542}"/>
              </c:ext>
            </c:extLst>
          </c:dPt>
          <c:dPt>
            <c:idx val="9"/>
            <c:invertIfNegative val="0"/>
            <c:bubble3D val="0"/>
            <c:extLst>
              <c:ext xmlns:c16="http://schemas.microsoft.com/office/drawing/2014/chart" uri="{C3380CC4-5D6E-409C-BE32-E72D297353CC}">
                <c16:uniqueId val="{00000009-04B2-4177-A290-0B74AAFD7542}"/>
              </c:ext>
            </c:extLst>
          </c:dPt>
          <c:dPt>
            <c:idx val="10"/>
            <c:invertIfNegative val="0"/>
            <c:bubble3D val="0"/>
            <c:extLst>
              <c:ext xmlns:c16="http://schemas.microsoft.com/office/drawing/2014/chart" uri="{C3380CC4-5D6E-409C-BE32-E72D297353CC}">
                <c16:uniqueId val="{0000000A-04B2-4177-A290-0B74AAFD7542}"/>
              </c:ext>
            </c:extLst>
          </c:dPt>
          <c:dPt>
            <c:idx val="11"/>
            <c:invertIfNegative val="0"/>
            <c:bubble3D val="0"/>
            <c:extLst>
              <c:ext xmlns:c16="http://schemas.microsoft.com/office/drawing/2014/chart" uri="{C3380CC4-5D6E-409C-BE32-E72D297353CC}">
                <c16:uniqueId val="{0000000B-04B2-4177-A290-0B74AAFD7542}"/>
              </c:ext>
            </c:extLst>
          </c:dPt>
          <c:dPt>
            <c:idx val="12"/>
            <c:invertIfNegative val="0"/>
            <c:bubble3D val="0"/>
            <c:extLst>
              <c:ext xmlns:c16="http://schemas.microsoft.com/office/drawing/2014/chart" uri="{C3380CC4-5D6E-409C-BE32-E72D297353CC}">
                <c16:uniqueId val="{0000000C-04B2-4177-A290-0B74AAFD7542}"/>
              </c:ext>
            </c:extLst>
          </c:dPt>
          <c:dLbls>
            <c:dLbl>
              <c:idx val="5"/>
              <c:delete val="1"/>
              <c:extLst>
                <c:ext xmlns:c15="http://schemas.microsoft.com/office/drawing/2012/chart" uri="{CE6537A1-D6FC-4f65-9D91-7224C49458BB}"/>
                <c:ext xmlns:c16="http://schemas.microsoft.com/office/drawing/2014/chart" uri="{C3380CC4-5D6E-409C-BE32-E72D297353CC}">
                  <c16:uniqueId val="{00000005-04B2-4177-A290-0B74AAFD7542}"/>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Ninguno</c:v>
                </c:pt>
                <c:pt idx="1">
                  <c:v>Del 1 al 10%</c:v>
                </c:pt>
                <c:pt idx="2">
                  <c:v>Del 11 al 25%</c:v>
                </c:pt>
                <c:pt idx="3">
                  <c:v>Del 26 al 50%</c:v>
                </c:pt>
                <c:pt idx="4">
                  <c:v>Del 51 al 75%</c:v>
                </c:pt>
                <c:pt idx="5">
                  <c:v>Del 76 al 99%</c:v>
                </c:pt>
                <c:pt idx="6">
                  <c:v>100%</c:v>
                </c:pt>
                <c:pt idx="7">
                  <c:v>Ns/nc</c:v>
                </c:pt>
              </c:strCache>
            </c:strRef>
          </c:cat>
          <c:val>
            <c:numRef>
              <c:f>Hoja1!$B$2:$B$9</c:f>
              <c:numCache>
                <c:formatCode>###0.0%</c:formatCode>
                <c:ptCount val="8"/>
                <c:pt idx="0">
                  <c:v>0.57142857142857151</c:v>
                </c:pt>
                <c:pt idx="1">
                  <c:v>0.12244897959183673</c:v>
                </c:pt>
                <c:pt idx="2">
                  <c:v>2.0408163265306124E-2</c:v>
                </c:pt>
                <c:pt idx="3">
                  <c:v>2.0408163265306124E-2</c:v>
                </c:pt>
                <c:pt idx="4">
                  <c:v>6.1224489795918366E-2</c:v>
                </c:pt>
                <c:pt idx="5" formatCode="General">
                  <c:v>0</c:v>
                </c:pt>
                <c:pt idx="6">
                  <c:v>8.1632653061224497E-2</c:v>
                </c:pt>
                <c:pt idx="7">
                  <c:v>0.12244897959183673</c:v>
                </c:pt>
              </c:numCache>
            </c:numRef>
          </c:val>
          <c:extLst>
            <c:ext xmlns:c16="http://schemas.microsoft.com/office/drawing/2014/chart" uri="{C3380CC4-5D6E-409C-BE32-E72D297353CC}">
              <c16:uniqueId val="{0000000D-04B2-4177-A290-0B74AAFD7542}"/>
            </c:ext>
          </c:extLst>
        </c:ser>
        <c:ser>
          <c:idx val="1"/>
          <c:order val="1"/>
          <c:tx>
            <c:strRef>
              <c:f>Hoja1!$C$1</c:f>
              <c:strCache>
                <c:ptCount val="1"/>
                <c:pt idx="0">
                  <c:v>Columna2</c:v>
                </c:pt>
              </c:strCache>
            </c:strRef>
          </c:tx>
          <c:spPr>
            <a:solidFill>
              <a:srgbClr val="D60019"/>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F-04B2-4177-A290-0B74AAFD754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Hoja1!$A$2:$A$9</c:f>
              <c:strCache>
                <c:ptCount val="8"/>
                <c:pt idx="0">
                  <c:v>Ninguno</c:v>
                </c:pt>
                <c:pt idx="1">
                  <c:v>Del 1 al 10%</c:v>
                </c:pt>
                <c:pt idx="2">
                  <c:v>Del 11 al 25%</c:v>
                </c:pt>
                <c:pt idx="3">
                  <c:v>Del 26 al 50%</c:v>
                </c:pt>
                <c:pt idx="4">
                  <c:v>Del 51 al 75%</c:v>
                </c:pt>
                <c:pt idx="5">
                  <c:v>Del 76 al 99%</c:v>
                </c:pt>
                <c:pt idx="6">
                  <c:v>100%</c:v>
                </c:pt>
                <c:pt idx="7">
                  <c:v>Ns/nc</c:v>
                </c:pt>
              </c:strCache>
            </c:strRef>
          </c:cat>
          <c:val>
            <c:numRef>
              <c:f>Hoja1!$C$2:$C$9</c:f>
              <c:numCache>
                <c:formatCode>General</c:formatCode>
                <c:ptCount val="8"/>
                <c:pt idx="0" formatCode="###0.0%">
                  <c:v>0.5185185185185186</c:v>
                </c:pt>
                <c:pt idx="1">
                  <c:v>0</c:v>
                </c:pt>
                <c:pt idx="2" formatCode="###0.0%">
                  <c:v>3.7037037037037035E-2</c:v>
                </c:pt>
                <c:pt idx="3" formatCode="###0.0%">
                  <c:v>7.407407407407407E-2</c:v>
                </c:pt>
                <c:pt idx="4" formatCode="###0.0%">
                  <c:v>7.407407407407407E-2</c:v>
                </c:pt>
                <c:pt idx="5" formatCode="###0.0%">
                  <c:v>3.7037037037037035E-2</c:v>
                </c:pt>
                <c:pt idx="6" formatCode="###0.0%">
                  <c:v>3.7037037037037035E-2</c:v>
                </c:pt>
                <c:pt idx="7" formatCode="###0.0%">
                  <c:v>0.22222222222222221</c:v>
                </c:pt>
              </c:numCache>
            </c:numRef>
          </c:val>
          <c:extLst>
            <c:ext xmlns:c16="http://schemas.microsoft.com/office/drawing/2014/chart" uri="{C3380CC4-5D6E-409C-BE32-E72D297353CC}">
              <c16:uniqueId val="{0000000E-04B2-4177-A290-0B74AAFD7542}"/>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1"/>
        <c:axPos val="l"/>
        <c:numFmt formatCode="General" sourceLinked="0"/>
        <c:majorTickMark val="out"/>
        <c:minorTickMark val="none"/>
        <c:tickLblPos val="nextTo"/>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879267914070012"/>
          <c:y val="3.35141130038909E-2"/>
          <c:w val="0.57587993427279816"/>
          <c:h val="0.90214327535050642"/>
        </c:manualLayout>
      </c:layout>
      <c:barChart>
        <c:barDir val="bar"/>
        <c:grouping val="clustered"/>
        <c:varyColors val="0"/>
        <c:ser>
          <c:idx val="0"/>
          <c:order val="0"/>
          <c:tx>
            <c:strRef>
              <c:f>Hoja1!$B$1</c:f>
              <c:strCache>
                <c:ptCount val="1"/>
                <c:pt idx="0">
                  <c:v>Columna1</c:v>
                </c:pt>
              </c:strCache>
            </c:strRef>
          </c:tx>
          <c:spPr>
            <a:solidFill>
              <a:srgbClr val="40A4A6"/>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CF08-4354-875B-9AFFDD1BEAD1}"/>
              </c:ext>
            </c:extLst>
          </c:dPt>
          <c:dPt>
            <c:idx val="1"/>
            <c:invertIfNegative val="0"/>
            <c:bubble3D val="0"/>
            <c:extLst>
              <c:ext xmlns:c16="http://schemas.microsoft.com/office/drawing/2014/chart" uri="{C3380CC4-5D6E-409C-BE32-E72D297353CC}">
                <c16:uniqueId val="{00000001-CF08-4354-875B-9AFFDD1BEAD1}"/>
              </c:ext>
            </c:extLst>
          </c:dPt>
          <c:dPt>
            <c:idx val="2"/>
            <c:invertIfNegative val="0"/>
            <c:bubble3D val="0"/>
            <c:extLst>
              <c:ext xmlns:c16="http://schemas.microsoft.com/office/drawing/2014/chart" uri="{C3380CC4-5D6E-409C-BE32-E72D297353CC}">
                <c16:uniqueId val="{00000002-CF08-4354-875B-9AFFDD1BEAD1}"/>
              </c:ext>
            </c:extLst>
          </c:dPt>
          <c:dPt>
            <c:idx val="3"/>
            <c:invertIfNegative val="0"/>
            <c:bubble3D val="0"/>
            <c:extLst>
              <c:ext xmlns:c16="http://schemas.microsoft.com/office/drawing/2014/chart" uri="{C3380CC4-5D6E-409C-BE32-E72D297353CC}">
                <c16:uniqueId val="{00000003-CF08-4354-875B-9AFFDD1BEAD1}"/>
              </c:ext>
            </c:extLst>
          </c:dPt>
          <c:dPt>
            <c:idx val="4"/>
            <c:invertIfNegative val="0"/>
            <c:bubble3D val="0"/>
            <c:extLst>
              <c:ext xmlns:c16="http://schemas.microsoft.com/office/drawing/2014/chart" uri="{C3380CC4-5D6E-409C-BE32-E72D297353CC}">
                <c16:uniqueId val="{00000004-CF08-4354-875B-9AFFDD1BEAD1}"/>
              </c:ext>
            </c:extLst>
          </c:dPt>
          <c:dPt>
            <c:idx val="5"/>
            <c:invertIfNegative val="0"/>
            <c:bubble3D val="0"/>
            <c:extLst>
              <c:ext xmlns:c16="http://schemas.microsoft.com/office/drawing/2014/chart" uri="{C3380CC4-5D6E-409C-BE32-E72D297353CC}">
                <c16:uniqueId val="{00000005-CF08-4354-875B-9AFFDD1BEAD1}"/>
              </c:ext>
            </c:extLst>
          </c:dPt>
          <c:dPt>
            <c:idx val="6"/>
            <c:invertIfNegative val="0"/>
            <c:bubble3D val="0"/>
            <c:extLst>
              <c:ext xmlns:c16="http://schemas.microsoft.com/office/drawing/2014/chart" uri="{C3380CC4-5D6E-409C-BE32-E72D297353CC}">
                <c16:uniqueId val="{00000006-CF08-4354-875B-9AFFDD1BEAD1}"/>
              </c:ext>
            </c:extLst>
          </c:dPt>
          <c:dPt>
            <c:idx val="7"/>
            <c:invertIfNegative val="0"/>
            <c:bubble3D val="0"/>
            <c:extLst>
              <c:ext xmlns:c16="http://schemas.microsoft.com/office/drawing/2014/chart" uri="{C3380CC4-5D6E-409C-BE32-E72D297353CC}">
                <c16:uniqueId val="{00000007-CF08-4354-875B-9AFFDD1BEAD1}"/>
              </c:ext>
            </c:extLst>
          </c:dPt>
          <c:dPt>
            <c:idx val="8"/>
            <c:invertIfNegative val="0"/>
            <c:bubble3D val="0"/>
            <c:extLst>
              <c:ext xmlns:c16="http://schemas.microsoft.com/office/drawing/2014/chart" uri="{C3380CC4-5D6E-409C-BE32-E72D297353CC}">
                <c16:uniqueId val="{00000008-CF08-4354-875B-9AFFDD1BEAD1}"/>
              </c:ext>
            </c:extLst>
          </c:dPt>
          <c:dPt>
            <c:idx val="9"/>
            <c:invertIfNegative val="0"/>
            <c:bubble3D val="0"/>
            <c:extLst>
              <c:ext xmlns:c16="http://schemas.microsoft.com/office/drawing/2014/chart" uri="{C3380CC4-5D6E-409C-BE32-E72D297353CC}">
                <c16:uniqueId val="{00000009-CF08-4354-875B-9AFFDD1BEAD1}"/>
              </c:ext>
            </c:extLst>
          </c:dPt>
          <c:dPt>
            <c:idx val="10"/>
            <c:invertIfNegative val="0"/>
            <c:bubble3D val="0"/>
            <c:extLst>
              <c:ext xmlns:c16="http://schemas.microsoft.com/office/drawing/2014/chart" uri="{C3380CC4-5D6E-409C-BE32-E72D297353CC}">
                <c16:uniqueId val="{0000000A-CF08-4354-875B-9AFFDD1BEAD1}"/>
              </c:ext>
            </c:extLst>
          </c:dPt>
          <c:dPt>
            <c:idx val="11"/>
            <c:invertIfNegative val="0"/>
            <c:bubble3D val="0"/>
            <c:extLst>
              <c:ext xmlns:c16="http://schemas.microsoft.com/office/drawing/2014/chart" uri="{C3380CC4-5D6E-409C-BE32-E72D297353CC}">
                <c16:uniqueId val="{0000000B-CF08-4354-875B-9AFFDD1BEAD1}"/>
              </c:ext>
            </c:extLst>
          </c:dPt>
          <c:dPt>
            <c:idx val="12"/>
            <c:invertIfNegative val="0"/>
            <c:bubble3D val="0"/>
            <c:extLst>
              <c:ext xmlns:c16="http://schemas.microsoft.com/office/drawing/2014/chart" uri="{C3380CC4-5D6E-409C-BE32-E72D297353CC}">
                <c16:uniqueId val="{0000000C-CF08-4354-875B-9AFFDD1BEAD1}"/>
              </c:ext>
            </c:extLst>
          </c:dPt>
          <c:dLbls>
            <c:dLbl>
              <c:idx val="5"/>
              <c:delete val="1"/>
              <c:extLst>
                <c:ext xmlns:c15="http://schemas.microsoft.com/office/drawing/2012/chart" uri="{CE6537A1-D6FC-4f65-9D91-7224C49458BB}"/>
                <c:ext xmlns:c16="http://schemas.microsoft.com/office/drawing/2014/chart" uri="{C3380CC4-5D6E-409C-BE32-E72D297353CC}">
                  <c16:uniqueId val="{00000005-CF08-4354-875B-9AFFDD1BEAD1}"/>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Ninguno</c:v>
                </c:pt>
                <c:pt idx="1">
                  <c:v>Del 1 al 10%</c:v>
                </c:pt>
                <c:pt idx="2">
                  <c:v>Del 11 al 25%</c:v>
                </c:pt>
                <c:pt idx="3">
                  <c:v>Del 26 al 50%</c:v>
                </c:pt>
                <c:pt idx="4">
                  <c:v>Del 51 al 75%</c:v>
                </c:pt>
                <c:pt idx="5">
                  <c:v>Del 76 al 99%</c:v>
                </c:pt>
                <c:pt idx="6">
                  <c:v>100%</c:v>
                </c:pt>
                <c:pt idx="7">
                  <c:v>Ns/nc</c:v>
                </c:pt>
              </c:strCache>
            </c:strRef>
          </c:cat>
          <c:val>
            <c:numRef>
              <c:f>Hoja1!$B$2:$B$9</c:f>
              <c:numCache>
                <c:formatCode>###0.0%</c:formatCode>
                <c:ptCount val="8"/>
                <c:pt idx="0">
                  <c:v>0.63054187192118227</c:v>
                </c:pt>
                <c:pt idx="1">
                  <c:v>6.4039408866995065E-2</c:v>
                </c:pt>
                <c:pt idx="2">
                  <c:v>2.4630541871921183E-2</c:v>
                </c:pt>
                <c:pt idx="3">
                  <c:v>1.4778325123152709E-2</c:v>
                </c:pt>
                <c:pt idx="4" formatCode="####.0%">
                  <c:v>9.852216748768473E-3</c:v>
                </c:pt>
                <c:pt idx="5" formatCode="General">
                  <c:v>0</c:v>
                </c:pt>
                <c:pt idx="6">
                  <c:v>2.4630541871921183E-2</c:v>
                </c:pt>
                <c:pt idx="7">
                  <c:v>0.23152709359605911</c:v>
                </c:pt>
              </c:numCache>
            </c:numRef>
          </c:val>
          <c:extLst>
            <c:ext xmlns:c16="http://schemas.microsoft.com/office/drawing/2014/chart" uri="{C3380CC4-5D6E-409C-BE32-E72D297353CC}">
              <c16:uniqueId val="{0000000D-CF08-4354-875B-9AFFDD1BEAD1}"/>
            </c:ext>
          </c:extLst>
        </c:ser>
        <c:ser>
          <c:idx val="1"/>
          <c:order val="1"/>
          <c:tx>
            <c:strRef>
              <c:f>Hoja1!$C$1</c:f>
              <c:strCache>
                <c:ptCount val="1"/>
                <c:pt idx="0">
                  <c:v>Columna2</c:v>
                </c:pt>
              </c:strCache>
            </c:strRef>
          </c:tx>
          <c:spPr>
            <a:solidFill>
              <a:srgbClr val="D60019"/>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F-CF08-4354-875B-9AFFDD1BEAD1}"/>
                </c:ext>
              </c:extLst>
            </c:dLbl>
            <c:dLbl>
              <c:idx val="4"/>
              <c:delete val="1"/>
              <c:extLst>
                <c:ext xmlns:c15="http://schemas.microsoft.com/office/drawing/2012/chart" uri="{CE6537A1-D6FC-4f65-9D91-7224C49458BB}"/>
                <c:ext xmlns:c16="http://schemas.microsoft.com/office/drawing/2014/chart" uri="{C3380CC4-5D6E-409C-BE32-E72D297353CC}">
                  <c16:uniqueId val="{00000010-CF08-4354-875B-9AFFDD1BEAD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Hoja1!$A$2:$A$9</c:f>
              <c:strCache>
                <c:ptCount val="8"/>
                <c:pt idx="0">
                  <c:v>Ninguno</c:v>
                </c:pt>
                <c:pt idx="1">
                  <c:v>Del 1 al 10%</c:v>
                </c:pt>
                <c:pt idx="2">
                  <c:v>Del 11 al 25%</c:v>
                </c:pt>
                <c:pt idx="3">
                  <c:v>Del 26 al 50%</c:v>
                </c:pt>
                <c:pt idx="4">
                  <c:v>Del 51 al 75%</c:v>
                </c:pt>
                <c:pt idx="5">
                  <c:v>Del 76 al 99%</c:v>
                </c:pt>
                <c:pt idx="6">
                  <c:v>100%</c:v>
                </c:pt>
                <c:pt idx="7">
                  <c:v>Ns/nc</c:v>
                </c:pt>
              </c:strCache>
            </c:strRef>
          </c:cat>
          <c:val>
            <c:numRef>
              <c:f>Hoja1!$C$2:$C$9</c:f>
              <c:numCache>
                <c:formatCode>###0.0%</c:formatCode>
                <c:ptCount val="8"/>
                <c:pt idx="0">
                  <c:v>0.72164948453608246</c:v>
                </c:pt>
                <c:pt idx="1">
                  <c:v>2.0618556701030924E-2</c:v>
                </c:pt>
                <c:pt idx="2">
                  <c:v>2.0618556701030924E-2</c:v>
                </c:pt>
                <c:pt idx="3" formatCode="General">
                  <c:v>0</c:v>
                </c:pt>
                <c:pt idx="4" formatCode="General">
                  <c:v>0</c:v>
                </c:pt>
                <c:pt idx="5">
                  <c:v>1.0309278350515462E-2</c:v>
                </c:pt>
                <c:pt idx="6">
                  <c:v>2.0618556701030924E-2</c:v>
                </c:pt>
                <c:pt idx="7">
                  <c:v>0.2061855670103093</c:v>
                </c:pt>
              </c:numCache>
            </c:numRef>
          </c:val>
          <c:extLst>
            <c:ext xmlns:c16="http://schemas.microsoft.com/office/drawing/2014/chart" uri="{C3380CC4-5D6E-409C-BE32-E72D297353CC}">
              <c16:uniqueId val="{0000000E-CF08-4354-875B-9AFFDD1BEAD1}"/>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1"/>
        <c:axPos val="l"/>
        <c:numFmt formatCode="General" sourceLinked="0"/>
        <c:majorTickMark val="out"/>
        <c:minorTickMark val="none"/>
        <c:tickLblPos val="nextTo"/>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88013669018405"/>
          <c:y val="3.35141130038909E-2"/>
          <c:w val="0.50279251745920461"/>
          <c:h val="0.90214327535050642"/>
        </c:manualLayout>
      </c:layout>
      <c:barChart>
        <c:barDir val="bar"/>
        <c:grouping val="clustered"/>
        <c:varyColors val="0"/>
        <c:ser>
          <c:idx val="0"/>
          <c:order val="0"/>
          <c:tx>
            <c:strRef>
              <c:f>Hoja1!$B$1</c:f>
              <c:strCache>
                <c:ptCount val="1"/>
                <c:pt idx="0">
                  <c:v>Columna1</c:v>
                </c:pt>
              </c:strCache>
            </c:strRef>
          </c:tx>
          <c:spPr>
            <a:solidFill>
              <a:srgbClr val="40A4A6"/>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CC0A-4004-815A-DF2DF14B161D}"/>
              </c:ext>
            </c:extLst>
          </c:dPt>
          <c:dPt>
            <c:idx val="1"/>
            <c:invertIfNegative val="0"/>
            <c:bubble3D val="0"/>
            <c:extLst>
              <c:ext xmlns:c16="http://schemas.microsoft.com/office/drawing/2014/chart" uri="{C3380CC4-5D6E-409C-BE32-E72D297353CC}">
                <c16:uniqueId val="{00000001-CC0A-4004-815A-DF2DF14B161D}"/>
              </c:ext>
            </c:extLst>
          </c:dPt>
          <c:dPt>
            <c:idx val="2"/>
            <c:invertIfNegative val="0"/>
            <c:bubble3D val="0"/>
            <c:extLst>
              <c:ext xmlns:c16="http://schemas.microsoft.com/office/drawing/2014/chart" uri="{C3380CC4-5D6E-409C-BE32-E72D297353CC}">
                <c16:uniqueId val="{00000002-CC0A-4004-815A-DF2DF14B161D}"/>
              </c:ext>
            </c:extLst>
          </c:dPt>
          <c:dPt>
            <c:idx val="3"/>
            <c:invertIfNegative val="0"/>
            <c:bubble3D val="0"/>
            <c:extLst>
              <c:ext xmlns:c16="http://schemas.microsoft.com/office/drawing/2014/chart" uri="{C3380CC4-5D6E-409C-BE32-E72D297353CC}">
                <c16:uniqueId val="{00000003-CC0A-4004-815A-DF2DF14B161D}"/>
              </c:ext>
            </c:extLst>
          </c:dPt>
          <c:dPt>
            <c:idx val="4"/>
            <c:invertIfNegative val="0"/>
            <c:bubble3D val="0"/>
            <c:extLst>
              <c:ext xmlns:c16="http://schemas.microsoft.com/office/drawing/2014/chart" uri="{C3380CC4-5D6E-409C-BE32-E72D297353CC}">
                <c16:uniqueId val="{00000004-CC0A-4004-815A-DF2DF14B161D}"/>
              </c:ext>
            </c:extLst>
          </c:dPt>
          <c:dPt>
            <c:idx val="5"/>
            <c:invertIfNegative val="0"/>
            <c:bubble3D val="0"/>
            <c:extLst>
              <c:ext xmlns:c16="http://schemas.microsoft.com/office/drawing/2014/chart" uri="{C3380CC4-5D6E-409C-BE32-E72D297353CC}">
                <c16:uniqueId val="{00000005-CC0A-4004-815A-DF2DF14B161D}"/>
              </c:ext>
            </c:extLst>
          </c:dPt>
          <c:dPt>
            <c:idx val="6"/>
            <c:invertIfNegative val="0"/>
            <c:bubble3D val="0"/>
            <c:extLst>
              <c:ext xmlns:c16="http://schemas.microsoft.com/office/drawing/2014/chart" uri="{C3380CC4-5D6E-409C-BE32-E72D297353CC}">
                <c16:uniqueId val="{00000006-CC0A-4004-815A-DF2DF14B161D}"/>
              </c:ext>
            </c:extLst>
          </c:dPt>
          <c:dPt>
            <c:idx val="7"/>
            <c:invertIfNegative val="0"/>
            <c:bubble3D val="0"/>
            <c:extLst>
              <c:ext xmlns:c16="http://schemas.microsoft.com/office/drawing/2014/chart" uri="{C3380CC4-5D6E-409C-BE32-E72D297353CC}">
                <c16:uniqueId val="{00000007-CC0A-4004-815A-DF2DF14B161D}"/>
              </c:ext>
            </c:extLst>
          </c:dPt>
          <c:dPt>
            <c:idx val="8"/>
            <c:invertIfNegative val="0"/>
            <c:bubble3D val="0"/>
            <c:extLst>
              <c:ext xmlns:c16="http://schemas.microsoft.com/office/drawing/2014/chart" uri="{C3380CC4-5D6E-409C-BE32-E72D297353CC}">
                <c16:uniqueId val="{00000008-CC0A-4004-815A-DF2DF14B161D}"/>
              </c:ext>
            </c:extLst>
          </c:dPt>
          <c:dPt>
            <c:idx val="9"/>
            <c:invertIfNegative val="0"/>
            <c:bubble3D val="0"/>
            <c:extLst>
              <c:ext xmlns:c16="http://schemas.microsoft.com/office/drawing/2014/chart" uri="{C3380CC4-5D6E-409C-BE32-E72D297353CC}">
                <c16:uniqueId val="{00000009-CC0A-4004-815A-DF2DF14B161D}"/>
              </c:ext>
            </c:extLst>
          </c:dPt>
          <c:dPt>
            <c:idx val="10"/>
            <c:invertIfNegative val="0"/>
            <c:bubble3D val="0"/>
            <c:extLst>
              <c:ext xmlns:c16="http://schemas.microsoft.com/office/drawing/2014/chart" uri="{C3380CC4-5D6E-409C-BE32-E72D297353CC}">
                <c16:uniqueId val="{0000000A-CC0A-4004-815A-DF2DF14B161D}"/>
              </c:ext>
            </c:extLst>
          </c:dPt>
          <c:dPt>
            <c:idx val="11"/>
            <c:invertIfNegative val="0"/>
            <c:bubble3D val="0"/>
            <c:extLst>
              <c:ext xmlns:c16="http://schemas.microsoft.com/office/drawing/2014/chart" uri="{C3380CC4-5D6E-409C-BE32-E72D297353CC}">
                <c16:uniqueId val="{0000000B-CC0A-4004-815A-DF2DF14B161D}"/>
              </c:ext>
            </c:extLst>
          </c:dPt>
          <c:dPt>
            <c:idx val="12"/>
            <c:invertIfNegative val="0"/>
            <c:bubble3D val="0"/>
            <c:extLst>
              <c:ext xmlns:c16="http://schemas.microsoft.com/office/drawing/2014/chart" uri="{C3380CC4-5D6E-409C-BE32-E72D297353CC}">
                <c16:uniqueId val="{0000000C-CC0A-4004-815A-DF2DF14B161D}"/>
              </c:ext>
            </c:extLst>
          </c:dPt>
          <c:dLbls>
            <c:dLbl>
              <c:idx val="2"/>
              <c:delete val="1"/>
              <c:extLst>
                <c:ext xmlns:c15="http://schemas.microsoft.com/office/drawing/2012/chart" uri="{CE6537A1-D6FC-4f65-9D91-7224C49458BB}"/>
                <c:ext xmlns:c16="http://schemas.microsoft.com/office/drawing/2014/chart" uri="{C3380CC4-5D6E-409C-BE32-E72D297353CC}">
                  <c16:uniqueId val="{00000002-CC0A-4004-815A-DF2DF14B161D}"/>
                </c:ext>
              </c:extLst>
            </c:dLbl>
            <c:dLbl>
              <c:idx val="4"/>
              <c:delete val="1"/>
              <c:extLst>
                <c:ext xmlns:c15="http://schemas.microsoft.com/office/drawing/2012/chart" uri="{CE6537A1-D6FC-4f65-9D91-7224C49458BB}"/>
                <c:ext xmlns:c16="http://schemas.microsoft.com/office/drawing/2014/chart" uri="{C3380CC4-5D6E-409C-BE32-E72D297353CC}">
                  <c16:uniqueId val="{00000004-CC0A-4004-815A-DF2DF14B161D}"/>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Ninguno</c:v>
                </c:pt>
                <c:pt idx="1">
                  <c:v>Del 1 al 10%</c:v>
                </c:pt>
                <c:pt idx="2">
                  <c:v>Del 11 al 25%</c:v>
                </c:pt>
                <c:pt idx="3">
                  <c:v>Del 26 al 50%</c:v>
                </c:pt>
                <c:pt idx="4">
                  <c:v>Del 51 al 75%</c:v>
                </c:pt>
                <c:pt idx="5">
                  <c:v>Del 76 al 99%</c:v>
                </c:pt>
                <c:pt idx="6">
                  <c:v>100%</c:v>
                </c:pt>
                <c:pt idx="7">
                  <c:v>Ns/nc</c:v>
                </c:pt>
              </c:strCache>
            </c:strRef>
          </c:cat>
          <c:val>
            <c:numRef>
              <c:f>Hoja1!$B$2:$B$9</c:f>
              <c:numCache>
                <c:formatCode>###0.0%</c:formatCode>
                <c:ptCount val="8"/>
                <c:pt idx="0">
                  <c:v>4.7619047619047616E-2</c:v>
                </c:pt>
                <c:pt idx="1">
                  <c:v>0.23809523809523811</c:v>
                </c:pt>
                <c:pt idx="2" formatCode="General">
                  <c:v>0</c:v>
                </c:pt>
                <c:pt idx="3">
                  <c:v>9.5238095238095233E-2</c:v>
                </c:pt>
                <c:pt idx="4" formatCode="General">
                  <c:v>0</c:v>
                </c:pt>
                <c:pt idx="5">
                  <c:v>4.7619047619047616E-2</c:v>
                </c:pt>
                <c:pt idx="6">
                  <c:v>0.42857142857142855</c:v>
                </c:pt>
                <c:pt idx="7">
                  <c:v>0.14285714285714288</c:v>
                </c:pt>
              </c:numCache>
            </c:numRef>
          </c:val>
          <c:extLst>
            <c:ext xmlns:c16="http://schemas.microsoft.com/office/drawing/2014/chart" uri="{C3380CC4-5D6E-409C-BE32-E72D297353CC}">
              <c16:uniqueId val="{0000000D-CC0A-4004-815A-DF2DF14B161D}"/>
            </c:ext>
          </c:extLst>
        </c:ser>
        <c:ser>
          <c:idx val="1"/>
          <c:order val="1"/>
          <c:tx>
            <c:strRef>
              <c:f>Hoja1!$C$1</c:f>
              <c:strCache>
                <c:ptCount val="1"/>
                <c:pt idx="0">
                  <c:v>Columna2</c:v>
                </c:pt>
              </c:strCache>
            </c:strRef>
          </c:tx>
          <c:spPr>
            <a:solidFill>
              <a:srgbClr val="D60019"/>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CC0A-4004-815A-DF2DF14B161D}"/>
                </c:ext>
              </c:extLst>
            </c:dLbl>
            <c:dLbl>
              <c:idx val="1"/>
              <c:delete val="1"/>
              <c:extLst>
                <c:ext xmlns:c15="http://schemas.microsoft.com/office/drawing/2012/chart" uri="{CE6537A1-D6FC-4f65-9D91-7224C49458BB}"/>
                <c:ext xmlns:c16="http://schemas.microsoft.com/office/drawing/2014/chart" uri="{C3380CC4-5D6E-409C-BE32-E72D297353CC}">
                  <c16:uniqueId val="{00000010-CC0A-4004-815A-DF2DF14B161D}"/>
                </c:ext>
              </c:extLst>
            </c:dLbl>
            <c:dLbl>
              <c:idx val="2"/>
              <c:delete val="1"/>
              <c:extLst>
                <c:ext xmlns:c15="http://schemas.microsoft.com/office/drawing/2012/chart" uri="{CE6537A1-D6FC-4f65-9D91-7224C49458BB}"/>
                <c:ext xmlns:c16="http://schemas.microsoft.com/office/drawing/2014/chart" uri="{C3380CC4-5D6E-409C-BE32-E72D297353CC}">
                  <c16:uniqueId val="{00000011-CC0A-4004-815A-DF2DF14B161D}"/>
                </c:ext>
              </c:extLst>
            </c:dLbl>
            <c:dLbl>
              <c:idx val="3"/>
              <c:delete val="1"/>
              <c:extLst>
                <c:ext xmlns:c15="http://schemas.microsoft.com/office/drawing/2012/chart" uri="{CE6537A1-D6FC-4f65-9D91-7224C49458BB}"/>
                <c:ext xmlns:c16="http://schemas.microsoft.com/office/drawing/2014/chart" uri="{C3380CC4-5D6E-409C-BE32-E72D297353CC}">
                  <c16:uniqueId val="{00000012-CC0A-4004-815A-DF2DF14B161D}"/>
                </c:ext>
              </c:extLst>
            </c:dLbl>
            <c:dLbl>
              <c:idx val="4"/>
              <c:delete val="1"/>
              <c:extLst>
                <c:ext xmlns:c15="http://schemas.microsoft.com/office/drawing/2012/chart" uri="{CE6537A1-D6FC-4f65-9D91-7224C49458BB}"/>
                <c:ext xmlns:c16="http://schemas.microsoft.com/office/drawing/2014/chart" uri="{C3380CC4-5D6E-409C-BE32-E72D297353CC}">
                  <c16:uniqueId val="{00000013-CC0A-4004-815A-DF2DF14B16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Hoja1!$A$2:$A$9</c:f>
              <c:strCache>
                <c:ptCount val="8"/>
                <c:pt idx="0">
                  <c:v>Ninguno</c:v>
                </c:pt>
                <c:pt idx="1">
                  <c:v>Del 1 al 10%</c:v>
                </c:pt>
                <c:pt idx="2">
                  <c:v>Del 11 al 25%</c:v>
                </c:pt>
                <c:pt idx="3">
                  <c:v>Del 26 al 50%</c:v>
                </c:pt>
                <c:pt idx="4">
                  <c:v>Del 51 al 75%</c:v>
                </c:pt>
                <c:pt idx="5">
                  <c:v>Del 76 al 99%</c:v>
                </c:pt>
                <c:pt idx="6">
                  <c:v>100%</c:v>
                </c:pt>
                <c:pt idx="7">
                  <c:v>Ns/nc</c:v>
                </c:pt>
              </c:strCache>
            </c:strRef>
          </c:cat>
          <c:val>
            <c:numRef>
              <c:f>Hoja1!$C$2:$C$9</c:f>
              <c:numCache>
                <c:formatCode>General</c:formatCode>
                <c:ptCount val="8"/>
                <c:pt idx="0">
                  <c:v>0</c:v>
                </c:pt>
                <c:pt idx="1">
                  <c:v>0</c:v>
                </c:pt>
                <c:pt idx="2">
                  <c:v>0</c:v>
                </c:pt>
                <c:pt idx="3">
                  <c:v>0</c:v>
                </c:pt>
                <c:pt idx="4">
                  <c:v>0</c:v>
                </c:pt>
                <c:pt idx="5" formatCode="###0.0%">
                  <c:v>0.25</c:v>
                </c:pt>
                <c:pt idx="6" formatCode="###0.0%">
                  <c:v>0.25</c:v>
                </c:pt>
                <c:pt idx="7" formatCode="###0.0%">
                  <c:v>0.5</c:v>
                </c:pt>
              </c:numCache>
            </c:numRef>
          </c:val>
          <c:extLst>
            <c:ext xmlns:c16="http://schemas.microsoft.com/office/drawing/2014/chart" uri="{C3380CC4-5D6E-409C-BE32-E72D297353CC}">
              <c16:uniqueId val="{0000000E-CC0A-4004-815A-DF2DF14B161D}"/>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rgbClr val="E9001A"/>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8992-492C-8FA1-634A15AFDE19}"/>
              </c:ext>
            </c:extLst>
          </c:dPt>
          <c:dPt>
            <c:idx val="1"/>
            <c:invertIfNegative val="0"/>
            <c:bubble3D val="0"/>
            <c:extLst>
              <c:ext xmlns:c16="http://schemas.microsoft.com/office/drawing/2014/chart" uri="{C3380CC4-5D6E-409C-BE32-E72D297353CC}">
                <c16:uniqueId val="{00000001-8992-492C-8FA1-634A15AFDE19}"/>
              </c:ext>
            </c:extLst>
          </c:dPt>
          <c:dPt>
            <c:idx val="2"/>
            <c:invertIfNegative val="0"/>
            <c:bubble3D val="0"/>
            <c:extLst>
              <c:ext xmlns:c16="http://schemas.microsoft.com/office/drawing/2014/chart" uri="{C3380CC4-5D6E-409C-BE32-E72D297353CC}">
                <c16:uniqueId val="{00000002-8992-492C-8FA1-634A15AFDE19}"/>
              </c:ext>
            </c:extLst>
          </c:dPt>
          <c:dPt>
            <c:idx val="3"/>
            <c:invertIfNegative val="0"/>
            <c:bubble3D val="0"/>
            <c:extLst>
              <c:ext xmlns:c16="http://schemas.microsoft.com/office/drawing/2014/chart" uri="{C3380CC4-5D6E-409C-BE32-E72D297353CC}">
                <c16:uniqueId val="{00000003-8992-492C-8FA1-634A15AFDE19}"/>
              </c:ext>
            </c:extLst>
          </c:dPt>
          <c:dPt>
            <c:idx val="4"/>
            <c:invertIfNegative val="0"/>
            <c:bubble3D val="0"/>
            <c:extLst>
              <c:ext xmlns:c16="http://schemas.microsoft.com/office/drawing/2014/chart" uri="{C3380CC4-5D6E-409C-BE32-E72D297353CC}">
                <c16:uniqueId val="{00000004-8992-492C-8FA1-634A15AFDE19}"/>
              </c:ext>
            </c:extLst>
          </c:dPt>
          <c:dPt>
            <c:idx val="5"/>
            <c:invertIfNegative val="0"/>
            <c:bubble3D val="0"/>
            <c:extLst>
              <c:ext xmlns:c16="http://schemas.microsoft.com/office/drawing/2014/chart" uri="{C3380CC4-5D6E-409C-BE32-E72D297353CC}">
                <c16:uniqueId val="{00000005-8992-492C-8FA1-634A15AFDE19}"/>
              </c:ext>
            </c:extLst>
          </c:dPt>
          <c:dPt>
            <c:idx val="6"/>
            <c:invertIfNegative val="0"/>
            <c:bubble3D val="0"/>
            <c:extLst>
              <c:ext xmlns:c16="http://schemas.microsoft.com/office/drawing/2014/chart" uri="{C3380CC4-5D6E-409C-BE32-E72D297353CC}">
                <c16:uniqueId val="{00000006-8992-492C-8FA1-634A15AFDE19}"/>
              </c:ext>
            </c:extLst>
          </c:dPt>
          <c:dPt>
            <c:idx val="7"/>
            <c:invertIfNegative val="0"/>
            <c:bubble3D val="0"/>
            <c:extLst>
              <c:ext xmlns:c16="http://schemas.microsoft.com/office/drawing/2014/chart" uri="{C3380CC4-5D6E-409C-BE32-E72D297353CC}">
                <c16:uniqueId val="{00000007-8992-492C-8FA1-634A15AFDE19}"/>
              </c:ext>
            </c:extLst>
          </c:dPt>
          <c:dPt>
            <c:idx val="8"/>
            <c:invertIfNegative val="0"/>
            <c:bubble3D val="0"/>
            <c:extLst>
              <c:ext xmlns:c16="http://schemas.microsoft.com/office/drawing/2014/chart" uri="{C3380CC4-5D6E-409C-BE32-E72D297353CC}">
                <c16:uniqueId val="{00000008-8992-492C-8FA1-634A15AFDE19}"/>
              </c:ext>
            </c:extLst>
          </c:dPt>
          <c:dPt>
            <c:idx val="9"/>
            <c:invertIfNegative val="0"/>
            <c:bubble3D val="0"/>
            <c:extLst>
              <c:ext xmlns:c16="http://schemas.microsoft.com/office/drawing/2014/chart" uri="{C3380CC4-5D6E-409C-BE32-E72D297353CC}">
                <c16:uniqueId val="{00000009-8992-492C-8FA1-634A15AFDE19}"/>
              </c:ext>
            </c:extLst>
          </c:dPt>
          <c:dPt>
            <c:idx val="10"/>
            <c:invertIfNegative val="0"/>
            <c:bubble3D val="0"/>
            <c:extLst>
              <c:ext xmlns:c16="http://schemas.microsoft.com/office/drawing/2014/chart" uri="{C3380CC4-5D6E-409C-BE32-E72D297353CC}">
                <c16:uniqueId val="{0000000A-8992-492C-8FA1-634A15AFDE19}"/>
              </c:ext>
            </c:extLst>
          </c:dPt>
          <c:dPt>
            <c:idx val="11"/>
            <c:invertIfNegative val="0"/>
            <c:bubble3D val="0"/>
            <c:extLst>
              <c:ext xmlns:c16="http://schemas.microsoft.com/office/drawing/2014/chart" uri="{C3380CC4-5D6E-409C-BE32-E72D297353CC}">
                <c16:uniqueId val="{0000000B-8992-492C-8FA1-634A15AFDE19}"/>
              </c:ext>
            </c:extLst>
          </c:dPt>
          <c:dPt>
            <c:idx val="12"/>
            <c:invertIfNegative val="0"/>
            <c:bubble3D val="0"/>
            <c:extLst>
              <c:ext xmlns:c16="http://schemas.microsoft.com/office/drawing/2014/chart" uri="{C3380CC4-5D6E-409C-BE32-E72D297353CC}">
                <c16:uniqueId val="{0000000C-8992-492C-8FA1-634A15AFDE19}"/>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Hoja1!$A$2:$A$33</c:f>
              <c:strCache>
                <c:ptCount val="32"/>
                <c:pt idx="0">
                  <c:v>Andar / Andar rápido / Marcha nórdica</c:v>
                </c:pt>
                <c:pt idx="1">
                  <c:v>Ciclismo / Ciclismo de carretera / Montaña / Free Ride</c:v>
                </c:pt>
                <c:pt idx="2">
                  <c:v>Fitness / Gimnasia con música (Aerobic, Zumba, Spinning, elíptica, etc.)</c:v>
                </c:pt>
                <c:pt idx="3">
                  <c:v>Correr, Running</c:v>
                </c:pt>
                <c:pt idx="4">
                  <c:v>Montañismo, Senderismo, Trekking, Excursionismo</c:v>
                </c:pt>
                <c:pt idx="5">
                  <c:v>Gimnasia Rítmica / Gimnasia Deportiva, Atlética</c:v>
                </c:pt>
                <c:pt idx="6">
                  <c:v>Natación</c:v>
                </c:pt>
                <c:pt idx="7">
                  <c:v>Yoga / Pilates</c:v>
                </c:pt>
                <c:pt idx="8">
                  <c:v>Fútbol</c:v>
                </c:pt>
                <c:pt idx="9">
                  <c:v>Musculación, Culturismo, Halterofilia</c:v>
                </c:pt>
                <c:pt idx="10">
                  <c:v>Padel</c:v>
                </c:pt>
                <c:pt idx="11">
                  <c:v>Pelota / Frontón</c:v>
                </c:pt>
                <c:pt idx="12">
                  <c:v>Bailes de salón</c:v>
                </c:pt>
                <c:pt idx="13">
                  <c:v>Esquí / Snowboard</c:v>
                </c:pt>
                <c:pt idx="14">
                  <c:v>Artes marciales y defensa personal</c:v>
                </c:pt>
                <c:pt idx="15">
                  <c:v>Boxeo</c:v>
                </c:pt>
                <c:pt idx="16">
                  <c:v>Esquí naútico, Motonautica</c:v>
                </c:pt>
                <c:pt idx="17">
                  <c:v>Rugby, Rugby 7</c:v>
                </c:pt>
                <c:pt idx="18">
                  <c:v>Badminton</c:v>
                </c:pt>
                <c:pt idx="19">
                  <c:v>Parapente, salto, paracaidismo</c:v>
                </c:pt>
                <c:pt idx="20">
                  <c:v>Surf</c:v>
                </c:pt>
                <c:pt idx="21">
                  <c:v>Tiro (Olímpico, Al Plato, etc..)</c:v>
                </c:pt>
                <c:pt idx="22">
                  <c:v>Hípica</c:v>
                </c:pt>
                <c:pt idx="23">
                  <c:v>Windsurf, Kate Surf</c:v>
                </c:pt>
                <c:pt idx="24">
                  <c:v>Baloncesto</c:v>
                </c:pt>
                <c:pt idx="25">
                  <c:v>Patinaje, Patinaje en línea</c:v>
                </c:pt>
                <c:pt idx="26">
                  <c:v>Motociclismo (Trial, Motocross, Quads, etc.)</c:v>
                </c:pt>
                <c:pt idx="27">
                  <c:v>Pesca</c:v>
                </c:pt>
                <c:pt idx="28">
                  <c:v>Piragüismo, Remo, Descenso</c:v>
                </c:pt>
                <c:pt idx="29">
                  <c:v>Bolos, Petanca</c:v>
                </c:pt>
                <c:pt idx="30">
                  <c:v>Atletismo</c:v>
                </c:pt>
                <c:pt idx="31">
                  <c:v>Otras</c:v>
                </c:pt>
              </c:strCache>
            </c:strRef>
          </c:cat>
          <c:val>
            <c:numRef>
              <c:f>Hoja1!$B$2:$B$33</c:f>
              <c:numCache>
                <c:formatCode>###0.0%</c:formatCode>
                <c:ptCount val="32"/>
                <c:pt idx="0">
                  <c:v>0.59130213932731068</c:v>
                </c:pt>
                <c:pt idx="1">
                  <c:v>0.15086785868420108</c:v>
                </c:pt>
                <c:pt idx="2">
                  <c:v>0.13908931006199354</c:v>
                </c:pt>
                <c:pt idx="3">
                  <c:v>0.11597528363387517</c:v>
                </c:pt>
                <c:pt idx="4">
                  <c:v>9.9873410200054011E-2</c:v>
                </c:pt>
                <c:pt idx="5">
                  <c:v>9.7216433973860497E-2</c:v>
                </c:pt>
                <c:pt idx="6">
                  <c:v>7.8659352128232454E-2</c:v>
                </c:pt>
                <c:pt idx="7">
                  <c:v>7.4376923442382128E-2</c:v>
                </c:pt>
                <c:pt idx="8">
                  <c:v>6.238640929797791E-2</c:v>
                </c:pt>
                <c:pt idx="9">
                  <c:v>4.4211369982339911E-2</c:v>
                </c:pt>
                <c:pt idx="10">
                  <c:v>2.5171274699371849E-2</c:v>
                </c:pt>
                <c:pt idx="11">
                  <c:v>1.7727139659431304E-2</c:v>
                </c:pt>
                <c:pt idx="12">
                  <c:v>1.0640222019144116E-2</c:v>
                </c:pt>
                <c:pt idx="13" formatCode="####.0%">
                  <c:v>9.8827199832607279E-3</c:v>
                </c:pt>
                <c:pt idx="14" formatCode="####.0%">
                  <c:v>9.307324158317351E-3</c:v>
                </c:pt>
                <c:pt idx="15" formatCode="####.0%">
                  <c:v>8.5953413091706312E-3</c:v>
                </c:pt>
                <c:pt idx="16" formatCode="####.0%">
                  <c:v>7.9619386871872533E-3</c:v>
                </c:pt>
                <c:pt idx="17" formatCode="####.0%">
                  <c:v>6.7740088744738325E-3</c:v>
                </c:pt>
                <c:pt idx="18" formatCode="####.0%">
                  <c:v>6.0114331370737751E-3</c:v>
                </c:pt>
                <c:pt idx="19" formatCode="####.0%">
                  <c:v>5.5893487297070778E-3</c:v>
                </c:pt>
                <c:pt idx="20" formatCode="####.0%">
                  <c:v>5.463592270303734E-3</c:v>
                </c:pt>
                <c:pt idx="21" formatCode="####.0%">
                  <c:v>5.463592270303734E-3</c:v>
                </c:pt>
                <c:pt idx="22" formatCode="####.0%">
                  <c:v>4.941359991630364E-3</c:v>
                </c:pt>
                <c:pt idx="23" formatCode="####.0%">
                  <c:v>4.941359991630364E-3</c:v>
                </c:pt>
                <c:pt idx="24" formatCode="####.0%">
                  <c:v>4.3770349412603224E-3</c:v>
                </c:pt>
                <c:pt idx="25" formatCode="####.0%">
                  <c:v>3.1322229937335638E-3</c:v>
                </c:pt>
                <c:pt idx="26" formatCode="####.0%">
                  <c:v>2.9336352524902158E-3</c:v>
                </c:pt>
                <c:pt idx="27" formatCode="####.0%">
                  <c:v>2.9336352524902158E-3</c:v>
                </c:pt>
                <c:pt idx="28" formatCode="####.0%">
                  <c:v>2.9336352524902158E-3</c:v>
                </c:pt>
                <c:pt idx="29" formatCode="####.0%">
                  <c:v>2.6999813841235322E-3</c:v>
                </c:pt>
                <c:pt idx="30" formatCode="####.0%">
                  <c:v>1.1810436938600869E-3</c:v>
                </c:pt>
                <c:pt idx="31">
                  <c:v>3.9816164177389597E-2</c:v>
                </c:pt>
              </c:numCache>
            </c:numRef>
          </c:val>
          <c:extLst>
            <c:ext xmlns:c16="http://schemas.microsoft.com/office/drawing/2014/chart" uri="{C3380CC4-5D6E-409C-BE32-E72D297353CC}">
              <c16:uniqueId val="{0000000D-8992-492C-8FA1-634A15AFDE19}"/>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rgbClr val="40A4A6"/>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8992-492C-8FA1-634A15AFDE19}"/>
              </c:ext>
            </c:extLst>
          </c:dPt>
          <c:dPt>
            <c:idx val="1"/>
            <c:invertIfNegative val="0"/>
            <c:bubble3D val="0"/>
            <c:extLst>
              <c:ext xmlns:c16="http://schemas.microsoft.com/office/drawing/2014/chart" uri="{C3380CC4-5D6E-409C-BE32-E72D297353CC}">
                <c16:uniqueId val="{00000001-8992-492C-8FA1-634A15AFDE19}"/>
              </c:ext>
            </c:extLst>
          </c:dPt>
          <c:dPt>
            <c:idx val="2"/>
            <c:invertIfNegative val="0"/>
            <c:bubble3D val="0"/>
            <c:extLst>
              <c:ext xmlns:c16="http://schemas.microsoft.com/office/drawing/2014/chart" uri="{C3380CC4-5D6E-409C-BE32-E72D297353CC}">
                <c16:uniqueId val="{00000002-8992-492C-8FA1-634A15AFDE19}"/>
              </c:ext>
            </c:extLst>
          </c:dPt>
          <c:dPt>
            <c:idx val="3"/>
            <c:invertIfNegative val="0"/>
            <c:bubble3D val="0"/>
            <c:extLst>
              <c:ext xmlns:c16="http://schemas.microsoft.com/office/drawing/2014/chart" uri="{C3380CC4-5D6E-409C-BE32-E72D297353CC}">
                <c16:uniqueId val="{00000003-8992-492C-8FA1-634A15AFDE19}"/>
              </c:ext>
            </c:extLst>
          </c:dPt>
          <c:dPt>
            <c:idx val="4"/>
            <c:invertIfNegative val="0"/>
            <c:bubble3D val="0"/>
            <c:extLst>
              <c:ext xmlns:c16="http://schemas.microsoft.com/office/drawing/2014/chart" uri="{C3380CC4-5D6E-409C-BE32-E72D297353CC}">
                <c16:uniqueId val="{00000004-8992-492C-8FA1-634A15AFDE19}"/>
              </c:ext>
            </c:extLst>
          </c:dPt>
          <c:dPt>
            <c:idx val="5"/>
            <c:invertIfNegative val="0"/>
            <c:bubble3D val="0"/>
            <c:extLst>
              <c:ext xmlns:c16="http://schemas.microsoft.com/office/drawing/2014/chart" uri="{C3380CC4-5D6E-409C-BE32-E72D297353CC}">
                <c16:uniqueId val="{00000005-8992-492C-8FA1-634A15AFDE19}"/>
              </c:ext>
            </c:extLst>
          </c:dPt>
          <c:dPt>
            <c:idx val="6"/>
            <c:invertIfNegative val="0"/>
            <c:bubble3D val="0"/>
            <c:extLst>
              <c:ext xmlns:c16="http://schemas.microsoft.com/office/drawing/2014/chart" uri="{C3380CC4-5D6E-409C-BE32-E72D297353CC}">
                <c16:uniqueId val="{00000006-8992-492C-8FA1-634A15AFDE19}"/>
              </c:ext>
            </c:extLst>
          </c:dPt>
          <c:dPt>
            <c:idx val="7"/>
            <c:invertIfNegative val="0"/>
            <c:bubble3D val="0"/>
            <c:extLst>
              <c:ext xmlns:c16="http://schemas.microsoft.com/office/drawing/2014/chart" uri="{C3380CC4-5D6E-409C-BE32-E72D297353CC}">
                <c16:uniqueId val="{00000007-8992-492C-8FA1-634A15AFDE19}"/>
              </c:ext>
            </c:extLst>
          </c:dPt>
          <c:dPt>
            <c:idx val="8"/>
            <c:invertIfNegative val="0"/>
            <c:bubble3D val="0"/>
            <c:extLst>
              <c:ext xmlns:c16="http://schemas.microsoft.com/office/drawing/2014/chart" uri="{C3380CC4-5D6E-409C-BE32-E72D297353CC}">
                <c16:uniqueId val="{00000008-8992-492C-8FA1-634A15AFDE19}"/>
              </c:ext>
            </c:extLst>
          </c:dPt>
          <c:dPt>
            <c:idx val="9"/>
            <c:invertIfNegative val="0"/>
            <c:bubble3D val="0"/>
            <c:extLst>
              <c:ext xmlns:c16="http://schemas.microsoft.com/office/drawing/2014/chart" uri="{C3380CC4-5D6E-409C-BE32-E72D297353CC}">
                <c16:uniqueId val="{00000009-8992-492C-8FA1-634A15AFDE19}"/>
              </c:ext>
            </c:extLst>
          </c:dPt>
          <c:dPt>
            <c:idx val="10"/>
            <c:invertIfNegative val="0"/>
            <c:bubble3D val="0"/>
            <c:extLst>
              <c:ext xmlns:c16="http://schemas.microsoft.com/office/drawing/2014/chart" uri="{C3380CC4-5D6E-409C-BE32-E72D297353CC}">
                <c16:uniqueId val="{0000000A-8992-492C-8FA1-634A15AFDE19}"/>
              </c:ext>
            </c:extLst>
          </c:dPt>
          <c:dPt>
            <c:idx val="11"/>
            <c:invertIfNegative val="0"/>
            <c:bubble3D val="0"/>
            <c:extLst>
              <c:ext xmlns:c16="http://schemas.microsoft.com/office/drawing/2014/chart" uri="{C3380CC4-5D6E-409C-BE32-E72D297353CC}">
                <c16:uniqueId val="{0000000B-8992-492C-8FA1-634A15AFDE19}"/>
              </c:ext>
            </c:extLst>
          </c:dPt>
          <c:dPt>
            <c:idx val="12"/>
            <c:invertIfNegative val="0"/>
            <c:bubble3D val="0"/>
            <c:extLst>
              <c:ext xmlns:c16="http://schemas.microsoft.com/office/drawing/2014/chart" uri="{C3380CC4-5D6E-409C-BE32-E72D297353CC}">
                <c16:uniqueId val="{0000000C-8992-492C-8FA1-634A15AFDE19}"/>
              </c:ext>
            </c:extLst>
          </c:dPt>
          <c:dLbls>
            <c:dLbl>
              <c:idx val="12"/>
              <c:delete val="1"/>
              <c:extLst>
                <c:ext xmlns:c15="http://schemas.microsoft.com/office/drawing/2012/chart" uri="{CE6537A1-D6FC-4f65-9D91-7224C49458BB}"/>
                <c:ext xmlns:c16="http://schemas.microsoft.com/office/drawing/2014/chart" uri="{C3380CC4-5D6E-409C-BE32-E72D297353CC}">
                  <c16:uniqueId val="{0000000C-8992-492C-8FA1-634A15AFDE19}"/>
                </c:ext>
              </c:extLst>
            </c:dLbl>
            <c:dLbl>
              <c:idx val="18"/>
              <c:delete val="1"/>
              <c:extLst>
                <c:ext xmlns:c15="http://schemas.microsoft.com/office/drawing/2012/chart" uri="{CE6537A1-D6FC-4f65-9D91-7224C49458BB}"/>
                <c:ext xmlns:c16="http://schemas.microsoft.com/office/drawing/2014/chart" uri="{C3380CC4-5D6E-409C-BE32-E72D297353CC}">
                  <c16:uniqueId val="{0000000A-EA06-446A-8057-1E8A8489C702}"/>
                </c:ext>
              </c:extLst>
            </c:dLbl>
            <c:dLbl>
              <c:idx val="25"/>
              <c:delete val="1"/>
              <c:extLst>
                <c:ext xmlns:c15="http://schemas.microsoft.com/office/drawing/2012/chart" uri="{CE6537A1-D6FC-4f65-9D91-7224C49458BB}"/>
                <c:ext xmlns:c16="http://schemas.microsoft.com/office/drawing/2014/chart" uri="{C3380CC4-5D6E-409C-BE32-E72D297353CC}">
                  <c16:uniqueId val="{0000000C-EA06-446A-8057-1E8A8489C702}"/>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Hoja1!$A$2:$A$33</c:f>
              <c:strCache>
                <c:ptCount val="32"/>
                <c:pt idx="0">
                  <c:v>Andar / Andar rápido / Marcha nórdica</c:v>
                </c:pt>
                <c:pt idx="1">
                  <c:v>Ciclismo / Ciclismo de carretera / Montaña / Free Ride</c:v>
                </c:pt>
                <c:pt idx="2">
                  <c:v>Fitness / Gimnasia con música (Aerobic, Zumba, Spinning, elíptica, etc.)</c:v>
                </c:pt>
                <c:pt idx="3">
                  <c:v>Correr, Running</c:v>
                </c:pt>
                <c:pt idx="4">
                  <c:v>Montañismo, Senderismo, Trekking, Excursionismo</c:v>
                </c:pt>
                <c:pt idx="5">
                  <c:v>Gimnasia Rítmica / Gimnasia Deportiva, Atlética</c:v>
                </c:pt>
                <c:pt idx="6">
                  <c:v>Natación</c:v>
                </c:pt>
                <c:pt idx="7">
                  <c:v>Yoga / Pilates</c:v>
                </c:pt>
                <c:pt idx="8">
                  <c:v>Fútbol</c:v>
                </c:pt>
                <c:pt idx="9">
                  <c:v>Musculación, Culturismo, Halterofilia</c:v>
                </c:pt>
                <c:pt idx="10">
                  <c:v>Padel</c:v>
                </c:pt>
                <c:pt idx="11">
                  <c:v>Pelota / Frontón</c:v>
                </c:pt>
                <c:pt idx="12">
                  <c:v>Bailes de salón</c:v>
                </c:pt>
                <c:pt idx="13">
                  <c:v>Esquí / Snowboard</c:v>
                </c:pt>
                <c:pt idx="14">
                  <c:v>Artes marciales y defensa personal</c:v>
                </c:pt>
                <c:pt idx="15">
                  <c:v>Boxeo</c:v>
                </c:pt>
                <c:pt idx="16">
                  <c:v>Esquí naútico, Motonautica</c:v>
                </c:pt>
                <c:pt idx="17">
                  <c:v>Rugby, Rugby 7</c:v>
                </c:pt>
                <c:pt idx="18">
                  <c:v>Badminton</c:v>
                </c:pt>
                <c:pt idx="19">
                  <c:v>Parapente, salto, paracaidismo</c:v>
                </c:pt>
                <c:pt idx="20">
                  <c:v>Surf</c:v>
                </c:pt>
                <c:pt idx="21">
                  <c:v>Tiro (Olímpico, Al Plato, etc..)</c:v>
                </c:pt>
                <c:pt idx="22">
                  <c:v>Hípica</c:v>
                </c:pt>
                <c:pt idx="23">
                  <c:v>Windsurf, Kate Surf</c:v>
                </c:pt>
                <c:pt idx="24">
                  <c:v>Baloncesto</c:v>
                </c:pt>
                <c:pt idx="25">
                  <c:v>Patinaje, Patinaje en línea</c:v>
                </c:pt>
                <c:pt idx="26">
                  <c:v>Motociclismo (Trial, Motocross, Quads, etc.)</c:v>
                </c:pt>
                <c:pt idx="27">
                  <c:v>Pesca</c:v>
                </c:pt>
                <c:pt idx="28">
                  <c:v>Piragüismo, Remo, Descenso</c:v>
                </c:pt>
                <c:pt idx="29">
                  <c:v>Bolos, Petanca</c:v>
                </c:pt>
                <c:pt idx="30">
                  <c:v>Atletismo</c:v>
                </c:pt>
                <c:pt idx="31">
                  <c:v>Otras</c:v>
                </c:pt>
              </c:strCache>
            </c:strRef>
          </c:cat>
          <c:val>
            <c:numRef>
              <c:f>Hoja1!$B$2:$B$33</c:f>
              <c:numCache>
                <c:formatCode>###0.0%</c:formatCode>
                <c:ptCount val="32"/>
                <c:pt idx="0">
                  <c:v>0.46582652449660239</c:v>
                </c:pt>
                <c:pt idx="1">
                  <c:v>0.24954305231139615</c:v>
                </c:pt>
                <c:pt idx="2">
                  <c:v>9.7469595439298742E-2</c:v>
                </c:pt>
                <c:pt idx="3">
                  <c:v>0.17828228161904941</c:v>
                </c:pt>
                <c:pt idx="4">
                  <c:v>0.12301787672726341</c:v>
                </c:pt>
                <c:pt idx="5">
                  <c:v>9.6389672596754211E-2</c:v>
                </c:pt>
                <c:pt idx="6">
                  <c:v>7.0925760998742024E-2</c:v>
                </c:pt>
                <c:pt idx="7">
                  <c:v>1.2923472622580465E-2</c:v>
                </c:pt>
                <c:pt idx="8">
                  <c:v>0.12345469869745934</c:v>
                </c:pt>
                <c:pt idx="9">
                  <c:v>7.1838518140669952E-2</c:v>
                </c:pt>
                <c:pt idx="10">
                  <c:v>1.8925191933809746E-2</c:v>
                </c:pt>
                <c:pt idx="11">
                  <c:v>3.5079734673779471E-2</c:v>
                </c:pt>
                <c:pt idx="12" formatCode="General">
                  <c:v>0</c:v>
                </c:pt>
                <c:pt idx="13">
                  <c:v>1.9556634715381171E-2</c:v>
                </c:pt>
                <c:pt idx="14" formatCode="####.0%">
                  <c:v>2.6340505003605618E-3</c:v>
                </c:pt>
                <c:pt idx="15">
                  <c:v>1.1148204429080473E-2</c:v>
                </c:pt>
                <c:pt idx="16" formatCode="####.0%">
                  <c:v>5.5303019608421346E-3</c:v>
                </c:pt>
                <c:pt idx="17" formatCode="####.0%">
                  <c:v>8.1392845546852718E-3</c:v>
                </c:pt>
                <c:pt idx="18" formatCode="General">
                  <c:v>0</c:v>
                </c:pt>
                <c:pt idx="19">
                  <c:v>1.1060603921684269E-2</c:v>
                </c:pt>
                <c:pt idx="20">
                  <c:v>1.0811748025350414E-2</c:v>
                </c:pt>
                <c:pt idx="21">
                  <c:v>1.0811748025350414E-2</c:v>
                </c:pt>
                <c:pt idx="22" formatCode="####.0%">
                  <c:v>9.7783173576905854E-3</c:v>
                </c:pt>
                <c:pt idx="23" formatCode="####.0%">
                  <c:v>9.7783173576905854E-3</c:v>
                </c:pt>
                <c:pt idx="24" formatCode="####.0%">
                  <c:v>5.2681010007211235E-3</c:v>
                </c:pt>
                <c:pt idx="25" formatCode="General">
                  <c:v>0</c:v>
                </c:pt>
                <c:pt idx="26" formatCode="####.0%">
                  <c:v>5.8052877262830937E-3</c:v>
                </c:pt>
                <c:pt idx="27" formatCode="####.0%">
                  <c:v>5.8052877262830937E-3</c:v>
                </c:pt>
                <c:pt idx="28" formatCode="####.0%">
                  <c:v>5.8052877262830937E-3</c:v>
                </c:pt>
                <c:pt idx="29" formatCode="####.0%">
                  <c:v>5.342916702797379E-3</c:v>
                </c:pt>
                <c:pt idx="30" formatCode="####.0%">
                  <c:v>2.3371339209092342E-3</c:v>
                </c:pt>
                <c:pt idx="31">
                  <c:v>6.825986021357186E-2</c:v>
                </c:pt>
              </c:numCache>
            </c:numRef>
          </c:val>
          <c:extLst>
            <c:ext xmlns:c16="http://schemas.microsoft.com/office/drawing/2014/chart" uri="{C3380CC4-5D6E-409C-BE32-E72D297353CC}">
              <c16:uniqueId val="{0000000D-8992-492C-8FA1-634A15AFDE19}"/>
            </c:ext>
          </c:extLst>
        </c:ser>
        <c:ser>
          <c:idx val="1"/>
          <c:order val="1"/>
          <c:tx>
            <c:strRef>
              <c:f>Hoja1!$C$1</c:f>
              <c:strCache>
                <c:ptCount val="1"/>
                <c:pt idx="0">
                  <c:v>Columna2</c:v>
                </c:pt>
              </c:strCache>
            </c:strRef>
          </c:tx>
          <c:spPr>
            <a:solidFill>
              <a:srgbClr val="D60019"/>
            </a:solidFill>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2-1348-4323-AFC9-D3316B5440D8}"/>
                </c:ext>
              </c:extLst>
            </c:dLbl>
            <c:dLbl>
              <c:idx val="11"/>
              <c:delete val="1"/>
              <c:extLst>
                <c:ext xmlns:c15="http://schemas.microsoft.com/office/drawing/2012/chart" uri="{CE6537A1-D6FC-4f65-9D91-7224C49458BB}"/>
                <c:ext xmlns:c16="http://schemas.microsoft.com/office/drawing/2014/chart" uri="{C3380CC4-5D6E-409C-BE32-E72D297353CC}">
                  <c16:uniqueId val="{00000001-1348-4323-AFC9-D3316B5440D8}"/>
                </c:ext>
              </c:extLst>
            </c:dLbl>
            <c:dLbl>
              <c:idx val="13"/>
              <c:delete val="1"/>
              <c:extLst>
                <c:ext xmlns:c15="http://schemas.microsoft.com/office/drawing/2012/chart" uri="{CE6537A1-D6FC-4f65-9D91-7224C49458BB}"/>
                <c:ext xmlns:c16="http://schemas.microsoft.com/office/drawing/2014/chart" uri="{C3380CC4-5D6E-409C-BE32-E72D297353CC}">
                  <c16:uniqueId val="{00000003-1348-4323-AFC9-D3316B5440D8}"/>
                </c:ext>
              </c:extLst>
            </c:dLbl>
            <c:dLbl>
              <c:idx val="19"/>
              <c:delete val="1"/>
              <c:extLst>
                <c:ext xmlns:c15="http://schemas.microsoft.com/office/drawing/2012/chart" uri="{CE6537A1-D6FC-4f65-9D91-7224C49458BB}"/>
                <c:ext xmlns:c16="http://schemas.microsoft.com/office/drawing/2014/chart" uri="{C3380CC4-5D6E-409C-BE32-E72D297353CC}">
                  <c16:uniqueId val="{00000004-EA06-446A-8057-1E8A8489C702}"/>
                </c:ext>
              </c:extLst>
            </c:dLbl>
            <c:dLbl>
              <c:idx val="20"/>
              <c:delete val="1"/>
              <c:extLst>
                <c:ext xmlns:c15="http://schemas.microsoft.com/office/drawing/2012/chart" uri="{CE6537A1-D6FC-4f65-9D91-7224C49458BB}"/>
                <c:ext xmlns:c16="http://schemas.microsoft.com/office/drawing/2014/chart" uri="{C3380CC4-5D6E-409C-BE32-E72D297353CC}">
                  <c16:uniqueId val="{00000003-EA06-446A-8057-1E8A8489C702}"/>
                </c:ext>
              </c:extLst>
            </c:dLbl>
            <c:dLbl>
              <c:idx val="21"/>
              <c:delete val="1"/>
              <c:extLst>
                <c:ext xmlns:c15="http://schemas.microsoft.com/office/drawing/2012/chart" uri="{CE6537A1-D6FC-4f65-9D91-7224C49458BB}"/>
                <c:ext xmlns:c16="http://schemas.microsoft.com/office/drawing/2014/chart" uri="{C3380CC4-5D6E-409C-BE32-E72D297353CC}">
                  <c16:uniqueId val="{00000002-EA06-446A-8057-1E8A8489C702}"/>
                </c:ext>
              </c:extLst>
            </c:dLbl>
            <c:dLbl>
              <c:idx val="22"/>
              <c:delete val="1"/>
              <c:extLst>
                <c:ext xmlns:c15="http://schemas.microsoft.com/office/drawing/2012/chart" uri="{CE6537A1-D6FC-4f65-9D91-7224C49458BB}"/>
                <c:ext xmlns:c16="http://schemas.microsoft.com/office/drawing/2014/chart" uri="{C3380CC4-5D6E-409C-BE32-E72D297353CC}">
                  <c16:uniqueId val="{00000000-EA06-446A-8057-1E8A8489C702}"/>
                </c:ext>
              </c:extLst>
            </c:dLbl>
            <c:dLbl>
              <c:idx val="23"/>
              <c:delete val="1"/>
              <c:extLst>
                <c:ext xmlns:c15="http://schemas.microsoft.com/office/drawing/2012/chart" uri="{CE6537A1-D6FC-4f65-9D91-7224C49458BB}"/>
                <c:ext xmlns:c16="http://schemas.microsoft.com/office/drawing/2014/chart" uri="{C3380CC4-5D6E-409C-BE32-E72D297353CC}">
                  <c16:uniqueId val="{00000001-EA06-446A-8057-1E8A8489C702}"/>
                </c:ext>
              </c:extLst>
            </c:dLbl>
            <c:dLbl>
              <c:idx val="25"/>
              <c:layout>
                <c:manualLayout>
                  <c:x val="-1.6711933636517373E-3"/>
                  <c:y val="2.32711748727752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06-446A-8057-1E8A8489C702}"/>
                </c:ext>
              </c:extLst>
            </c:dLbl>
            <c:dLbl>
              <c:idx val="26"/>
              <c:delete val="1"/>
              <c:extLst>
                <c:ext xmlns:c15="http://schemas.microsoft.com/office/drawing/2012/chart" uri="{CE6537A1-D6FC-4f65-9D91-7224C49458BB}"/>
                <c:ext xmlns:c16="http://schemas.microsoft.com/office/drawing/2014/chart" uri="{C3380CC4-5D6E-409C-BE32-E72D297353CC}">
                  <c16:uniqueId val="{00000005-EA06-446A-8057-1E8A8489C702}"/>
                </c:ext>
              </c:extLst>
            </c:dLbl>
            <c:dLbl>
              <c:idx val="27"/>
              <c:delete val="1"/>
              <c:extLst>
                <c:ext xmlns:c15="http://schemas.microsoft.com/office/drawing/2012/chart" uri="{CE6537A1-D6FC-4f65-9D91-7224C49458BB}"/>
                <c:ext xmlns:c16="http://schemas.microsoft.com/office/drawing/2014/chart" uri="{C3380CC4-5D6E-409C-BE32-E72D297353CC}">
                  <c16:uniqueId val="{00000006-EA06-446A-8057-1E8A8489C702}"/>
                </c:ext>
              </c:extLst>
            </c:dLbl>
            <c:dLbl>
              <c:idx val="28"/>
              <c:delete val="1"/>
              <c:extLst>
                <c:ext xmlns:c15="http://schemas.microsoft.com/office/drawing/2012/chart" uri="{CE6537A1-D6FC-4f65-9D91-7224C49458BB}"/>
                <c:ext xmlns:c16="http://schemas.microsoft.com/office/drawing/2014/chart" uri="{C3380CC4-5D6E-409C-BE32-E72D297353CC}">
                  <c16:uniqueId val="{00000009-EA06-446A-8057-1E8A8489C702}"/>
                </c:ext>
              </c:extLst>
            </c:dLbl>
            <c:dLbl>
              <c:idx val="29"/>
              <c:delete val="1"/>
              <c:extLst>
                <c:ext xmlns:c15="http://schemas.microsoft.com/office/drawing/2012/chart" uri="{CE6537A1-D6FC-4f65-9D91-7224C49458BB}"/>
                <c:ext xmlns:c16="http://schemas.microsoft.com/office/drawing/2014/chart" uri="{C3380CC4-5D6E-409C-BE32-E72D297353CC}">
                  <c16:uniqueId val="{00000007-EA06-446A-8057-1E8A8489C702}"/>
                </c:ext>
              </c:extLst>
            </c:dLbl>
            <c:dLbl>
              <c:idx val="30"/>
              <c:delete val="1"/>
              <c:extLst>
                <c:ext xmlns:c15="http://schemas.microsoft.com/office/drawing/2012/chart" uri="{CE6537A1-D6FC-4f65-9D91-7224C49458BB}"/>
                <c:ext xmlns:c16="http://schemas.microsoft.com/office/drawing/2014/chart" uri="{C3380CC4-5D6E-409C-BE32-E72D297353CC}">
                  <c16:uniqueId val="{00000008-EA06-446A-8057-1E8A8489C702}"/>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Hoja1!$A$2:$A$33</c:f>
              <c:strCache>
                <c:ptCount val="32"/>
                <c:pt idx="0">
                  <c:v>Andar / Andar rápido / Marcha nórdica</c:v>
                </c:pt>
                <c:pt idx="1">
                  <c:v>Ciclismo / Ciclismo de carretera / Montaña / Free Ride</c:v>
                </c:pt>
                <c:pt idx="2">
                  <c:v>Fitness / Gimnasia con música (Aerobic, Zumba, Spinning, elíptica, etc.)</c:v>
                </c:pt>
                <c:pt idx="3">
                  <c:v>Correr, Running</c:v>
                </c:pt>
                <c:pt idx="4">
                  <c:v>Montañismo, Senderismo, Trekking, Excursionismo</c:v>
                </c:pt>
                <c:pt idx="5">
                  <c:v>Gimnasia Rítmica / Gimnasia Deportiva, Atlética</c:v>
                </c:pt>
                <c:pt idx="6">
                  <c:v>Natación</c:v>
                </c:pt>
                <c:pt idx="7">
                  <c:v>Yoga / Pilates</c:v>
                </c:pt>
                <c:pt idx="8">
                  <c:v>Fútbol</c:v>
                </c:pt>
                <c:pt idx="9">
                  <c:v>Musculación, Culturismo, Halterofilia</c:v>
                </c:pt>
                <c:pt idx="10">
                  <c:v>Padel</c:v>
                </c:pt>
                <c:pt idx="11">
                  <c:v>Pelota / Frontón</c:v>
                </c:pt>
                <c:pt idx="12">
                  <c:v>Bailes de salón</c:v>
                </c:pt>
                <c:pt idx="13">
                  <c:v>Esquí / Snowboard</c:v>
                </c:pt>
                <c:pt idx="14">
                  <c:v>Artes marciales y defensa personal</c:v>
                </c:pt>
                <c:pt idx="15">
                  <c:v>Boxeo</c:v>
                </c:pt>
                <c:pt idx="16">
                  <c:v>Esquí naútico, Motonautica</c:v>
                </c:pt>
                <c:pt idx="17">
                  <c:v>Rugby, Rugby 7</c:v>
                </c:pt>
                <c:pt idx="18">
                  <c:v>Badminton</c:v>
                </c:pt>
                <c:pt idx="19">
                  <c:v>Parapente, salto, paracaidismo</c:v>
                </c:pt>
                <c:pt idx="20">
                  <c:v>Surf</c:v>
                </c:pt>
                <c:pt idx="21">
                  <c:v>Tiro (Olímpico, Al Plato, etc..)</c:v>
                </c:pt>
                <c:pt idx="22">
                  <c:v>Hípica</c:v>
                </c:pt>
                <c:pt idx="23">
                  <c:v>Windsurf, Kate Surf</c:v>
                </c:pt>
                <c:pt idx="24">
                  <c:v>Baloncesto</c:v>
                </c:pt>
                <c:pt idx="25">
                  <c:v>Patinaje, Patinaje en línea</c:v>
                </c:pt>
                <c:pt idx="26">
                  <c:v>Motociclismo (Trial, Motocross, Quads, etc.)</c:v>
                </c:pt>
                <c:pt idx="27">
                  <c:v>Pesca</c:v>
                </c:pt>
                <c:pt idx="28">
                  <c:v>Piragüismo, Remo, Descenso</c:v>
                </c:pt>
                <c:pt idx="29">
                  <c:v>Bolos, Petanca</c:v>
                </c:pt>
                <c:pt idx="30">
                  <c:v>Atletismo</c:v>
                </c:pt>
                <c:pt idx="31">
                  <c:v>Otras</c:v>
                </c:pt>
              </c:strCache>
            </c:strRef>
          </c:cat>
          <c:val>
            <c:numRef>
              <c:f>Hoja1!$C$2:$C$33</c:f>
              <c:numCache>
                <c:formatCode>###0.0%</c:formatCode>
                <c:ptCount val="32"/>
                <c:pt idx="0">
                  <c:v>0.71948606490834022</c:v>
                </c:pt>
                <c:pt idx="1">
                  <c:v>5.0062824226568409E-2</c:v>
                </c:pt>
                <c:pt idx="2">
                  <c:v>0.18160735955788332</c:v>
                </c:pt>
                <c:pt idx="3">
                  <c:v>5.2323429019058183E-2</c:v>
                </c:pt>
                <c:pt idx="4">
                  <c:v>7.6229385192173288E-2</c:v>
                </c:pt>
                <c:pt idx="5">
                  <c:v>9.806104046556198E-2</c:v>
                </c:pt>
                <c:pt idx="6">
                  <c:v>8.6559867867120902E-2</c:v>
                </c:pt>
                <c:pt idx="7">
                  <c:v>0.13715680762315394</c:v>
                </c:pt>
                <c:pt idx="8" formatCode="General">
                  <c:v>0</c:v>
                </c:pt>
                <c:pt idx="9">
                  <c:v>1.5987907532512561E-2</c:v>
                </c:pt>
                <c:pt idx="10">
                  <c:v>3.1552175159385583E-2</c:v>
                </c:pt>
                <c:pt idx="11" formatCode="General">
                  <c:v>0</c:v>
                </c:pt>
                <c:pt idx="12">
                  <c:v>2.151010641307833E-2</c:v>
                </c:pt>
                <c:pt idx="13" formatCode="General">
                  <c:v>0</c:v>
                </c:pt>
                <c:pt idx="14">
                  <c:v>1.6124636152424744E-2</c:v>
                </c:pt>
                <c:pt idx="15" formatCode="####.0%">
                  <c:v>5.9873762745096034E-3</c:v>
                </c:pt>
                <c:pt idx="16">
                  <c:v>1.044606073425166E-2</c:v>
                </c:pt>
                <c:pt idx="17" formatCode="####.0%">
                  <c:v>5.3792645934760156E-3</c:v>
                </c:pt>
                <c:pt idx="18">
                  <c:v>1.2152619206714956E-2</c:v>
                </c:pt>
                <c:pt idx="19" formatCode="General">
                  <c:v>0</c:v>
                </c:pt>
                <c:pt idx="20" formatCode="General">
                  <c:v>0</c:v>
                </c:pt>
                <c:pt idx="21" formatCode="General">
                  <c:v>0</c:v>
                </c:pt>
                <c:pt idx="22" formatCode="General">
                  <c:v>0</c:v>
                </c:pt>
                <c:pt idx="23" formatCode="General">
                  <c:v>0</c:v>
                </c:pt>
                <c:pt idx="24" formatCode="####.0%">
                  <c:v>3.4667357918374466E-3</c:v>
                </c:pt>
                <c:pt idx="25" formatCode="####.0%">
                  <c:v>6.3320530138824323E-3</c:v>
                </c:pt>
                <c:pt idx="26" formatCode="General">
                  <c:v>0</c:v>
                </c:pt>
                <c:pt idx="27" formatCode="General">
                  <c:v>0</c:v>
                </c:pt>
                <c:pt idx="28" formatCode="General">
                  <c:v>0</c:v>
                </c:pt>
                <c:pt idx="29" formatCode="General">
                  <c:v>0</c:v>
                </c:pt>
                <c:pt idx="30" formatCode="General">
                  <c:v>0</c:v>
                </c:pt>
                <c:pt idx="31">
                  <c:v>1.0758529186952031E-2</c:v>
                </c:pt>
              </c:numCache>
            </c:numRef>
          </c:val>
          <c:extLst>
            <c:ext xmlns:c16="http://schemas.microsoft.com/office/drawing/2014/chart" uri="{C3380CC4-5D6E-409C-BE32-E72D297353CC}">
              <c16:uniqueId val="{00000000-1348-4323-AFC9-D3316B5440D8}"/>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03705531790429E-2"/>
          <c:y val="1.6343184570317946E-2"/>
          <c:w val="0.9201925889364192"/>
          <c:h val="0.87204238060969697"/>
        </c:manualLayout>
      </c:layout>
      <c:barChart>
        <c:barDir val="col"/>
        <c:grouping val="stacked"/>
        <c:varyColors val="0"/>
        <c:ser>
          <c:idx val="0"/>
          <c:order val="0"/>
          <c:tx>
            <c:strRef>
              <c:f>Hoja1!$B$1</c:f>
              <c:strCache>
                <c:ptCount val="1"/>
                <c:pt idx="0">
                  <c:v>Preferentemente de forma individual</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 </c:v>
                </c:pt>
                <c:pt idx="1">
                  <c:v>Hombre</c:v>
                </c:pt>
                <c:pt idx="2">
                  <c:v>Mujer</c:v>
                </c:pt>
              </c:strCache>
            </c:strRef>
          </c:cat>
          <c:val>
            <c:numRef>
              <c:f>Hoja1!$B$2:$B$4</c:f>
              <c:numCache>
                <c:formatCode>###0.0%</c:formatCode>
                <c:ptCount val="3"/>
                <c:pt idx="0">
                  <c:v>0.49240645264941629</c:v>
                </c:pt>
                <c:pt idx="1">
                  <c:v>0.55930231639473871</c:v>
                </c:pt>
                <c:pt idx="2">
                  <c:v>0.4240666845472349</c:v>
                </c:pt>
              </c:numCache>
            </c:numRef>
          </c:val>
          <c:extLst>
            <c:ext xmlns:c16="http://schemas.microsoft.com/office/drawing/2014/chart" uri="{C3380CC4-5D6E-409C-BE32-E72D297353CC}">
              <c16:uniqueId val="{00000000-5CA9-4F38-93CE-A12E7A83B27C}"/>
            </c:ext>
          </c:extLst>
        </c:ser>
        <c:ser>
          <c:idx val="1"/>
          <c:order val="1"/>
          <c:tx>
            <c:strRef>
              <c:f>Hoja1!$C$1</c:f>
              <c:strCache>
                <c:ptCount val="1"/>
                <c:pt idx="0">
                  <c:v>Preferentemente en  equipo</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 </c:v>
                </c:pt>
                <c:pt idx="1">
                  <c:v>Hombre</c:v>
                </c:pt>
                <c:pt idx="2">
                  <c:v>Mujer</c:v>
                </c:pt>
              </c:strCache>
            </c:strRef>
          </c:cat>
          <c:val>
            <c:numRef>
              <c:f>Hoja1!$C$2:$C$4</c:f>
              <c:numCache>
                <c:formatCode>###0.0%</c:formatCode>
                <c:ptCount val="3"/>
                <c:pt idx="0">
                  <c:v>0.19312684441778746</c:v>
                </c:pt>
                <c:pt idx="1">
                  <c:v>0.11143711199309952</c:v>
                </c:pt>
                <c:pt idx="2">
                  <c:v>0.27657979737592542</c:v>
                </c:pt>
              </c:numCache>
            </c:numRef>
          </c:val>
          <c:extLst>
            <c:ext xmlns:c16="http://schemas.microsoft.com/office/drawing/2014/chart" uri="{C3380CC4-5D6E-409C-BE32-E72D297353CC}">
              <c16:uniqueId val="{00000001-5CA9-4F38-93CE-A12E7A83B27C}"/>
            </c:ext>
          </c:extLst>
        </c:ser>
        <c:ser>
          <c:idx val="2"/>
          <c:order val="2"/>
          <c:tx>
            <c:strRef>
              <c:f>Hoja1!$D$1</c:f>
              <c:strCache>
                <c:ptCount val="1"/>
                <c:pt idx="0">
                  <c:v>Ambas</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 </c:v>
                </c:pt>
                <c:pt idx="1">
                  <c:v>Hombre</c:v>
                </c:pt>
                <c:pt idx="2">
                  <c:v>Mujer</c:v>
                </c:pt>
              </c:strCache>
            </c:strRef>
          </c:cat>
          <c:val>
            <c:numRef>
              <c:f>Hoja1!$D$2:$D$4</c:f>
              <c:numCache>
                <c:formatCode>###0.0%</c:formatCode>
                <c:ptCount val="3"/>
                <c:pt idx="0">
                  <c:v>0.31446670293279644</c:v>
                </c:pt>
                <c:pt idx="1">
                  <c:v>0.32926057161216171</c:v>
                </c:pt>
                <c:pt idx="2">
                  <c:v>0.29935351807683969</c:v>
                </c:pt>
              </c:numCache>
            </c:numRef>
          </c:val>
          <c:extLst>
            <c:ext xmlns:c16="http://schemas.microsoft.com/office/drawing/2014/chart" uri="{C3380CC4-5D6E-409C-BE32-E72D297353CC}">
              <c16:uniqueId val="{00000002-5CA9-4F38-93CE-A12E7A83B27C}"/>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03705531790429E-2"/>
          <c:y val="1.6343184570317946E-2"/>
          <c:w val="0.9201925889364192"/>
          <c:h val="0.87204238060969697"/>
        </c:manualLayout>
      </c:layout>
      <c:barChart>
        <c:barDir val="col"/>
        <c:grouping val="stacked"/>
        <c:varyColors val="0"/>
        <c:ser>
          <c:idx val="0"/>
          <c:order val="0"/>
          <c:tx>
            <c:strRef>
              <c:f>Hoja1!$B$1</c:f>
              <c:strCache>
                <c:ptCount val="1"/>
                <c:pt idx="0">
                  <c:v>Preferentemente de forma individual</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Total </c:v>
                </c:pt>
                <c:pt idx="1">
                  <c:v>De 18 a 24 años</c:v>
                </c:pt>
                <c:pt idx="2">
                  <c:v>De 25 a 34 años</c:v>
                </c:pt>
                <c:pt idx="3">
                  <c:v>De 35 a 44 años</c:v>
                </c:pt>
                <c:pt idx="4">
                  <c:v>De 45 a 54 años</c:v>
                </c:pt>
                <c:pt idx="5">
                  <c:v>De 55 a 64 años</c:v>
                </c:pt>
                <c:pt idx="6">
                  <c:v>De 65 a 70 años</c:v>
                </c:pt>
              </c:strCache>
            </c:strRef>
          </c:cat>
          <c:val>
            <c:numRef>
              <c:f>Hoja1!$B$2:$B$8</c:f>
              <c:numCache>
                <c:formatCode>###0.0%</c:formatCode>
                <c:ptCount val="7"/>
                <c:pt idx="0">
                  <c:v>0.49240645264941629</c:v>
                </c:pt>
                <c:pt idx="1">
                  <c:v>0.30310483847962177</c:v>
                </c:pt>
                <c:pt idx="2">
                  <c:v>0.55943257092864729</c:v>
                </c:pt>
                <c:pt idx="3">
                  <c:v>0.46924260154910385</c:v>
                </c:pt>
                <c:pt idx="4">
                  <c:v>0.38692315614087813</c:v>
                </c:pt>
                <c:pt idx="5">
                  <c:v>0.63140392244678067</c:v>
                </c:pt>
                <c:pt idx="6">
                  <c:v>0.51610873147914937</c:v>
                </c:pt>
              </c:numCache>
            </c:numRef>
          </c:val>
          <c:extLst>
            <c:ext xmlns:c16="http://schemas.microsoft.com/office/drawing/2014/chart" uri="{C3380CC4-5D6E-409C-BE32-E72D297353CC}">
              <c16:uniqueId val="{00000000-5CA9-4F38-93CE-A12E7A83B27C}"/>
            </c:ext>
          </c:extLst>
        </c:ser>
        <c:ser>
          <c:idx val="1"/>
          <c:order val="1"/>
          <c:tx>
            <c:strRef>
              <c:f>Hoja1!$C$1</c:f>
              <c:strCache>
                <c:ptCount val="1"/>
                <c:pt idx="0">
                  <c:v>Preferentemente en  equipo</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Total </c:v>
                </c:pt>
                <c:pt idx="1">
                  <c:v>De 18 a 24 años</c:v>
                </c:pt>
                <c:pt idx="2">
                  <c:v>De 25 a 34 años</c:v>
                </c:pt>
                <c:pt idx="3">
                  <c:v>De 35 a 44 años</c:v>
                </c:pt>
                <c:pt idx="4">
                  <c:v>De 45 a 54 años</c:v>
                </c:pt>
                <c:pt idx="5">
                  <c:v>De 55 a 64 años</c:v>
                </c:pt>
                <c:pt idx="6">
                  <c:v>De 65 a 70 años</c:v>
                </c:pt>
              </c:strCache>
            </c:strRef>
          </c:cat>
          <c:val>
            <c:numRef>
              <c:f>Hoja1!$C$2:$C$8</c:f>
              <c:numCache>
                <c:formatCode>###0.0%</c:formatCode>
                <c:ptCount val="7"/>
                <c:pt idx="0">
                  <c:v>0.19312684441778746</c:v>
                </c:pt>
                <c:pt idx="1">
                  <c:v>0.38751147419499643</c:v>
                </c:pt>
                <c:pt idx="2">
                  <c:v>0.22470943535904656</c:v>
                </c:pt>
                <c:pt idx="3">
                  <c:v>0.23992898101485974</c:v>
                </c:pt>
                <c:pt idx="4">
                  <c:v>0.17931866890076115</c:v>
                </c:pt>
                <c:pt idx="5">
                  <c:v>9.1314495455121478E-2</c:v>
                </c:pt>
                <c:pt idx="6">
                  <c:v>0.16734515676070535</c:v>
                </c:pt>
              </c:numCache>
            </c:numRef>
          </c:val>
          <c:extLst>
            <c:ext xmlns:c16="http://schemas.microsoft.com/office/drawing/2014/chart" uri="{C3380CC4-5D6E-409C-BE32-E72D297353CC}">
              <c16:uniqueId val="{00000001-5CA9-4F38-93CE-A12E7A83B27C}"/>
            </c:ext>
          </c:extLst>
        </c:ser>
        <c:ser>
          <c:idx val="2"/>
          <c:order val="2"/>
          <c:tx>
            <c:strRef>
              <c:f>Hoja1!$D$1</c:f>
              <c:strCache>
                <c:ptCount val="1"/>
                <c:pt idx="0">
                  <c:v>Ambas</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Total </c:v>
                </c:pt>
                <c:pt idx="1">
                  <c:v>De 18 a 24 años</c:v>
                </c:pt>
                <c:pt idx="2">
                  <c:v>De 25 a 34 años</c:v>
                </c:pt>
                <c:pt idx="3">
                  <c:v>De 35 a 44 años</c:v>
                </c:pt>
                <c:pt idx="4">
                  <c:v>De 45 a 54 años</c:v>
                </c:pt>
                <c:pt idx="5">
                  <c:v>De 55 a 64 años</c:v>
                </c:pt>
                <c:pt idx="6">
                  <c:v>De 65 a 70 años</c:v>
                </c:pt>
              </c:strCache>
            </c:strRef>
          </c:cat>
          <c:val>
            <c:numRef>
              <c:f>Hoja1!$D$2:$D$8</c:f>
              <c:numCache>
                <c:formatCode>###0.0%</c:formatCode>
                <c:ptCount val="7"/>
                <c:pt idx="0">
                  <c:v>0.31446670293279644</c:v>
                </c:pt>
                <c:pt idx="1">
                  <c:v>0.30938368732538141</c:v>
                </c:pt>
                <c:pt idx="2">
                  <c:v>0.2158579937123061</c:v>
                </c:pt>
                <c:pt idx="3">
                  <c:v>0.29082841743603627</c:v>
                </c:pt>
                <c:pt idx="4">
                  <c:v>0.43375817495836022</c:v>
                </c:pt>
                <c:pt idx="5">
                  <c:v>0.277281582098098</c:v>
                </c:pt>
                <c:pt idx="6">
                  <c:v>0.31654611176014519</c:v>
                </c:pt>
              </c:numCache>
            </c:numRef>
          </c:val>
          <c:extLst>
            <c:ext xmlns:c16="http://schemas.microsoft.com/office/drawing/2014/chart" uri="{C3380CC4-5D6E-409C-BE32-E72D297353CC}">
              <c16:uniqueId val="{00000002-5CA9-4F38-93CE-A12E7A83B27C}"/>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E9001A"/>
              </a:solidFill>
              <a:ln w="19050">
                <a:solidFill>
                  <a:schemeClr val="lt1"/>
                </a:solidFill>
              </a:ln>
              <a:effectLst/>
            </c:spPr>
            <c:extLst>
              <c:ext xmlns:c16="http://schemas.microsoft.com/office/drawing/2014/chart" uri="{C3380CC4-5D6E-409C-BE32-E72D297353CC}">
                <c16:uniqueId val="{00000003-A9A2-4F61-BB8F-DB3391C6DA9B}"/>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A9A2-4F61-BB8F-DB3391C6DA9B}"/>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2-A9A2-4F61-BB8F-DB3391C6DA9B}"/>
              </c:ext>
            </c:extLst>
          </c:dPt>
          <c:cat>
            <c:strRef>
              <c:f>Hoja1!$A$2:$A$4</c:f>
              <c:strCache>
                <c:ptCount val="3"/>
                <c:pt idx="0">
                  <c:v>Alto Nivel </c:v>
                </c:pt>
                <c:pt idx="1">
                  <c:v>Alto rendimiento </c:v>
                </c:pt>
                <c:pt idx="2">
                  <c:v>federados/as</c:v>
                </c:pt>
              </c:strCache>
            </c:strRef>
          </c:cat>
          <c:val>
            <c:numRef>
              <c:f>Hoja1!$B$2:$B$4</c:f>
              <c:numCache>
                <c:formatCode>###0.0%</c:formatCode>
                <c:ptCount val="3"/>
                <c:pt idx="0">
                  <c:v>6.2344139650872821E-2</c:v>
                </c:pt>
                <c:pt idx="1">
                  <c:v>0.18952618453865339</c:v>
                </c:pt>
                <c:pt idx="2">
                  <c:v>0.74812967581047385</c:v>
                </c:pt>
              </c:numCache>
            </c:numRef>
          </c:val>
          <c:extLst>
            <c:ext xmlns:c16="http://schemas.microsoft.com/office/drawing/2014/chart" uri="{C3380CC4-5D6E-409C-BE32-E72D297353CC}">
              <c16:uniqueId val="{00000000-A9A2-4F61-BB8F-DB3391C6DA9B}"/>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51036292521972"/>
          <c:y val="3.6471756566471947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rgbClr val="D60019"/>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D218-4CCF-8B11-100FFD50D81B}"/>
              </c:ext>
            </c:extLst>
          </c:dPt>
          <c:dPt>
            <c:idx val="1"/>
            <c:invertIfNegative val="0"/>
            <c:bubble3D val="0"/>
            <c:extLst>
              <c:ext xmlns:c16="http://schemas.microsoft.com/office/drawing/2014/chart" uri="{C3380CC4-5D6E-409C-BE32-E72D297353CC}">
                <c16:uniqueId val="{00000001-D218-4CCF-8B11-100FFD50D81B}"/>
              </c:ext>
            </c:extLst>
          </c:dPt>
          <c:dPt>
            <c:idx val="2"/>
            <c:invertIfNegative val="0"/>
            <c:bubble3D val="0"/>
            <c:extLst>
              <c:ext xmlns:c16="http://schemas.microsoft.com/office/drawing/2014/chart" uri="{C3380CC4-5D6E-409C-BE32-E72D297353CC}">
                <c16:uniqueId val="{00000002-D218-4CCF-8B11-100FFD50D81B}"/>
              </c:ext>
            </c:extLst>
          </c:dPt>
          <c:dPt>
            <c:idx val="3"/>
            <c:invertIfNegative val="0"/>
            <c:bubble3D val="0"/>
            <c:extLst>
              <c:ext xmlns:c16="http://schemas.microsoft.com/office/drawing/2014/chart" uri="{C3380CC4-5D6E-409C-BE32-E72D297353CC}">
                <c16:uniqueId val="{00000003-D218-4CCF-8B11-100FFD50D81B}"/>
              </c:ext>
            </c:extLst>
          </c:dPt>
          <c:dPt>
            <c:idx val="4"/>
            <c:invertIfNegative val="0"/>
            <c:bubble3D val="0"/>
            <c:extLst>
              <c:ext xmlns:c16="http://schemas.microsoft.com/office/drawing/2014/chart" uri="{C3380CC4-5D6E-409C-BE32-E72D297353CC}">
                <c16:uniqueId val="{00000004-D218-4CCF-8B11-100FFD50D81B}"/>
              </c:ext>
            </c:extLst>
          </c:dPt>
          <c:dPt>
            <c:idx val="5"/>
            <c:invertIfNegative val="0"/>
            <c:bubble3D val="0"/>
            <c:extLst>
              <c:ext xmlns:c16="http://schemas.microsoft.com/office/drawing/2014/chart" uri="{C3380CC4-5D6E-409C-BE32-E72D297353CC}">
                <c16:uniqueId val="{00000005-D218-4CCF-8B11-100FFD50D81B}"/>
              </c:ext>
            </c:extLst>
          </c:dPt>
          <c:dPt>
            <c:idx val="6"/>
            <c:invertIfNegative val="0"/>
            <c:bubble3D val="0"/>
            <c:extLst>
              <c:ext xmlns:c16="http://schemas.microsoft.com/office/drawing/2014/chart" uri="{C3380CC4-5D6E-409C-BE32-E72D297353CC}">
                <c16:uniqueId val="{00000006-D218-4CCF-8B11-100FFD50D81B}"/>
              </c:ext>
            </c:extLst>
          </c:dPt>
          <c:dPt>
            <c:idx val="7"/>
            <c:invertIfNegative val="0"/>
            <c:bubble3D val="0"/>
            <c:extLst>
              <c:ext xmlns:c16="http://schemas.microsoft.com/office/drawing/2014/chart" uri="{C3380CC4-5D6E-409C-BE32-E72D297353CC}">
                <c16:uniqueId val="{00000007-D218-4CCF-8B11-100FFD50D81B}"/>
              </c:ext>
            </c:extLst>
          </c:dPt>
          <c:dPt>
            <c:idx val="8"/>
            <c:invertIfNegative val="0"/>
            <c:bubble3D val="0"/>
            <c:extLst>
              <c:ext xmlns:c16="http://schemas.microsoft.com/office/drawing/2014/chart" uri="{C3380CC4-5D6E-409C-BE32-E72D297353CC}">
                <c16:uniqueId val="{00000008-D218-4CCF-8B11-100FFD50D81B}"/>
              </c:ext>
            </c:extLst>
          </c:dPt>
          <c:dPt>
            <c:idx val="9"/>
            <c:invertIfNegative val="0"/>
            <c:bubble3D val="0"/>
            <c:extLst>
              <c:ext xmlns:c16="http://schemas.microsoft.com/office/drawing/2014/chart" uri="{C3380CC4-5D6E-409C-BE32-E72D297353CC}">
                <c16:uniqueId val="{00000009-D218-4CCF-8B11-100FFD50D81B}"/>
              </c:ext>
            </c:extLst>
          </c:dPt>
          <c:dPt>
            <c:idx val="10"/>
            <c:invertIfNegative val="0"/>
            <c:bubble3D val="0"/>
            <c:extLst>
              <c:ext xmlns:c16="http://schemas.microsoft.com/office/drawing/2014/chart" uri="{C3380CC4-5D6E-409C-BE32-E72D297353CC}">
                <c16:uniqueId val="{0000000A-D218-4CCF-8B11-100FFD50D81B}"/>
              </c:ext>
            </c:extLst>
          </c:dPt>
          <c:dPt>
            <c:idx val="11"/>
            <c:invertIfNegative val="0"/>
            <c:bubble3D val="0"/>
            <c:extLst>
              <c:ext xmlns:c16="http://schemas.microsoft.com/office/drawing/2014/chart" uri="{C3380CC4-5D6E-409C-BE32-E72D297353CC}">
                <c16:uniqueId val="{0000000B-D218-4CCF-8B11-100FFD50D81B}"/>
              </c:ext>
            </c:extLst>
          </c:dPt>
          <c:dPt>
            <c:idx val="12"/>
            <c:invertIfNegative val="0"/>
            <c:bubble3D val="0"/>
            <c:extLst>
              <c:ext xmlns:c16="http://schemas.microsoft.com/office/drawing/2014/chart" uri="{C3380CC4-5D6E-409C-BE32-E72D297353CC}">
                <c16:uniqueId val="{0000000C-D218-4CCF-8B11-100FFD50D81B}"/>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Máxima importancia</c:v>
                </c:pt>
                <c:pt idx="1">
                  <c:v>Bastante importancia</c:v>
                </c:pt>
                <c:pt idx="2">
                  <c:v>Alguna importancia</c:v>
                </c:pt>
                <c:pt idx="3">
                  <c:v>Poca importancia</c:v>
                </c:pt>
                <c:pt idx="4">
                  <c:v>Ninguna importancia</c:v>
                </c:pt>
              </c:strCache>
            </c:strRef>
          </c:cat>
          <c:val>
            <c:numRef>
              <c:f>Hoja1!$B$2:$B$6</c:f>
              <c:numCache>
                <c:formatCode>0.0%</c:formatCode>
                <c:ptCount val="5"/>
                <c:pt idx="0">
                  <c:v>0.30753936413962252</c:v>
                </c:pt>
                <c:pt idx="1">
                  <c:v>0.53222705941707904</c:v>
                </c:pt>
                <c:pt idx="2">
                  <c:v>0.14286333905386051</c:v>
                </c:pt>
                <c:pt idx="3">
                  <c:v>1.4709322167767746E-2</c:v>
                </c:pt>
                <c:pt idx="4">
                  <c:v>2.6609152216701959E-3</c:v>
                </c:pt>
              </c:numCache>
            </c:numRef>
          </c:val>
          <c:extLst>
            <c:ext xmlns:c16="http://schemas.microsoft.com/office/drawing/2014/chart" uri="{C3380CC4-5D6E-409C-BE32-E72D297353CC}">
              <c16:uniqueId val="{0000000D-D218-4CCF-8B11-100FFD50D81B}"/>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23424677345759"/>
          <c:y val="0"/>
          <c:w val="0.81181536804618804"/>
          <c:h val="1"/>
        </c:manualLayout>
      </c:layout>
      <c:barChart>
        <c:barDir val="col"/>
        <c:grouping val="clustered"/>
        <c:varyColors val="0"/>
        <c:ser>
          <c:idx val="0"/>
          <c:order val="0"/>
          <c:tx>
            <c:strRef>
              <c:f>Hoja1!$B$4</c:f>
              <c:strCache>
                <c:ptCount val="1"/>
              </c:strCache>
            </c:strRef>
          </c:tx>
          <c:spPr>
            <a:solidFill>
              <a:schemeClr val="bg1">
                <a:lumMod val="75000"/>
              </a:schemeClr>
            </a:solidFill>
          </c:spPr>
          <c:invertIfNegative val="0"/>
          <c:dPt>
            <c:idx val="0"/>
            <c:invertIfNegative val="0"/>
            <c:bubble3D val="0"/>
            <c:spPr>
              <a:solidFill>
                <a:schemeClr val="bg1">
                  <a:lumMod val="85000"/>
                </a:schemeClr>
              </a:solidFill>
            </c:spPr>
            <c:extLst>
              <c:ext xmlns:c16="http://schemas.microsoft.com/office/drawing/2014/chart" uri="{C3380CC4-5D6E-409C-BE32-E72D297353CC}">
                <c16:uniqueId val="{00000001-4757-499A-A72F-E45D2AA51233}"/>
              </c:ext>
            </c:extLst>
          </c:dPt>
          <c:dPt>
            <c:idx val="1"/>
            <c:invertIfNegative val="0"/>
            <c:bubble3D val="0"/>
            <c:spPr>
              <a:solidFill>
                <a:schemeClr val="bg1">
                  <a:lumMod val="85000"/>
                </a:schemeClr>
              </a:solidFill>
            </c:spPr>
            <c:extLst>
              <c:ext xmlns:c16="http://schemas.microsoft.com/office/drawing/2014/chart" uri="{C3380CC4-5D6E-409C-BE32-E72D297353CC}">
                <c16:uniqueId val="{00000002-4757-499A-A72F-E45D2AA51233}"/>
              </c:ext>
            </c:extLst>
          </c:dPt>
          <c:dPt>
            <c:idx val="2"/>
            <c:invertIfNegative val="0"/>
            <c:bubble3D val="0"/>
            <c:spPr>
              <a:solidFill>
                <a:schemeClr val="bg1">
                  <a:lumMod val="85000"/>
                </a:schemeClr>
              </a:solidFill>
            </c:spPr>
            <c:extLst>
              <c:ext xmlns:c16="http://schemas.microsoft.com/office/drawing/2014/chart" uri="{C3380CC4-5D6E-409C-BE32-E72D297353CC}">
                <c16:uniqueId val="{00000003-4757-499A-A72F-E45D2AA51233}"/>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Hoja1!$A$5:$A$7</c:f>
              <c:strCache>
                <c:ptCount val="3"/>
                <c:pt idx="0">
                  <c:v>Total</c:v>
                </c:pt>
                <c:pt idx="1">
                  <c:v>Hombre </c:v>
                </c:pt>
                <c:pt idx="2">
                  <c:v>Mujer</c:v>
                </c:pt>
              </c:strCache>
            </c:strRef>
          </c:cat>
          <c:val>
            <c:numRef>
              <c:f>Hoja1!$B$5:$B$7</c:f>
              <c:numCache>
                <c:formatCode>0.0</c:formatCode>
                <c:ptCount val="3"/>
                <c:pt idx="0">
                  <c:v>7.8918493863283254</c:v>
                </c:pt>
                <c:pt idx="1">
                  <c:v>8.0918500498250978</c:v>
                </c:pt>
                <c:pt idx="2">
                  <c:v>7.6875318366560874</c:v>
                </c:pt>
              </c:numCache>
            </c:numRef>
          </c:val>
          <c:extLst>
            <c:ext xmlns:c16="http://schemas.microsoft.com/office/drawing/2014/chart" uri="{C3380CC4-5D6E-409C-BE32-E72D297353CC}">
              <c16:uniqueId val="{00000000-4757-499A-A72F-E45D2AA51233}"/>
            </c:ext>
          </c:extLst>
        </c:ser>
        <c:dLbls>
          <c:showLegendKey val="0"/>
          <c:showVal val="0"/>
          <c:showCatName val="0"/>
          <c:showSerName val="0"/>
          <c:showPercent val="0"/>
          <c:showBubbleSize val="0"/>
        </c:dLbls>
        <c:gapWidth val="50"/>
        <c:axId val="135332992"/>
        <c:axId val="135334528"/>
      </c:barChart>
      <c:catAx>
        <c:axId val="135332992"/>
        <c:scaling>
          <c:orientation val="minMax"/>
        </c:scaling>
        <c:delete val="0"/>
        <c:axPos val="b"/>
        <c:numFmt formatCode="General" sourceLinked="1"/>
        <c:majorTickMark val="out"/>
        <c:minorTickMark val="none"/>
        <c:tickLblPos val="nextTo"/>
        <c:spPr>
          <a:ln>
            <a:noFill/>
          </a:ln>
        </c:spPr>
        <c:txPr>
          <a:bodyPr rot="0" vert="horz"/>
          <a:lstStyle/>
          <a:p>
            <a:pPr>
              <a:defRPr/>
            </a:pPr>
            <a:endParaRPr lang="es-ES"/>
          </a:p>
        </c:txPr>
        <c:crossAx val="135334528"/>
        <c:crosses val="autoZero"/>
        <c:auto val="1"/>
        <c:lblAlgn val="ctr"/>
        <c:lblOffset val="100"/>
        <c:noMultiLvlLbl val="0"/>
      </c:catAx>
      <c:valAx>
        <c:axId val="135334528"/>
        <c:scaling>
          <c:orientation val="minMax"/>
          <c:max val="10"/>
          <c:min val="0"/>
        </c:scaling>
        <c:delete val="0"/>
        <c:axPos val="l"/>
        <c:numFmt formatCode="0" sourceLinked="0"/>
        <c:majorTickMark val="out"/>
        <c:minorTickMark val="none"/>
        <c:tickLblPos val="nextTo"/>
        <c:crossAx val="135332992"/>
        <c:crosses val="autoZero"/>
        <c:crossBetween val="between"/>
        <c:majorUnit val="10"/>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rgbClr val="E9001A"/>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8992-492C-8FA1-634A15AFDE19}"/>
              </c:ext>
            </c:extLst>
          </c:dPt>
          <c:dPt>
            <c:idx val="1"/>
            <c:invertIfNegative val="0"/>
            <c:bubble3D val="0"/>
            <c:extLst>
              <c:ext xmlns:c16="http://schemas.microsoft.com/office/drawing/2014/chart" uri="{C3380CC4-5D6E-409C-BE32-E72D297353CC}">
                <c16:uniqueId val="{00000001-8992-492C-8FA1-634A15AFDE19}"/>
              </c:ext>
            </c:extLst>
          </c:dPt>
          <c:dPt>
            <c:idx val="2"/>
            <c:invertIfNegative val="0"/>
            <c:bubble3D val="0"/>
            <c:extLst>
              <c:ext xmlns:c16="http://schemas.microsoft.com/office/drawing/2014/chart" uri="{C3380CC4-5D6E-409C-BE32-E72D297353CC}">
                <c16:uniqueId val="{00000002-8992-492C-8FA1-634A15AFDE19}"/>
              </c:ext>
            </c:extLst>
          </c:dPt>
          <c:dPt>
            <c:idx val="3"/>
            <c:invertIfNegative val="0"/>
            <c:bubble3D val="0"/>
            <c:extLst>
              <c:ext xmlns:c16="http://schemas.microsoft.com/office/drawing/2014/chart" uri="{C3380CC4-5D6E-409C-BE32-E72D297353CC}">
                <c16:uniqueId val="{00000003-8992-492C-8FA1-634A15AFDE19}"/>
              </c:ext>
            </c:extLst>
          </c:dPt>
          <c:dPt>
            <c:idx val="4"/>
            <c:invertIfNegative val="0"/>
            <c:bubble3D val="0"/>
            <c:extLst>
              <c:ext xmlns:c16="http://schemas.microsoft.com/office/drawing/2014/chart" uri="{C3380CC4-5D6E-409C-BE32-E72D297353CC}">
                <c16:uniqueId val="{00000004-8992-492C-8FA1-634A15AFDE19}"/>
              </c:ext>
            </c:extLst>
          </c:dPt>
          <c:dPt>
            <c:idx val="5"/>
            <c:invertIfNegative val="0"/>
            <c:bubble3D val="0"/>
            <c:extLst>
              <c:ext xmlns:c16="http://schemas.microsoft.com/office/drawing/2014/chart" uri="{C3380CC4-5D6E-409C-BE32-E72D297353CC}">
                <c16:uniqueId val="{00000005-8992-492C-8FA1-634A15AFDE19}"/>
              </c:ext>
            </c:extLst>
          </c:dPt>
          <c:dPt>
            <c:idx val="6"/>
            <c:invertIfNegative val="0"/>
            <c:bubble3D val="0"/>
            <c:extLst>
              <c:ext xmlns:c16="http://schemas.microsoft.com/office/drawing/2014/chart" uri="{C3380CC4-5D6E-409C-BE32-E72D297353CC}">
                <c16:uniqueId val="{00000006-8992-492C-8FA1-634A15AFDE19}"/>
              </c:ext>
            </c:extLst>
          </c:dPt>
          <c:dPt>
            <c:idx val="7"/>
            <c:invertIfNegative val="0"/>
            <c:bubble3D val="0"/>
            <c:extLst>
              <c:ext xmlns:c16="http://schemas.microsoft.com/office/drawing/2014/chart" uri="{C3380CC4-5D6E-409C-BE32-E72D297353CC}">
                <c16:uniqueId val="{00000007-8992-492C-8FA1-634A15AFDE19}"/>
              </c:ext>
            </c:extLst>
          </c:dPt>
          <c:dPt>
            <c:idx val="8"/>
            <c:invertIfNegative val="0"/>
            <c:bubble3D val="0"/>
            <c:extLst>
              <c:ext xmlns:c16="http://schemas.microsoft.com/office/drawing/2014/chart" uri="{C3380CC4-5D6E-409C-BE32-E72D297353CC}">
                <c16:uniqueId val="{00000008-8992-492C-8FA1-634A15AFDE19}"/>
              </c:ext>
            </c:extLst>
          </c:dPt>
          <c:dPt>
            <c:idx val="9"/>
            <c:invertIfNegative val="0"/>
            <c:bubble3D val="0"/>
            <c:extLst>
              <c:ext xmlns:c16="http://schemas.microsoft.com/office/drawing/2014/chart" uri="{C3380CC4-5D6E-409C-BE32-E72D297353CC}">
                <c16:uniqueId val="{00000009-8992-492C-8FA1-634A15AFDE19}"/>
              </c:ext>
            </c:extLst>
          </c:dPt>
          <c:dPt>
            <c:idx val="10"/>
            <c:invertIfNegative val="0"/>
            <c:bubble3D val="0"/>
            <c:extLst>
              <c:ext xmlns:c16="http://schemas.microsoft.com/office/drawing/2014/chart" uri="{C3380CC4-5D6E-409C-BE32-E72D297353CC}">
                <c16:uniqueId val="{0000000A-8992-492C-8FA1-634A15AFDE19}"/>
              </c:ext>
            </c:extLst>
          </c:dPt>
          <c:dPt>
            <c:idx val="11"/>
            <c:invertIfNegative val="0"/>
            <c:bubble3D val="0"/>
            <c:extLst>
              <c:ext xmlns:c16="http://schemas.microsoft.com/office/drawing/2014/chart" uri="{C3380CC4-5D6E-409C-BE32-E72D297353CC}">
                <c16:uniqueId val="{0000000B-8992-492C-8FA1-634A15AFDE19}"/>
              </c:ext>
            </c:extLst>
          </c:dPt>
          <c:dPt>
            <c:idx val="12"/>
            <c:invertIfNegative val="0"/>
            <c:bubble3D val="0"/>
            <c:extLst>
              <c:ext xmlns:c16="http://schemas.microsoft.com/office/drawing/2014/chart" uri="{C3380CC4-5D6E-409C-BE32-E72D297353CC}">
                <c16:uniqueId val="{0000000C-8992-492C-8FA1-634A15AFDE19}"/>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Hoja1!$A$2:$A$33</c:f>
              <c:strCache>
                <c:ptCount val="32"/>
                <c:pt idx="0">
                  <c:v>Fútbol</c:v>
                </c:pt>
                <c:pt idx="1">
                  <c:v>Ciclismo / Ciclismo de carretera / Montaña / Free Ride</c:v>
                </c:pt>
                <c:pt idx="2">
                  <c:v>Andar / Andar rápido / Marcha nórdica</c:v>
                </c:pt>
                <c:pt idx="3">
                  <c:v>Correr, Running</c:v>
                </c:pt>
                <c:pt idx="4">
                  <c:v>Baloncesto</c:v>
                </c:pt>
                <c:pt idx="5">
                  <c:v>Gimnasia Rítmica / Gimnasia Deportiva, Atlética</c:v>
                </c:pt>
                <c:pt idx="6">
                  <c:v>Natación</c:v>
                </c:pt>
                <c:pt idx="7">
                  <c:v>Artes marciales y defensa personal</c:v>
                </c:pt>
                <c:pt idx="8">
                  <c:v>Balonmano</c:v>
                </c:pt>
                <c:pt idx="9">
                  <c:v>Fitness / Gimnasia con música (Aerobic, Zumba, Spinning, elíptica, etc.)</c:v>
                </c:pt>
                <c:pt idx="10">
                  <c:v>Danza</c:v>
                </c:pt>
                <c:pt idx="11">
                  <c:v>Montañismo, Senderismo, Trekking, Excursionismo</c:v>
                </c:pt>
                <c:pt idx="12">
                  <c:v>Atletismo</c:v>
                </c:pt>
                <c:pt idx="13">
                  <c:v>Padel</c:v>
                </c:pt>
                <c:pt idx="14">
                  <c:v>Pelota / Frontón</c:v>
                </c:pt>
                <c:pt idx="15">
                  <c:v>Musculación, Culturismo, Halterofilia</c:v>
                </c:pt>
                <c:pt idx="16">
                  <c:v>Yoga / Pilates</c:v>
                </c:pt>
                <c:pt idx="17">
                  <c:v>Piragüismo, Remo, Descenso</c:v>
                </c:pt>
                <c:pt idx="18">
                  <c:v>Patinaje, Patinaje en línea</c:v>
                </c:pt>
                <c:pt idx="19">
                  <c:v>Rugby, Rugby 7</c:v>
                </c:pt>
                <c:pt idx="20">
                  <c:v>Beisbol / Softbol</c:v>
                </c:pt>
                <c:pt idx="21">
                  <c:v>Tenis</c:v>
                </c:pt>
                <c:pt idx="22">
                  <c:v>Boxeo</c:v>
                </c:pt>
                <c:pt idx="23">
                  <c:v>Voleibol (Voley Playa, Mini Voley)</c:v>
                </c:pt>
                <c:pt idx="24">
                  <c:v>Skateboarding, Freeboard, Monopatín</c:v>
                </c:pt>
                <c:pt idx="25">
                  <c:v>Hípica</c:v>
                </c:pt>
                <c:pt idx="26">
                  <c:v>Escalada</c:v>
                </c:pt>
                <c:pt idx="27">
                  <c:v>Badminton</c:v>
                </c:pt>
                <c:pt idx="28">
                  <c:v>Bailes de salón</c:v>
                </c:pt>
                <c:pt idx="29">
                  <c:v>Parkour</c:v>
                </c:pt>
                <c:pt idx="30">
                  <c:v>Surf</c:v>
                </c:pt>
                <c:pt idx="31">
                  <c:v>Otras</c:v>
                </c:pt>
              </c:strCache>
            </c:strRef>
          </c:cat>
          <c:val>
            <c:numRef>
              <c:f>Hoja1!$B$2:$B$33</c:f>
              <c:numCache>
                <c:formatCode>###0.0%</c:formatCode>
                <c:ptCount val="32"/>
                <c:pt idx="0">
                  <c:v>0.26998904766483706</c:v>
                </c:pt>
                <c:pt idx="1">
                  <c:v>0.11905743051305247</c:v>
                </c:pt>
                <c:pt idx="2">
                  <c:v>0.11904534269604178</c:v>
                </c:pt>
                <c:pt idx="3">
                  <c:v>9.9318794282124506E-2</c:v>
                </c:pt>
                <c:pt idx="4">
                  <c:v>9.7625099597972109E-2</c:v>
                </c:pt>
                <c:pt idx="5">
                  <c:v>9.751740442954826E-2</c:v>
                </c:pt>
                <c:pt idx="6">
                  <c:v>7.7989217856265017E-2</c:v>
                </c:pt>
                <c:pt idx="7">
                  <c:v>6.9972176477442374E-2</c:v>
                </c:pt>
                <c:pt idx="8">
                  <c:v>5.7824697624152134E-2</c:v>
                </c:pt>
                <c:pt idx="9">
                  <c:v>5.0525166459449287E-2</c:v>
                </c:pt>
                <c:pt idx="10">
                  <c:v>4.8564534115400931E-2</c:v>
                </c:pt>
                <c:pt idx="11">
                  <c:v>4.3984212701720579E-2</c:v>
                </c:pt>
                <c:pt idx="12">
                  <c:v>4.1958300989502505E-2</c:v>
                </c:pt>
                <c:pt idx="13">
                  <c:v>2.9312150939177072E-2</c:v>
                </c:pt>
                <c:pt idx="14">
                  <c:v>2.6759299461322099E-2</c:v>
                </c:pt>
                <c:pt idx="15">
                  <c:v>2.5465084051816862E-2</c:v>
                </c:pt>
                <c:pt idx="16">
                  <c:v>2.2867730631106028E-2</c:v>
                </c:pt>
                <c:pt idx="17">
                  <c:v>2.2313285441498989E-2</c:v>
                </c:pt>
                <c:pt idx="18">
                  <c:v>1.6027154903058817E-2</c:v>
                </c:pt>
                <c:pt idx="19">
                  <c:v>1.4169415972871684E-2</c:v>
                </c:pt>
                <c:pt idx="20">
                  <c:v>1.1697444047763145E-2</c:v>
                </c:pt>
                <c:pt idx="21" formatCode="####.0%">
                  <c:v>9.7579529436349448E-3</c:v>
                </c:pt>
                <c:pt idx="22" formatCode="####.0%">
                  <c:v>8.7995225461794096E-3</c:v>
                </c:pt>
                <c:pt idx="23" formatCode="####.0%">
                  <c:v>8.4049502020099101E-3</c:v>
                </c:pt>
                <c:pt idx="24" formatCode="####.0%">
                  <c:v>7.186022816729142E-3</c:v>
                </c:pt>
                <c:pt idx="25" formatCode="####.0%">
                  <c:v>6.8689725694453087E-3</c:v>
                </c:pt>
                <c:pt idx="26" formatCode="####.0%">
                  <c:v>5.7050868242702066E-3</c:v>
                </c:pt>
                <c:pt idx="27" formatCode="####.0%">
                  <c:v>4.2485330996031388E-3</c:v>
                </c:pt>
                <c:pt idx="28" formatCode="####.0%">
                  <c:v>2.6431597399751701E-3</c:v>
                </c:pt>
                <c:pt idx="29" formatCode="####.0%">
                  <c:v>2.1242665498015694E-3</c:v>
                </c:pt>
                <c:pt idx="30" formatCode="####.0%">
                  <c:v>2.0331324547773022E-3</c:v>
                </c:pt>
                <c:pt idx="31" formatCode="####.0%">
                  <c:v>8.4052120061177092E-3</c:v>
                </c:pt>
              </c:numCache>
            </c:numRef>
          </c:val>
          <c:extLst>
            <c:ext xmlns:c16="http://schemas.microsoft.com/office/drawing/2014/chart" uri="{C3380CC4-5D6E-409C-BE32-E72D297353CC}">
              <c16:uniqueId val="{0000000D-8992-492C-8FA1-634A15AFDE19}"/>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rgbClr val="40A4A6"/>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8992-492C-8FA1-634A15AFDE19}"/>
              </c:ext>
            </c:extLst>
          </c:dPt>
          <c:dPt>
            <c:idx val="1"/>
            <c:invertIfNegative val="0"/>
            <c:bubble3D val="0"/>
            <c:extLst>
              <c:ext xmlns:c16="http://schemas.microsoft.com/office/drawing/2014/chart" uri="{C3380CC4-5D6E-409C-BE32-E72D297353CC}">
                <c16:uniqueId val="{00000001-8992-492C-8FA1-634A15AFDE19}"/>
              </c:ext>
            </c:extLst>
          </c:dPt>
          <c:dPt>
            <c:idx val="2"/>
            <c:invertIfNegative val="0"/>
            <c:bubble3D val="0"/>
            <c:extLst>
              <c:ext xmlns:c16="http://schemas.microsoft.com/office/drawing/2014/chart" uri="{C3380CC4-5D6E-409C-BE32-E72D297353CC}">
                <c16:uniqueId val="{00000002-8992-492C-8FA1-634A15AFDE19}"/>
              </c:ext>
            </c:extLst>
          </c:dPt>
          <c:dPt>
            <c:idx val="3"/>
            <c:invertIfNegative val="0"/>
            <c:bubble3D val="0"/>
            <c:extLst>
              <c:ext xmlns:c16="http://schemas.microsoft.com/office/drawing/2014/chart" uri="{C3380CC4-5D6E-409C-BE32-E72D297353CC}">
                <c16:uniqueId val="{00000003-8992-492C-8FA1-634A15AFDE19}"/>
              </c:ext>
            </c:extLst>
          </c:dPt>
          <c:dPt>
            <c:idx val="4"/>
            <c:invertIfNegative val="0"/>
            <c:bubble3D val="0"/>
            <c:extLst>
              <c:ext xmlns:c16="http://schemas.microsoft.com/office/drawing/2014/chart" uri="{C3380CC4-5D6E-409C-BE32-E72D297353CC}">
                <c16:uniqueId val="{00000004-8992-492C-8FA1-634A15AFDE19}"/>
              </c:ext>
            </c:extLst>
          </c:dPt>
          <c:dPt>
            <c:idx val="5"/>
            <c:invertIfNegative val="0"/>
            <c:bubble3D val="0"/>
            <c:extLst>
              <c:ext xmlns:c16="http://schemas.microsoft.com/office/drawing/2014/chart" uri="{C3380CC4-5D6E-409C-BE32-E72D297353CC}">
                <c16:uniqueId val="{00000005-8992-492C-8FA1-634A15AFDE19}"/>
              </c:ext>
            </c:extLst>
          </c:dPt>
          <c:dPt>
            <c:idx val="6"/>
            <c:invertIfNegative val="0"/>
            <c:bubble3D val="0"/>
            <c:extLst>
              <c:ext xmlns:c16="http://schemas.microsoft.com/office/drawing/2014/chart" uri="{C3380CC4-5D6E-409C-BE32-E72D297353CC}">
                <c16:uniqueId val="{00000006-8992-492C-8FA1-634A15AFDE19}"/>
              </c:ext>
            </c:extLst>
          </c:dPt>
          <c:dPt>
            <c:idx val="7"/>
            <c:invertIfNegative val="0"/>
            <c:bubble3D val="0"/>
            <c:extLst>
              <c:ext xmlns:c16="http://schemas.microsoft.com/office/drawing/2014/chart" uri="{C3380CC4-5D6E-409C-BE32-E72D297353CC}">
                <c16:uniqueId val="{00000007-8992-492C-8FA1-634A15AFDE19}"/>
              </c:ext>
            </c:extLst>
          </c:dPt>
          <c:dPt>
            <c:idx val="8"/>
            <c:invertIfNegative val="0"/>
            <c:bubble3D val="0"/>
            <c:extLst>
              <c:ext xmlns:c16="http://schemas.microsoft.com/office/drawing/2014/chart" uri="{C3380CC4-5D6E-409C-BE32-E72D297353CC}">
                <c16:uniqueId val="{00000008-8992-492C-8FA1-634A15AFDE19}"/>
              </c:ext>
            </c:extLst>
          </c:dPt>
          <c:dPt>
            <c:idx val="9"/>
            <c:invertIfNegative val="0"/>
            <c:bubble3D val="0"/>
            <c:extLst>
              <c:ext xmlns:c16="http://schemas.microsoft.com/office/drawing/2014/chart" uri="{C3380CC4-5D6E-409C-BE32-E72D297353CC}">
                <c16:uniqueId val="{00000009-8992-492C-8FA1-634A15AFDE19}"/>
              </c:ext>
            </c:extLst>
          </c:dPt>
          <c:dPt>
            <c:idx val="10"/>
            <c:invertIfNegative val="0"/>
            <c:bubble3D val="0"/>
            <c:extLst>
              <c:ext xmlns:c16="http://schemas.microsoft.com/office/drawing/2014/chart" uri="{C3380CC4-5D6E-409C-BE32-E72D297353CC}">
                <c16:uniqueId val="{0000000A-8992-492C-8FA1-634A15AFDE19}"/>
              </c:ext>
            </c:extLst>
          </c:dPt>
          <c:dPt>
            <c:idx val="11"/>
            <c:invertIfNegative val="0"/>
            <c:bubble3D val="0"/>
            <c:extLst>
              <c:ext xmlns:c16="http://schemas.microsoft.com/office/drawing/2014/chart" uri="{C3380CC4-5D6E-409C-BE32-E72D297353CC}">
                <c16:uniqueId val="{0000000B-8992-492C-8FA1-634A15AFDE19}"/>
              </c:ext>
            </c:extLst>
          </c:dPt>
          <c:dPt>
            <c:idx val="12"/>
            <c:invertIfNegative val="0"/>
            <c:bubble3D val="0"/>
            <c:extLst>
              <c:ext xmlns:c16="http://schemas.microsoft.com/office/drawing/2014/chart" uri="{C3380CC4-5D6E-409C-BE32-E72D297353CC}">
                <c16:uniqueId val="{0000000C-8992-492C-8FA1-634A15AFDE19}"/>
              </c:ext>
            </c:extLst>
          </c:dPt>
          <c:dLbls>
            <c:dLbl>
              <c:idx val="23"/>
              <c:delete val="1"/>
              <c:extLst>
                <c:ext xmlns:c15="http://schemas.microsoft.com/office/drawing/2012/chart" uri="{CE6537A1-D6FC-4f65-9D91-7224C49458BB}"/>
                <c:ext xmlns:c16="http://schemas.microsoft.com/office/drawing/2014/chart" uri="{C3380CC4-5D6E-409C-BE32-E72D297353CC}">
                  <c16:uniqueId val="{00000002-D8EF-4701-8D3F-35C31C50E935}"/>
                </c:ext>
              </c:extLst>
            </c:dLbl>
            <c:dLbl>
              <c:idx val="25"/>
              <c:delete val="1"/>
              <c:extLst>
                <c:ext xmlns:c15="http://schemas.microsoft.com/office/drawing/2012/chart" uri="{CE6537A1-D6FC-4f65-9D91-7224C49458BB}"/>
                <c:ext xmlns:c16="http://schemas.microsoft.com/office/drawing/2014/chart" uri="{C3380CC4-5D6E-409C-BE32-E72D297353CC}">
                  <c16:uniqueId val="{00000003-D8EF-4701-8D3F-35C31C50E935}"/>
                </c:ext>
              </c:extLst>
            </c:dLbl>
            <c:dLbl>
              <c:idx val="28"/>
              <c:delete val="1"/>
              <c:extLst>
                <c:ext xmlns:c15="http://schemas.microsoft.com/office/drawing/2012/chart" uri="{CE6537A1-D6FC-4f65-9D91-7224C49458BB}"/>
                <c:ext xmlns:c16="http://schemas.microsoft.com/office/drawing/2014/chart" uri="{C3380CC4-5D6E-409C-BE32-E72D297353CC}">
                  <c16:uniqueId val="{00000006-D8EF-4701-8D3F-35C31C50E935}"/>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Hoja1!$A$2:$A$33</c:f>
              <c:strCache>
                <c:ptCount val="32"/>
                <c:pt idx="0">
                  <c:v>Fútbol</c:v>
                </c:pt>
                <c:pt idx="1">
                  <c:v>Ciclismo / Ciclismo de carretera / Montaña / Free Ride</c:v>
                </c:pt>
                <c:pt idx="2">
                  <c:v>Andar / Andar rápido / Marcha nórdica</c:v>
                </c:pt>
                <c:pt idx="3">
                  <c:v>Correr, Running</c:v>
                </c:pt>
                <c:pt idx="4">
                  <c:v>Baloncesto</c:v>
                </c:pt>
                <c:pt idx="5">
                  <c:v>Gimnasia Rítmica / Gimnasia Deportiva, Atlética</c:v>
                </c:pt>
                <c:pt idx="6">
                  <c:v>Natación</c:v>
                </c:pt>
                <c:pt idx="7">
                  <c:v>Artes marciales y defensa personal</c:v>
                </c:pt>
                <c:pt idx="8">
                  <c:v>Balonmano</c:v>
                </c:pt>
                <c:pt idx="9">
                  <c:v>Fitness / Gimnasia con música (Aerobic, Zumba, Spinning, elíptica, etc.)</c:v>
                </c:pt>
                <c:pt idx="10">
                  <c:v>Danza</c:v>
                </c:pt>
                <c:pt idx="11">
                  <c:v>Montañismo, Senderismo, Trekking, Excursionismo</c:v>
                </c:pt>
                <c:pt idx="12">
                  <c:v>Atletismo</c:v>
                </c:pt>
                <c:pt idx="13">
                  <c:v>Padel</c:v>
                </c:pt>
                <c:pt idx="14">
                  <c:v>Pelota / Frontón</c:v>
                </c:pt>
                <c:pt idx="15">
                  <c:v>Musculación, Culturismo, Halterofilia</c:v>
                </c:pt>
                <c:pt idx="16">
                  <c:v>Yoga / Pilates</c:v>
                </c:pt>
                <c:pt idx="17">
                  <c:v>Piragüismo, Remo, Descenso</c:v>
                </c:pt>
                <c:pt idx="18">
                  <c:v>Patinaje, Patinaje en línea</c:v>
                </c:pt>
                <c:pt idx="19">
                  <c:v>Rugby, Rugby 7</c:v>
                </c:pt>
                <c:pt idx="20">
                  <c:v>Beisbol / Softbol</c:v>
                </c:pt>
                <c:pt idx="21">
                  <c:v>Tenis</c:v>
                </c:pt>
                <c:pt idx="22">
                  <c:v>Boxeo</c:v>
                </c:pt>
                <c:pt idx="23">
                  <c:v>Voleibol (Voley Playa, Mini Voley)</c:v>
                </c:pt>
                <c:pt idx="24">
                  <c:v>Skateboarding, Freeboard, Monopatín</c:v>
                </c:pt>
                <c:pt idx="25">
                  <c:v>Hípica</c:v>
                </c:pt>
                <c:pt idx="26">
                  <c:v>Escalada</c:v>
                </c:pt>
                <c:pt idx="27">
                  <c:v>Badminton</c:v>
                </c:pt>
                <c:pt idx="28">
                  <c:v>Bailes de salón</c:v>
                </c:pt>
                <c:pt idx="29">
                  <c:v>Parkour</c:v>
                </c:pt>
                <c:pt idx="30">
                  <c:v>Surf</c:v>
                </c:pt>
                <c:pt idx="31">
                  <c:v>Otras</c:v>
                </c:pt>
              </c:strCache>
            </c:strRef>
          </c:cat>
          <c:val>
            <c:numRef>
              <c:f>Hoja1!$B$2:$B$33</c:f>
              <c:numCache>
                <c:formatCode>###0.0%</c:formatCode>
                <c:ptCount val="32"/>
                <c:pt idx="0">
                  <c:v>0.44088983619802347</c:v>
                </c:pt>
                <c:pt idx="1">
                  <c:v>0.14596849187737737</c:v>
                </c:pt>
                <c:pt idx="2">
                  <c:v>6.6773535852419741E-2</c:v>
                </c:pt>
                <c:pt idx="3">
                  <c:v>9.6097667575737095E-2</c:v>
                </c:pt>
                <c:pt idx="4">
                  <c:v>5.3409195663975909E-2</c:v>
                </c:pt>
                <c:pt idx="5">
                  <c:v>7.3520711584399268E-2</c:v>
                </c:pt>
                <c:pt idx="6">
                  <c:v>0.10753550757304194</c:v>
                </c:pt>
                <c:pt idx="7">
                  <c:v>7.4269967760705449E-2</c:v>
                </c:pt>
                <c:pt idx="8">
                  <c:v>3.4155777599475287E-2</c:v>
                </c:pt>
                <c:pt idx="9">
                  <c:v>5.1697793811405289E-2</c:v>
                </c:pt>
                <c:pt idx="10">
                  <c:v>2.2410031605496612E-2</c:v>
                </c:pt>
                <c:pt idx="11">
                  <c:v>3.5568374697652311E-2</c:v>
                </c:pt>
                <c:pt idx="12">
                  <c:v>1.6203854906896509E-2</c:v>
                </c:pt>
                <c:pt idx="13">
                  <c:v>3.4155777599475287E-2</c:v>
                </c:pt>
                <c:pt idx="14">
                  <c:v>3.5507416463678547E-2</c:v>
                </c:pt>
                <c:pt idx="15">
                  <c:v>4.9625288698800736E-2</c:v>
                </c:pt>
                <c:pt idx="16">
                  <c:v>2.0753402647929738E-2</c:v>
                </c:pt>
                <c:pt idx="17">
                  <c:v>3.6895896550013636E-2</c:v>
                </c:pt>
                <c:pt idx="18" formatCode="####.0%">
                  <c:v>8.0990676820155219E-3</c:v>
                </c:pt>
                <c:pt idx="19">
                  <c:v>1.8273584938269267E-2</c:v>
                </c:pt>
                <c:pt idx="20">
                  <c:v>1.7650964246682544E-2</c:v>
                </c:pt>
                <c:pt idx="21" formatCode="####.0%">
                  <c:v>9.2239741375034091E-3</c:v>
                </c:pt>
                <c:pt idx="22">
                  <c:v>1.7148140798482994E-2</c:v>
                </c:pt>
                <c:pt idx="23" formatCode="General">
                  <c:v>0</c:v>
                </c:pt>
                <c:pt idx="24" formatCode="####.0%">
                  <c:v>7.1557508038897367E-3</c:v>
                </c:pt>
                <c:pt idx="25" formatCode="General">
                  <c:v>0</c:v>
                </c:pt>
                <c:pt idx="26">
                  <c:v>1.111783413437953E-2</c:v>
                </c:pt>
                <c:pt idx="27" formatCode="####.0%">
                  <c:v>8.2793632718904785E-3</c:v>
                </c:pt>
                <c:pt idx="28" formatCode="General">
                  <c:v>0</c:v>
                </c:pt>
                <c:pt idx="29" formatCode="####.0%">
                  <c:v>4.1396816359452393E-3</c:v>
                </c:pt>
                <c:pt idx="30" formatCode="####.0%">
                  <c:v>3.9620833304897926E-3</c:v>
                </c:pt>
                <c:pt idx="31">
                  <c:v>1.6379724941393146E-2</c:v>
                </c:pt>
              </c:numCache>
            </c:numRef>
          </c:val>
          <c:extLst>
            <c:ext xmlns:c16="http://schemas.microsoft.com/office/drawing/2014/chart" uri="{C3380CC4-5D6E-409C-BE32-E72D297353CC}">
              <c16:uniqueId val="{0000000D-8992-492C-8FA1-634A15AFDE19}"/>
            </c:ext>
          </c:extLst>
        </c:ser>
        <c:ser>
          <c:idx val="1"/>
          <c:order val="1"/>
          <c:tx>
            <c:strRef>
              <c:f>Hoja1!$C$1</c:f>
              <c:strCache>
                <c:ptCount val="1"/>
                <c:pt idx="0">
                  <c:v>Columna2</c:v>
                </c:pt>
              </c:strCache>
            </c:strRef>
          </c:tx>
          <c:spPr>
            <a:solidFill>
              <a:srgbClr val="D60019"/>
            </a:solidFill>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00-D8EF-4701-8D3F-35C31C50E935}"/>
                </c:ext>
              </c:extLst>
            </c:dLbl>
            <c:dLbl>
              <c:idx val="22"/>
              <c:delete val="1"/>
              <c:extLst>
                <c:ext xmlns:c15="http://schemas.microsoft.com/office/drawing/2012/chart" uri="{CE6537A1-D6FC-4f65-9D91-7224C49458BB}"/>
                <c:ext xmlns:c16="http://schemas.microsoft.com/office/drawing/2014/chart" uri="{C3380CC4-5D6E-409C-BE32-E72D297353CC}">
                  <c16:uniqueId val="{00000001-D8EF-4701-8D3F-35C31C50E935}"/>
                </c:ext>
              </c:extLst>
            </c:dLbl>
            <c:dLbl>
              <c:idx val="26"/>
              <c:delete val="1"/>
              <c:extLst>
                <c:ext xmlns:c15="http://schemas.microsoft.com/office/drawing/2012/chart" uri="{CE6537A1-D6FC-4f65-9D91-7224C49458BB}"/>
                <c:ext xmlns:c16="http://schemas.microsoft.com/office/drawing/2014/chart" uri="{C3380CC4-5D6E-409C-BE32-E72D297353CC}">
                  <c16:uniqueId val="{00000004-D8EF-4701-8D3F-35C31C50E935}"/>
                </c:ext>
              </c:extLst>
            </c:dLbl>
            <c:dLbl>
              <c:idx val="27"/>
              <c:delete val="1"/>
              <c:extLst>
                <c:ext xmlns:c15="http://schemas.microsoft.com/office/drawing/2012/chart" uri="{CE6537A1-D6FC-4f65-9D91-7224C49458BB}"/>
                <c:ext xmlns:c16="http://schemas.microsoft.com/office/drawing/2014/chart" uri="{C3380CC4-5D6E-409C-BE32-E72D297353CC}">
                  <c16:uniqueId val="{00000005-D8EF-4701-8D3F-35C31C50E935}"/>
                </c:ext>
              </c:extLst>
            </c:dLbl>
            <c:dLbl>
              <c:idx val="29"/>
              <c:delete val="1"/>
              <c:extLst>
                <c:ext xmlns:c15="http://schemas.microsoft.com/office/drawing/2012/chart" uri="{CE6537A1-D6FC-4f65-9D91-7224C49458BB}"/>
                <c:ext xmlns:c16="http://schemas.microsoft.com/office/drawing/2014/chart" uri="{C3380CC4-5D6E-409C-BE32-E72D297353CC}">
                  <c16:uniqueId val="{00000007-D8EF-4701-8D3F-35C31C50E935}"/>
                </c:ext>
              </c:extLst>
            </c:dLbl>
            <c:dLbl>
              <c:idx val="30"/>
              <c:delete val="1"/>
              <c:extLst>
                <c:ext xmlns:c15="http://schemas.microsoft.com/office/drawing/2012/chart" uri="{CE6537A1-D6FC-4f65-9D91-7224C49458BB}"/>
                <c:ext xmlns:c16="http://schemas.microsoft.com/office/drawing/2014/chart" uri="{C3380CC4-5D6E-409C-BE32-E72D297353CC}">
                  <c16:uniqueId val="{00000008-D8EF-4701-8D3F-35C31C50E935}"/>
                </c:ext>
              </c:extLst>
            </c:dLbl>
            <c:dLbl>
              <c:idx val="31"/>
              <c:delete val="1"/>
              <c:extLst>
                <c:ext xmlns:c15="http://schemas.microsoft.com/office/drawing/2012/chart" uri="{CE6537A1-D6FC-4f65-9D91-7224C49458BB}"/>
                <c:ext xmlns:c16="http://schemas.microsoft.com/office/drawing/2014/chart" uri="{C3380CC4-5D6E-409C-BE32-E72D297353CC}">
                  <c16:uniqueId val="{00000009-D8EF-4701-8D3F-35C31C50E935}"/>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Hoja1!$A$2:$A$33</c:f>
              <c:strCache>
                <c:ptCount val="32"/>
                <c:pt idx="0">
                  <c:v>Fútbol</c:v>
                </c:pt>
                <c:pt idx="1">
                  <c:v>Ciclismo / Ciclismo de carretera / Montaña / Free Ride</c:v>
                </c:pt>
                <c:pt idx="2">
                  <c:v>Andar / Andar rápido / Marcha nórdica</c:v>
                </c:pt>
                <c:pt idx="3">
                  <c:v>Correr, Running</c:v>
                </c:pt>
                <c:pt idx="4">
                  <c:v>Baloncesto</c:v>
                </c:pt>
                <c:pt idx="5">
                  <c:v>Gimnasia Rítmica / Gimnasia Deportiva, Atlética</c:v>
                </c:pt>
                <c:pt idx="6">
                  <c:v>Natación</c:v>
                </c:pt>
                <c:pt idx="7">
                  <c:v>Artes marciales y defensa personal</c:v>
                </c:pt>
                <c:pt idx="8">
                  <c:v>Balonmano</c:v>
                </c:pt>
                <c:pt idx="9">
                  <c:v>Fitness / Gimnasia con música (Aerobic, Zumba, Spinning, elíptica, etc.)</c:v>
                </c:pt>
                <c:pt idx="10">
                  <c:v>Danza</c:v>
                </c:pt>
                <c:pt idx="11">
                  <c:v>Montañismo, Senderismo, Trekking, Excursionismo</c:v>
                </c:pt>
                <c:pt idx="12">
                  <c:v>Atletismo</c:v>
                </c:pt>
                <c:pt idx="13">
                  <c:v>Padel</c:v>
                </c:pt>
                <c:pt idx="14">
                  <c:v>Pelota / Frontón</c:v>
                </c:pt>
                <c:pt idx="15">
                  <c:v>Musculación, Culturismo, Halterofilia</c:v>
                </c:pt>
                <c:pt idx="16">
                  <c:v>Yoga / Pilates</c:v>
                </c:pt>
                <c:pt idx="17">
                  <c:v>Piragüismo, Remo, Descenso</c:v>
                </c:pt>
                <c:pt idx="18">
                  <c:v>Patinaje, Patinaje en línea</c:v>
                </c:pt>
                <c:pt idx="19">
                  <c:v>Rugby, Rugby 7</c:v>
                </c:pt>
                <c:pt idx="20">
                  <c:v>Beisbol / Softbol</c:v>
                </c:pt>
                <c:pt idx="21">
                  <c:v>Tenis</c:v>
                </c:pt>
                <c:pt idx="22">
                  <c:v>Boxeo</c:v>
                </c:pt>
                <c:pt idx="23">
                  <c:v>Voleibol (Voley Playa, Mini Voley)</c:v>
                </c:pt>
                <c:pt idx="24">
                  <c:v>Skateboarding, Freeboard, Monopatín</c:v>
                </c:pt>
                <c:pt idx="25">
                  <c:v>Hípica</c:v>
                </c:pt>
                <c:pt idx="26">
                  <c:v>Escalada</c:v>
                </c:pt>
                <c:pt idx="27">
                  <c:v>Badminton</c:v>
                </c:pt>
                <c:pt idx="28">
                  <c:v>Bailes de salón</c:v>
                </c:pt>
                <c:pt idx="29">
                  <c:v>Parkour</c:v>
                </c:pt>
                <c:pt idx="30">
                  <c:v>Surf</c:v>
                </c:pt>
                <c:pt idx="31">
                  <c:v>Otras</c:v>
                </c:pt>
              </c:strCache>
            </c:strRef>
          </c:cat>
          <c:val>
            <c:numRef>
              <c:f>Hoja1!$C$2:$C$33</c:f>
              <c:numCache>
                <c:formatCode>###0.0%</c:formatCode>
                <c:ptCount val="32"/>
                <c:pt idx="0">
                  <c:v>8.9858001255730166E-2</c:v>
                </c:pt>
                <c:pt idx="1">
                  <c:v>9.0692917481012159E-2</c:v>
                </c:pt>
                <c:pt idx="2">
                  <c:v>0.17414032116425368</c:v>
                </c:pt>
                <c:pt idx="3">
                  <c:v>0.10271389227563216</c:v>
                </c:pt>
                <c:pt idx="4">
                  <c:v>0.14422908025783113</c:v>
                </c:pt>
                <c:pt idx="5">
                  <c:v>0.1228101454967741</c:v>
                </c:pt>
                <c:pt idx="6">
                  <c:v>4.6847149233473578E-2</c:v>
                </c:pt>
                <c:pt idx="7">
                  <c:v>6.5442263843646736E-2</c:v>
                </c:pt>
                <c:pt idx="8">
                  <c:v>8.2771963040605079E-2</c:v>
                </c:pt>
                <c:pt idx="9">
                  <c:v>4.9289206147219614E-2</c:v>
                </c:pt>
                <c:pt idx="10">
                  <c:v>7.6131626964149379E-2</c:v>
                </c:pt>
                <c:pt idx="11">
                  <c:v>5.2854585501597807E-2</c:v>
                </c:pt>
                <c:pt idx="12">
                  <c:v>6.9103730582683598E-2</c:v>
                </c:pt>
                <c:pt idx="13">
                  <c:v>2.4206922658939242E-2</c:v>
                </c:pt>
                <c:pt idx="14">
                  <c:v>1.7538701456662985E-2</c:v>
                </c:pt>
                <c:pt idx="15" formatCode="General">
                  <c:v>0</c:v>
                </c:pt>
                <c:pt idx="16">
                  <c:v>2.5096252309270449E-2</c:v>
                </c:pt>
                <c:pt idx="17" formatCode="####.0%">
                  <c:v>6.9430755033293608E-3</c:v>
                </c:pt>
                <c:pt idx="18">
                  <c:v>2.4383433767576058E-2</c:v>
                </c:pt>
                <c:pt idx="19" formatCode="####.0%">
                  <c:v>9.8435830921574461E-3</c:v>
                </c:pt>
                <c:pt idx="20" formatCode="####.0%">
                  <c:v>5.42237748748886E-3</c:v>
                </c:pt>
                <c:pt idx="21">
                  <c:v>1.0320771652280521E-2</c:v>
                </c:pt>
                <c:pt idx="22" formatCode="General">
                  <c:v>0</c:v>
                </c:pt>
                <c:pt idx="23">
                  <c:v>1.7263847155609881E-2</c:v>
                </c:pt>
                <c:pt idx="24" formatCode="####.0%">
                  <c:v>7.2179298043824648E-3</c:v>
                </c:pt>
                <c:pt idx="25">
                  <c:v>1.4108934580792995E-2</c:v>
                </c:pt>
                <c:pt idx="26" formatCode="General">
                  <c:v>0</c:v>
                </c:pt>
                <c:pt idx="27" formatCode="General">
                  <c:v>0</c:v>
                </c:pt>
                <c:pt idx="28" formatCode="####.0%">
                  <c:v>5.4290750881404318E-3</c:v>
                </c:pt>
                <c:pt idx="29" formatCode="General">
                  <c:v>0</c:v>
                </c:pt>
                <c:pt idx="30" formatCode="General">
                  <c:v>0</c:v>
                </c:pt>
                <c:pt idx="31" formatCode="General">
                  <c:v>0</c:v>
                </c:pt>
              </c:numCache>
            </c:numRef>
          </c:val>
          <c:extLst>
            <c:ext xmlns:c16="http://schemas.microsoft.com/office/drawing/2014/chart" uri="{C3380CC4-5D6E-409C-BE32-E72D297353CC}">
              <c16:uniqueId val="{00000000-1348-4323-AFC9-D3316B5440D8}"/>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03705531790429E-2"/>
          <c:y val="1.6343184570317946E-2"/>
          <c:w val="0.9201925889364192"/>
          <c:h val="0.87204238060969697"/>
        </c:manualLayout>
      </c:layout>
      <c:barChart>
        <c:barDir val="col"/>
        <c:grouping val="stacked"/>
        <c:varyColors val="0"/>
        <c:ser>
          <c:idx val="0"/>
          <c:order val="0"/>
          <c:tx>
            <c:strRef>
              <c:f>Hoja1!$B$1</c:f>
              <c:strCache>
                <c:ptCount val="1"/>
                <c:pt idx="0">
                  <c:v>Preferentemente de forma individual</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 </c:v>
                </c:pt>
                <c:pt idx="1">
                  <c:v>Chicos </c:v>
                </c:pt>
                <c:pt idx="2">
                  <c:v>Chicas </c:v>
                </c:pt>
              </c:strCache>
            </c:strRef>
          </c:cat>
          <c:val>
            <c:numRef>
              <c:f>Hoja1!$B$2:$B$4</c:f>
              <c:numCache>
                <c:formatCode>###0.0%</c:formatCode>
                <c:ptCount val="3"/>
                <c:pt idx="0">
                  <c:v>0.21434490632306846</c:v>
                </c:pt>
                <c:pt idx="1">
                  <c:v>0.18837077984420858</c:v>
                </c:pt>
                <c:pt idx="2">
                  <c:v>0.24172188113024418</c:v>
                </c:pt>
              </c:numCache>
            </c:numRef>
          </c:val>
          <c:extLst>
            <c:ext xmlns:c16="http://schemas.microsoft.com/office/drawing/2014/chart" uri="{C3380CC4-5D6E-409C-BE32-E72D297353CC}">
              <c16:uniqueId val="{00000000-5CA9-4F38-93CE-A12E7A83B27C}"/>
            </c:ext>
          </c:extLst>
        </c:ser>
        <c:ser>
          <c:idx val="1"/>
          <c:order val="1"/>
          <c:tx>
            <c:strRef>
              <c:f>Hoja1!$C$1</c:f>
              <c:strCache>
                <c:ptCount val="1"/>
                <c:pt idx="0">
                  <c:v>Preferentemente en  equipo</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 </c:v>
                </c:pt>
                <c:pt idx="1">
                  <c:v>Chicos </c:v>
                </c:pt>
                <c:pt idx="2">
                  <c:v>Chicas </c:v>
                </c:pt>
              </c:strCache>
            </c:strRef>
          </c:cat>
          <c:val>
            <c:numRef>
              <c:f>Hoja1!$C$2:$C$4</c:f>
              <c:numCache>
                <c:formatCode>###0.0%</c:formatCode>
                <c:ptCount val="3"/>
                <c:pt idx="0">
                  <c:v>0.58963051484426476</c:v>
                </c:pt>
                <c:pt idx="1">
                  <c:v>0.6058282447078448</c:v>
                </c:pt>
                <c:pt idx="2">
                  <c:v>0.57255795447271218</c:v>
                </c:pt>
              </c:numCache>
            </c:numRef>
          </c:val>
          <c:extLst>
            <c:ext xmlns:c16="http://schemas.microsoft.com/office/drawing/2014/chart" uri="{C3380CC4-5D6E-409C-BE32-E72D297353CC}">
              <c16:uniqueId val="{00000001-5CA9-4F38-93CE-A12E7A83B27C}"/>
            </c:ext>
          </c:extLst>
        </c:ser>
        <c:ser>
          <c:idx val="2"/>
          <c:order val="2"/>
          <c:tx>
            <c:strRef>
              <c:f>Hoja1!$D$1</c:f>
              <c:strCache>
                <c:ptCount val="1"/>
                <c:pt idx="0">
                  <c:v>Ambas</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 </c:v>
                </c:pt>
                <c:pt idx="1">
                  <c:v>Chicos </c:v>
                </c:pt>
                <c:pt idx="2">
                  <c:v>Chicas </c:v>
                </c:pt>
              </c:strCache>
            </c:strRef>
          </c:cat>
          <c:val>
            <c:numRef>
              <c:f>Hoja1!$D$2:$D$4</c:f>
              <c:numCache>
                <c:formatCode>###0.0%</c:formatCode>
                <c:ptCount val="3"/>
                <c:pt idx="0">
                  <c:v>0.19602457883266691</c:v>
                </c:pt>
                <c:pt idx="1">
                  <c:v>0.20580097544794626</c:v>
                </c:pt>
                <c:pt idx="2">
                  <c:v>0.18572016439704384</c:v>
                </c:pt>
              </c:numCache>
            </c:numRef>
          </c:val>
          <c:extLst>
            <c:ext xmlns:c16="http://schemas.microsoft.com/office/drawing/2014/chart" uri="{C3380CC4-5D6E-409C-BE32-E72D297353CC}">
              <c16:uniqueId val="{00000002-5CA9-4F38-93CE-A12E7A83B27C}"/>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A747-4DBC-9DB8-77BE3605A999}"/>
              </c:ext>
            </c:extLst>
          </c:dPt>
          <c:dPt>
            <c:idx val="1"/>
            <c:invertIfNegative val="0"/>
            <c:bubble3D val="0"/>
            <c:extLst>
              <c:ext xmlns:c16="http://schemas.microsoft.com/office/drawing/2014/chart" uri="{C3380CC4-5D6E-409C-BE32-E72D297353CC}">
                <c16:uniqueId val="{00000001-A747-4DBC-9DB8-77BE3605A999}"/>
              </c:ext>
            </c:extLst>
          </c:dPt>
          <c:dPt>
            <c:idx val="2"/>
            <c:invertIfNegative val="0"/>
            <c:bubble3D val="0"/>
            <c:extLst>
              <c:ext xmlns:c16="http://schemas.microsoft.com/office/drawing/2014/chart" uri="{C3380CC4-5D6E-409C-BE32-E72D297353CC}">
                <c16:uniqueId val="{00000002-A747-4DBC-9DB8-77BE3605A999}"/>
              </c:ext>
            </c:extLst>
          </c:dPt>
          <c:dPt>
            <c:idx val="3"/>
            <c:invertIfNegative val="0"/>
            <c:bubble3D val="0"/>
            <c:extLst>
              <c:ext xmlns:c16="http://schemas.microsoft.com/office/drawing/2014/chart" uri="{C3380CC4-5D6E-409C-BE32-E72D297353CC}">
                <c16:uniqueId val="{00000003-A747-4DBC-9DB8-77BE3605A999}"/>
              </c:ext>
            </c:extLst>
          </c:dPt>
          <c:dPt>
            <c:idx val="4"/>
            <c:invertIfNegative val="0"/>
            <c:bubble3D val="0"/>
            <c:extLst>
              <c:ext xmlns:c16="http://schemas.microsoft.com/office/drawing/2014/chart" uri="{C3380CC4-5D6E-409C-BE32-E72D297353CC}">
                <c16:uniqueId val="{00000004-A747-4DBC-9DB8-77BE3605A999}"/>
              </c:ext>
            </c:extLst>
          </c:dPt>
          <c:dPt>
            <c:idx val="5"/>
            <c:invertIfNegative val="0"/>
            <c:bubble3D val="0"/>
            <c:extLst>
              <c:ext xmlns:c16="http://schemas.microsoft.com/office/drawing/2014/chart" uri="{C3380CC4-5D6E-409C-BE32-E72D297353CC}">
                <c16:uniqueId val="{00000005-A747-4DBC-9DB8-77BE3605A999}"/>
              </c:ext>
            </c:extLst>
          </c:dPt>
          <c:dPt>
            <c:idx val="6"/>
            <c:invertIfNegative val="0"/>
            <c:bubble3D val="0"/>
            <c:extLst>
              <c:ext xmlns:c16="http://schemas.microsoft.com/office/drawing/2014/chart" uri="{C3380CC4-5D6E-409C-BE32-E72D297353CC}">
                <c16:uniqueId val="{00000006-A747-4DBC-9DB8-77BE3605A999}"/>
              </c:ext>
            </c:extLst>
          </c:dPt>
          <c:dPt>
            <c:idx val="7"/>
            <c:invertIfNegative val="0"/>
            <c:bubble3D val="0"/>
            <c:extLst>
              <c:ext xmlns:c16="http://schemas.microsoft.com/office/drawing/2014/chart" uri="{C3380CC4-5D6E-409C-BE32-E72D297353CC}">
                <c16:uniqueId val="{00000007-A747-4DBC-9DB8-77BE3605A999}"/>
              </c:ext>
            </c:extLst>
          </c:dPt>
          <c:dPt>
            <c:idx val="8"/>
            <c:invertIfNegative val="0"/>
            <c:bubble3D val="0"/>
            <c:extLst>
              <c:ext xmlns:c16="http://schemas.microsoft.com/office/drawing/2014/chart" uri="{C3380CC4-5D6E-409C-BE32-E72D297353CC}">
                <c16:uniqueId val="{00000008-A747-4DBC-9DB8-77BE3605A999}"/>
              </c:ext>
            </c:extLst>
          </c:dPt>
          <c:dPt>
            <c:idx val="9"/>
            <c:invertIfNegative val="0"/>
            <c:bubble3D val="0"/>
            <c:extLst>
              <c:ext xmlns:c16="http://schemas.microsoft.com/office/drawing/2014/chart" uri="{C3380CC4-5D6E-409C-BE32-E72D297353CC}">
                <c16:uniqueId val="{00000009-A747-4DBC-9DB8-77BE3605A999}"/>
              </c:ext>
            </c:extLst>
          </c:dPt>
          <c:dPt>
            <c:idx val="10"/>
            <c:invertIfNegative val="0"/>
            <c:bubble3D val="0"/>
            <c:extLst>
              <c:ext xmlns:c16="http://schemas.microsoft.com/office/drawing/2014/chart" uri="{C3380CC4-5D6E-409C-BE32-E72D297353CC}">
                <c16:uniqueId val="{0000000A-A747-4DBC-9DB8-77BE3605A999}"/>
              </c:ext>
            </c:extLst>
          </c:dPt>
          <c:dPt>
            <c:idx val="11"/>
            <c:invertIfNegative val="0"/>
            <c:bubble3D val="0"/>
            <c:extLst>
              <c:ext xmlns:c16="http://schemas.microsoft.com/office/drawing/2014/chart" uri="{C3380CC4-5D6E-409C-BE32-E72D297353CC}">
                <c16:uniqueId val="{0000000B-A747-4DBC-9DB8-77BE3605A999}"/>
              </c:ext>
            </c:extLst>
          </c:dPt>
          <c:dPt>
            <c:idx val="12"/>
            <c:invertIfNegative val="0"/>
            <c:bubble3D val="0"/>
            <c:extLst>
              <c:ext xmlns:c16="http://schemas.microsoft.com/office/drawing/2014/chart" uri="{C3380CC4-5D6E-409C-BE32-E72D297353CC}">
                <c16:uniqueId val="{0000000C-A747-4DBC-9DB8-77BE3605A999}"/>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En las instalaciones de un club deportivo, asociación o federación</c:v>
                </c:pt>
                <c:pt idx="1">
                  <c:v>En el medio natural</c:v>
                </c:pt>
                <c:pt idx="2">
                  <c:v>En el centro de enseñanza, en las instalaciones escolares como actividad extraescolar</c:v>
                </c:pt>
                <c:pt idx="3">
                  <c:v>En casa</c:v>
                </c:pt>
                <c:pt idx="4">
                  <c:v>Insatalaciones municipales</c:v>
                </c:pt>
                <c:pt idx="5">
                  <c:v>Instalaciones privadas</c:v>
                </c:pt>
              </c:strCache>
            </c:strRef>
          </c:cat>
          <c:val>
            <c:numRef>
              <c:f>Hoja1!$B$2:$B$7</c:f>
              <c:numCache>
                <c:formatCode>###0.0%</c:formatCode>
                <c:ptCount val="6"/>
                <c:pt idx="0">
                  <c:v>0.69845383771111136</c:v>
                </c:pt>
                <c:pt idx="1">
                  <c:v>0.23522231915424555</c:v>
                </c:pt>
                <c:pt idx="2">
                  <c:v>0.18598745632525737</c:v>
                </c:pt>
                <c:pt idx="3">
                  <c:v>1.4852913810763249E-2</c:v>
                </c:pt>
                <c:pt idx="4" formatCode="####.0%">
                  <c:v>8.6247029494418408E-3</c:v>
                </c:pt>
                <c:pt idx="5" formatCode="####.0%">
                  <c:v>8.4049502020099101E-3</c:v>
                </c:pt>
              </c:numCache>
            </c:numRef>
          </c:val>
          <c:extLst>
            <c:ext xmlns:c16="http://schemas.microsoft.com/office/drawing/2014/chart" uri="{C3380CC4-5D6E-409C-BE32-E72D297353CC}">
              <c16:uniqueId val="{0000000D-A747-4DBC-9DB8-77BE3605A999}"/>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149788996278"/>
          <c:y val="0.14803459693906415"/>
          <c:w val="0.43138618017563496"/>
          <c:h val="0.74677071638567005"/>
        </c:manualLayout>
      </c:layout>
      <c:pieChart>
        <c:varyColors val="1"/>
        <c:ser>
          <c:idx val="0"/>
          <c:order val="0"/>
          <c:tx>
            <c:strRef>
              <c:f>Hoja1!$B$4</c:f>
              <c:strCache>
                <c:ptCount val="1"/>
              </c:strCache>
            </c:strRef>
          </c:tx>
          <c:spPr>
            <a:solidFill>
              <a:srgbClr val="D60019"/>
            </a:solidFill>
          </c:spPr>
          <c:dPt>
            <c:idx val="0"/>
            <c:bubble3D val="0"/>
            <c:spPr>
              <a:solidFill>
                <a:schemeClr val="bg1">
                  <a:lumMod val="85000"/>
                </a:schemeClr>
              </a:solidFill>
            </c:spPr>
            <c:extLst>
              <c:ext xmlns:c16="http://schemas.microsoft.com/office/drawing/2014/chart" uri="{C3380CC4-5D6E-409C-BE32-E72D297353CC}">
                <c16:uniqueId val="{00000001-7E0A-4ABB-A92F-B1D0410E673A}"/>
              </c:ext>
            </c:extLst>
          </c:dPt>
          <c:dPt>
            <c:idx val="1"/>
            <c:bubble3D val="0"/>
            <c:extLst>
              <c:ext xmlns:c16="http://schemas.microsoft.com/office/drawing/2014/chart" uri="{C3380CC4-5D6E-409C-BE32-E72D297353CC}">
                <c16:uniqueId val="{00000003-7E0A-4ABB-A92F-B1D0410E673A}"/>
              </c:ext>
            </c:extLst>
          </c:dPt>
          <c:dPt>
            <c:idx val="2"/>
            <c:bubble3D val="0"/>
            <c:extLst>
              <c:ext xmlns:c16="http://schemas.microsoft.com/office/drawing/2014/chart" uri="{C3380CC4-5D6E-409C-BE32-E72D297353CC}">
                <c16:uniqueId val="{00000004-7E0A-4ABB-A92F-B1D0410E673A}"/>
              </c:ext>
            </c:extLst>
          </c:dPt>
          <c:dLbls>
            <c:dLbl>
              <c:idx val="0"/>
              <c:layout>
                <c:manualLayout>
                  <c:x val="2.2504127623091917E-2"/>
                  <c:y val="-8.0795274529213881E-2"/>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E0A-4ABB-A92F-B1D0410E673A}"/>
                </c:ext>
              </c:extLst>
            </c:dLbl>
            <c:dLbl>
              <c:idx val="1"/>
              <c:layout>
                <c:manualLayout>
                  <c:x val="-2.7211962236853564E-2"/>
                  <c:y val="1.5808818733758102E-2"/>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E0A-4ABB-A92F-B1D0410E673A}"/>
                </c:ext>
              </c:extLst>
            </c:dLbl>
            <c:dLbl>
              <c:idx val="2"/>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0A-4ABB-A92F-B1D0410E673A}"/>
                </c:ext>
              </c:extLst>
            </c:dLbl>
            <c:numFmt formatCode="0.0%" sourceLinked="0"/>
            <c:spPr>
              <a:noFill/>
              <a:ln>
                <a:noFill/>
              </a:ln>
              <a:effectLst/>
            </c:spPr>
            <c:txPr>
              <a:bodyPr/>
              <a:lstStyle/>
              <a:p>
                <a:pPr>
                  <a:defRPr sz="1000">
                    <a:solidFill>
                      <a:schemeClr val="tx1">
                        <a:lumMod val="75000"/>
                        <a:lumOff val="25000"/>
                      </a:schemeClr>
                    </a:solidFill>
                    <a:latin typeface="Bahnschrift Light SemiCondensed" panose="020B0502040204020203" pitchFamily="34" charset="0"/>
                  </a:defRPr>
                </a:pPr>
                <a:endParaRPr lang="es-E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Hoja1!$A$5:$A$7</c:f>
              <c:strCache>
                <c:ptCount val="2"/>
                <c:pt idx="0">
                  <c:v>Si </c:v>
                </c:pt>
                <c:pt idx="1">
                  <c:v>No </c:v>
                </c:pt>
              </c:strCache>
            </c:strRef>
          </c:cat>
          <c:val>
            <c:numRef>
              <c:f>Hoja1!$B$5:$B$7</c:f>
              <c:numCache>
                <c:formatCode>###0.0%</c:formatCode>
                <c:ptCount val="3"/>
                <c:pt idx="0">
                  <c:v>0.53500000000000003</c:v>
                </c:pt>
                <c:pt idx="1">
                  <c:v>0.46500000000000002</c:v>
                </c:pt>
              </c:numCache>
            </c:numRef>
          </c:val>
          <c:extLst>
            <c:ext xmlns:c16="http://schemas.microsoft.com/office/drawing/2014/chart" uri="{C3380CC4-5D6E-409C-BE32-E72D297353CC}">
              <c16:uniqueId val="{00000005-7E0A-4ABB-A92F-B1D0410E673A}"/>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4BDB-4D37-95EA-2830921C0086}"/>
              </c:ext>
            </c:extLst>
          </c:dPt>
          <c:dPt>
            <c:idx val="1"/>
            <c:invertIfNegative val="0"/>
            <c:bubble3D val="0"/>
            <c:extLst>
              <c:ext xmlns:c16="http://schemas.microsoft.com/office/drawing/2014/chart" uri="{C3380CC4-5D6E-409C-BE32-E72D297353CC}">
                <c16:uniqueId val="{00000001-4BDB-4D37-95EA-2830921C008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De 14 a 15 años</c:v>
                </c:pt>
                <c:pt idx="1">
                  <c:v>De 16 a 17 años</c:v>
                </c:pt>
              </c:strCache>
            </c:strRef>
          </c:cat>
          <c:val>
            <c:numRef>
              <c:f>Hoja1!$B$2:$B$3</c:f>
              <c:numCache>
                <c:formatCode>###0.0%</c:formatCode>
                <c:ptCount val="2"/>
                <c:pt idx="0">
                  <c:v>0.56317946385733086</c:v>
                </c:pt>
                <c:pt idx="1">
                  <c:v>0.50337999783726206</c:v>
                </c:pt>
              </c:numCache>
            </c:numRef>
          </c:val>
          <c:extLst>
            <c:ext xmlns:c16="http://schemas.microsoft.com/office/drawing/2014/chart" uri="{C3380CC4-5D6E-409C-BE32-E72D297353CC}">
              <c16:uniqueId val="{00000002-4BDB-4D37-95EA-2830921C0086}"/>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E030-48EF-A2E9-B582FC142569}"/>
              </c:ext>
            </c:extLst>
          </c:dPt>
          <c:dPt>
            <c:idx val="1"/>
            <c:invertIfNegative val="0"/>
            <c:bubble3D val="0"/>
            <c:extLst>
              <c:ext xmlns:c16="http://schemas.microsoft.com/office/drawing/2014/chart" uri="{C3380CC4-5D6E-409C-BE32-E72D297353CC}">
                <c16:uniqueId val="{00000001-E030-48EF-A2E9-B582FC14256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Chicos </c:v>
                </c:pt>
                <c:pt idx="1">
                  <c:v>Chicas </c:v>
                </c:pt>
              </c:strCache>
            </c:strRef>
          </c:cat>
          <c:val>
            <c:numRef>
              <c:f>Hoja1!$B$2:$B$3</c:f>
              <c:numCache>
                <c:formatCode>###0.0%</c:formatCode>
                <c:ptCount val="2"/>
                <c:pt idx="0">
                  <c:v>0.61625289841133712</c:v>
                </c:pt>
                <c:pt idx="1">
                  <c:v>0.44988931293205064</c:v>
                </c:pt>
              </c:numCache>
            </c:numRef>
          </c:val>
          <c:extLst>
            <c:ext xmlns:c16="http://schemas.microsoft.com/office/drawing/2014/chart" uri="{C3380CC4-5D6E-409C-BE32-E72D297353CC}">
              <c16:uniqueId val="{00000002-E030-48EF-A2E9-B582FC142569}"/>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28881498954027"/>
          <c:y val="3.3514023378513058E-2"/>
          <c:w val="0.53801861504731729"/>
          <c:h val="0.77859079132799258"/>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6F48-497D-B694-8B787E4E781B}"/>
              </c:ext>
            </c:extLst>
          </c:dPt>
          <c:dPt>
            <c:idx val="1"/>
            <c:invertIfNegative val="0"/>
            <c:bubble3D val="0"/>
            <c:extLst>
              <c:ext xmlns:c16="http://schemas.microsoft.com/office/drawing/2014/chart" uri="{C3380CC4-5D6E-409C-BE32-E72D297353CC}">
                <c16:uniqueId val="{00000001-6F48-497D-B694-8B787E4E781B}"/>
              </c:ext>
            </c:extLst>
          </c:dPt>
          <c:dPt>
            <c:idx val="2"/>
            <c:invertIfNegative val="0"/>
            <c:bubble3D val="0"/>
            <c:extLst>
              <c:ext xmlns:c16="http://schemas.microsoft.com/office/drawing/2014/chart" uri="{C3380CC4-5D6E-409C-BE32-E72D297353CC}">
                <c16:uniqueId val="{00000002-6F48-497D-B694-8B787E4E781B}"/>
              </c:ext>
            </c:extLst>
          </c:dPt>
          <c:dPt>
            <c:idx val="3"/>
            <c:invertIfNegative val="0"/>
            <c:bubble3D val="0"/>
            <c:extLst>
              <c:ext xmlns:c16="http://schemas.microsoft.com/office/drawing/2014/chart" uri="{C3380CC4-5D6E-409C-BE32-E72D297353CC}">
                <c16:uniqueId val="{00000003-6F48-497D-B694-8B787E4E781B}"/>
              </c:ext>
            </c:extLst>
          </c:dPt>
          <c:dPt>
            <c:idx val="4"/>
            <c:invertIfNegative val="0"/>
            <c:bubble3D val="0"/>
            <c:extLst>
              <c:ext xmlns:c16="http://schemas.microsoft.com/office/drawing/2014/chart" uri="{C3380CC4-5D6E-409C-BE32-E72D297353CC}">
                <c16:uniqueId val="{00000004-6F48-497D-B694-8B787E4E781B}"/>
              </c:ext>
            </c:extLst>
          </c:dPt>
          <c:dPt>
            <c:idx val="5"/>
            <c:invertIfNegative val="0"/>
            <c:bubble3D val="0"/>
            <c:extLst>
              <c:ext xmlns:c16="http://schemas.microsoft.com/office/drawing/2014/chart" uri="{C3380CC4-5D6E-409C-BE32-E72D297353CC}">
                <c16:uniqueId val="{00000005-6F48-497D-B694-8B787E4E781B}"/>
              </c:ext>
            </c:extLst>
          </c:dPt>
          <c:dPt>
            <c:idx val="6"/>
            <c:invertIfNegative val="0"/>
            <c:bubble3D val="0"/>
            <c:extLst>
              <c:ext xmlns:c16="http://schemas.microsoft.com/office/drawing/2014/chart" uri="{C3380CC4-5D6E-409C-BE32-E72D297353CC}">
                <c16:uniqueId val="{00000006-6F48-497D-B694-8B787E4E781B}"/>
              </c:ext>
            </c:extLst>
          </c:dPt>
          <c:dPt>
            <c:idx val="7"/>
            <c:invertIfNegative val="0"/>
            <c:bubble3D val="0"/>
            <c:extLst>
              <c:ext xmlns:c16="http://schemas.microsoft.com/office/drawing/2014/chart" uri="{C3380CC4-5D6E-409C-BE32-E72D297353CC}">
                <c16:uniqueId val="{00000007-6F48-497D-B694-8B787E4E781B}"/>
              </c:ext>
            </c:extLst>
          </c:dPt>
          <c:dPt>
            <c:idx val="8"/>
            <c:invertIfNegative val="0"/>
            <c:bubble3D val="0"/>
            <c:extLst>
              <c:ext xmlns:c16="http://schemas.microsoft.com/office/drawing/2014/chart" uri="{C3380CC4-5D6E-409C-BE32-E72D297353CC}">
                <c16:uniqueId val="{00000008-6F48-497D-B694-8B787E4E781B}"/>
              </c:ext>
            </c:extLst>
          </c:dPt>
          <c:dPt>
            <c:idx val="9"/>
            <c:invertIfNegative val="0"/>
            <c:bubble3D val="0"/>
            <c:extLst>
              <c:ext xmlns:c16="http://schemas.microsoft.com/office/drawing/2014/chart" uri="{C3380CC4-5D6E-409C-BE32-E72D297353CC}">
                <c16:uniqueId val="{00000009-6F48-497D-B694-8B787E4E781B}"/>
              </c:ext>
            </c:extLst>
          </c:dPt>
          <c:dPt>
            <c:idx val="10"/>
            <c:invertIfNegative val="0"/>
            <c:bubble3D val="0"/>
            <c:extLst>
              <c:ext xmlns:c16="http://schemas.microsoft.com/office/drawing/2014/chart" uri="{C3380CC4-5D6E-409C-BE32-E72D297353CC}">
                <c16:uniqueId val="{0000000A-6F48-497D-B694-8B787E4E781B}"/>
              </c:ext>
            </c:extLst>
          </c:dPt>
          <c:dPt>
            <c:idx val="11"/>
            <c:invertIfNegative val="0"/>
            <c:bubble3D val="0"/>
            <c:extLst>
              <c:ext xmlns:c16="http://schemas.microsoft.com/office/drawing/2014/chart" uri="{C3380CC4-5D6E-409C-BE32-E72D297353CC}">
                <c16:uniqueId val="{0000000B-6F48-497D-B694-8B787E4E781B}"/>
              </c:ext>
            </c:extLst>
          </c:dPt>
          <c:dPt>
            <c:idx val="12"/>
            <c:invertIfNegative val="0"/>
            <c:bubble3D val="0"/>
            <c:extLst>
              <c:ext xmlns:c16="http://schemas.microsoft.com/office/drawing/2014/chart" uri="{C3380CC4-5D6E-409C-BE32-E72D297353CC}">
                <c16:uniqueId val="{0000000C-6F48-497D-B694-8B787E4E781B}"/>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Competiciones federadas</c:v>
                </c:pt>
                <c:pt idx="1">
                  <c:v>Competiciones contra otros colegios</c:v>
                </c:pt>
                <c:pt idx="2">
                  <c:v>Juegos deportivos municipales</c:v>
                </c:pt>
                <c:pt idx="3">
                  <c:v>Otras</c:v>
                </c:pt>
                <c:pt idx="4">
                  <c:v>Ns/nc</c:v>
                </c:pt>
              </c:strCache>
            </c:strRef>
          </c:cat>
          <c:val>
            <c:numRef>
              <c:f>Hoja1!$B$2:$B$6</c:f>
              <c:numCache>
                <c:formatCode>###0.0%</c:formatCode>
                <c:ptCount val="5"/>
                <c:pt idx="0">
                  <c:v>0.84179736610998912</c:v>
                </c:pt>
                <c:pt idx="1">
                  <c:v>0.11575573098097576</c:v>
                </c:pt>
                <c:pt idx="2">
                  <c:v>1.7568468908036258E-2</c:v>
                </c:pt>
                <c:pt idx="3">
                  <c:v>1.4371110329253816E-2</c:v>
                </c:pt>
                <c:pt idx="4">
                  <c:v>1.0507323671744702E-2</c:v>
                </c:pt>
              </c:numCache>
            </c:numRef>
          </c:val>
          <c:extLst>
            <c:ext xmlns:c16="http://schemas.microsoft.com/office/drawing/2014/chart" uri="{C3380CC4-5D6E-409C-BE32-E72D297353CC}">
              <c16:uniqueId val="{0000000D-6F48-497D-B694-8B787E4E781B}"/>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1F9D-4B04-864F-EF29198D208F}"/>
              </c:ext>
            </c:extLst>
          </c:dPt>
          <c:dPt>
            <c:idx val="1"/>
            <c:invertIfNegative val="0"/>
            <c:bubble3D val="0"/>
            <c:extLst>
              <c:ext xmlns:c16="http://schemas.microsoft.com/office/drawing/2014/chart" uri="{C3380CC4-5D6E-409C-BE32-E72D297353CC}">
                <c16:uniqueId val="{00000001-1F9D-4B04-864F-EF29198D208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Deportistas </c:v>
                </c:pt>
                <c:pt idx="1">
                  <c:v>Jueces/arbitros </c:v>
                </c:pt>
                <c:pt idx="2">
                  <c:v>Técnicos </c:v>
                </c:pt>
              </c:strCache>
            </c:strRef>
          </c:cat>
          <c:val>
            <c:numRef>
              <c:f>Hoja1!$B$2:$B$4</c:f>
              <c:numCache>
                <c:formatCode>###0.0%</c:formatCode>
                <c:ptCount val="3"/>
                <c:pt idx="0">
                  <c:v>0.84</c:v>
                </c:pt>
                <c:pt idx="1">
                  <c:v>0.12</c:v>
                </c:pt>
                <c:pt idx="2">
                  <c:v>0.04</c:v>
                </c:pt>
              </c:numCache>
            </c:numRef>
          </c:val>
          <c:extLst>
            <c:ext xmlns:c16="http://schemas.microsoft.com/office/drawing/2014/chart" uri="{C3380CC4-5D6E-409C-BE32-E72D297353CC}">
              <c16:uniqueId val="{00000002-1F9D-4B04-864F-EF29198D208F}"/>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51036292521972"/>
          <c:y val="3.6471756566471947E-2"/>
          <c:w val="0.53801861504731729"/>
          <c:h val="0.93402581333069934"/>
        </c:manualLayout>
      </c:layout>
      <c:barChart>
        <c:barDir val="bar"/>
        <c:grouping val="clustered"/>
        <c:varyColors val="0"/>
        <c:ser>
          <c:idx val="0"/>
          <c:order val="0"/>
          <c:tx>
            <c:strRef>
              <c:f>Hoja1!$B$1</c:f>
              <c:strCache>
                <c:ptCount val="1"/>
                <c:pt idx="0">
                  <c:v>Columna1</c:v>
                </c:pt>
              </c:strCache>
            </c:strRef>
          </c:tx>
          <c:spPr>
            <a:solidFill>
              <a:srgbClr val="D60019"/>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D218-4CCF-8B11-100FFD50D81B}"/>
              </c:ext>
            </c:extLst>
          </c:dPt>
          <c:dPt>
            <c:idx val="1"/>
            <c:invertIfNegative val="0"/>
            <c:bubble3D val="0"/>
            <c:extLst>
              <c:ext xmlns:c16="http://schemas.microsoft.com/office/drawing/2014/chart" uri="{C3380CC4-5D6E-409C-BE32-E72D297353CC}">
                <c16:uniqueId val="{00000001-D218-4CCF-8B11-100FFD50D81B}"/>
              </c:ext>
            </c:extLst>
          </c:dPt>
          <c:dPt>
            <c:idx val="2"/>
            <c:invertIfNegative val="0"/>
            <c:bubble3D val="0"/>
            <c:extLst>
              <c:ext xmlns:c16="http://schemas.microsoft.com/office/drawing/2014/chart" uri="{C3380CC4-5D6E-409C-BE32-E72D297353CC}">
                <c16:uniqueId val="{00000002-D218-4CCF-8B11-100FFD50D81B}"/>
              </c:ext>
            </c:extLst>
          </c:dPt>
          <c:dPt>
            <c:idx val="3"/>
            <c:invertIfNegative val="0"/>
            <c:bubble3D val="0"/>
            <c:extLst>
              <c:ext xmlns:c16="http://schemas.microsoft.com/office/drawing/2014/chart" uri="{C3380CC4-5D6E-409C-BE32-E72D297353CC}">
                <c16:uniqueId val="{00000003-D218-4CCF-8B11-100FFD50D81B}"/>
              </c:ext>
            </c:extLst>
          </c:dPt>
          <c:dPt>
            <c:idx val="4"/>
            <c:invertIfNegative val="0"/>
            <c:bubble3D val="0"/>
            <c:extLst>
              <c:ext xmlns:c16="http://schemas.microsoft.com/office/drawing/2014/chart" uri="{C3380CC4-5D6E-409C-BE32-E72D297353CC}">
                <c16:uniqueId val="{00000004-D218-4CCF-8B11-100FFD50D81B}"/>
              </c:ext>
            </c:extLst>
          </c:dPt>
          <c:dPt>
            <c:idx val="5"/>
            <c:invertIfNegative val="0"/>
            <c:bubble3D val="0"/>
            <c:extLst>
              <c:ext xmlns:c16="http://schemas.microsoft.com/office/drawing/2014/chart" uri="{C3380CC4-5D6E-409C-BE32-E72D297353CC}">
                <c16:uniqueId val="{00000005-D218-4CCF-8B11-100FFD50D81B}"/>
              </c:ext>
            </c:extLst>
          </c:dPt>
          <c:dPt>
            <c:idx val="6"/>
            <c:invertIfNegative val="0"/>
            <c:bubble3D val="0"/>
            <c:extLst>
              <c:ext xmlns:c16="http://schemas.microsoft.com/office/drawing/2014/chart" uri="{C3380CC4-5D6E-409C-BE32-E72D297353CC}">
                <c16:uniqueId val="{00000006-D218-4CCF-8B11-100FFD50D81B}"/>
              </c:ext>
            </c:extLst>
          </c:dPt>
          <c:dPt>
            <c:idx val="7"/>
            <c:invertIfNegative val="0"/>
            <c:bubble3D val="0"/>
            <c:extLst>
              <c:ext xmlns:c16="http://schemas.microsoft.com/office/drawing/2014/chart" uri="{C3380CC4-5D6E-409C-BE32-E72D297353CC}">
                <c16:uniqueId val="{00000007-D218-4CCF-8B11-100FFD50D81B}"/>
              </c:ext>
            </c:extLst>
          </c:dPt>
          <c:dPt>
            <c:idx val="8"/>
            <c:invertIfNegative val="0"/>
            <c:bubble3D val="0"/>
            <c:extLst>
              <c:ext xmlns:c16="http://schemas.microsoft.com/office/drawing/2014/chart" uri="{C3380CC4-5D6E-409C-BE32-E72D297353CC}">
                <c16:uniqueId val="{00000008-D218-4CCF-8B11-100FFD50D81B}"/>
              </c:ext>
            </c:extLst>
          </c:dPt>
          <c:dPt>
            <c:idx val="9"/>
            <c:invertIfNegative val="0"/>
            <c:bubble3D val="0"/>
            <c:extLst>
              <c:ext xmlns:c16="http://schemas.microsoft.com/office/drawing/2014/chart" uri="{C3380CC4-5D6E-409C-BE32-E72D297353CC}">
                <c16:uniqueId val="{00000009-D218-4CCF-8B11-100FFD50D81B}"/>
              </c:ext>
            </c:extLst>
          </c:dPt>
          <c:dPt>
            <c:idx val="10"/>
            <c:invertIfNegative val="0"/>
            <c:bubble3D val="0"/>
            <c:extLst>
              <c:ext xmlns:c16="http://schemas.microsoft.com/office/drawing/2014/chart" uri="{C3380CC4-5D6E-409C-BE32-E72D297353CC}">
                <c16:uniqueId val="{0000000A-D218-4CCF-8B11-100FFD50D81B}"/>
              </c:ext>
            </c:extLst>
          </c:dPt>
          <c:dPt>
            <c:idx val="11"/>
            <c:invertIfNegative val="0"/>
            <c:bubble3D val="0"/>
            <c:extLst>
              <c:ext xmlns:c16="http://schemas.microsoft.com/office/drawing/2014/chart" uri="{C3380CC4-5D6E-409C-BE32-E72D297353CC}">
                <c16:uniqueId val="{0000000B-D218-4CCF-8B11-100FFD50D81B}"/>
              </c:ext>
            </c:extLst>
          </c:dPt>
          <c:dPt>
            <c:idx val="12"/>
            <c:invertIfNegative val="0"/>
            <c:bubble3D val="0"/>
            <c:extLst>
              <c:ext xmlns:c16="http://schemas.microsoft.com/office/drawing/2014/chart" uri="{C3380CC4-5D6E-409C-BE32-E72D297353CC}">
                <c16:uniqueId val="{0000000C-D218-4CCF-8B11-100FFD50D81B}"/>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Máxima importancia</c:v>
                </c:pt>
                <c:pt idx="1">
                  <c:v>Bastante importancia</c:v>
                </c:pt>
                <c:pt idx="2">
                  <c:v>Alguna importancia</c:v>
                </c:pt>
                <c:pt idx="3">
                  <c:v>Poca importancia</c:v>
                </c:pt>
                <c:pt idx="4">
                  <c:v>Ninguna importancia</c:v>
                </c:pt>
              </c:strCache>
            </c:strRef>
          </c:cat>
          <c:val>
            <c:numRef>
              <c:f>Hoja1!$B$2:$B$6</c:f>
              <c:numCache>
                <c:formatCode>###0.0%</c:formatCode>
                <c:ptCount val="5"/>
                <c:pt idx="0">
                  <c:v>0.42580322610352661</c:v>
                </c:pt>
                <c:pt idx="1">
                  <c:v>0.44914477189090751</c:v>
                </c:pt>
                <c:pt idx="2">
                  <c:v>0.10521933669543949</c:v>
                </c:pt>
                <c:pt idx="3">
                  <c:v>1.5941219997309151E-2</c:v>
                </c:pt>
                <c:pt idx="4" formatCode="####.0%">
                  <c:v>3.8914453128170374E-3</c:v>
                </c:pt>
              </c:numCache>
            </c:numRef>
          </c:val>
          <c:extLst>
            <c:ext xmlns:c16="http://schemas.microsoft.com/office/drawing/2014/chart" uri="{C3380CC4-5D6E-409C-BE32-E72D297353CC}">
              <c16:uniqueId val="{0000000D-D218-4CCF-8B11-100FFD50D81B}"/>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23424677345759"/>
          <c:y val="0"/>
          <c:w val="0.81181536804618804"/>
          <c:h val="1"/>
        </c:manualLayout>
      </c:layout>
      <c:barChart>
        <c:barDir val="col"/>
        <c:grouping val="clustered"/>
        <c:varyColors val="0"/>
        <c:ser>
          <c:idx val="0"/>
          <c:order val="0"/>
          <c:tx>
            <c:strRef>
              <c:f>Hoja1!$B$4</c:f>
              <c:strCache>
                <c:ptCount val="1"/>
              </c:strCache>
            </c:strRef>
          </c:tx>
          <c:spPr>
            <a:solidFill>
              <a:schemeClr val="bg1">
                <a:lumMod val="75000"/>
              </a:schemeClr>
            </a:solidFill>
          </c:spPr>
          <c:invertIfNegative val="0"/>
          <c:dPt>
            <c:idx val="0"/>
            <c:invertIfNegative val="0"/>
            <c:bubble3D val="0"/>
            <c:spPr>
              <a:solidFill>
                <a:schemeClr val="bg1">
                  <a:lumMod val="85000"/>
                </a:schemeClr>
              </a:solidFill>
            </c:spPr>
            <c:extLst>
              <c:ext xmlns:c16="http://schemas.microsoft.com/office/drawing/2014/chart" uri="{C3380CC4-5D6E-409C-BE32-E72D297353CC}">
                <c16:uniqueId val="{00000001-4757-499A-A72F-E45D2AA51233}"/>
              </c:ext>
            </c:extLst>
          </c:dPt>
          <c:dPt>
            <c:idx val="1"/>
            <c:invertIfNegative val="0"/>
            <c:bubble3D val="0"/>
            <c:spPr>
              <a:solidFill>
                <a:schemeClr val="bg1">
                  <a:lumMod val="85000"/>
                </a:schemeClr>
              </a:solidFill>
            </c:spPr>
            <c:extLst>
              <c:ext xmlns:c16="http://schemas.microsoft.com/office/drawing/2014/chart" uri="{C3380CC4-5D6E-409C-BE32-E72D297353CC}">
                <c16:uniqueId val="{00000002-4757-499A-A72F-E45D2AA51233}"/>
              </c:ext>
            </c:extLst>
          </c:dPt>
          <c:dPt>
            <c:idx val="2"/>
            <c:invertIfNegative val="0"/>
            <c:bubble3D val="0"/>
            <c:spPr>
              <a:solidFill>
                <a:schemeClr val="bg1">
                  <a:lumMod val="85000"/>
                </a:schemeClr>
              </a:solidFill>
            </c:spPr>
            <c:extLst>
              <c:ext xmlns:c16="http://schemas.microsoft.com/office/drawing/2014/chart" uri="{C3380CC4-5D6E-409C-BE32-E72D297353CC}">
                <c16:uniqueId val="{00000003-4757-499A-A72F-E45D2AA51233}"/>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Hoja1!$A$5:$A$7</c:f>
              <c:strCache>
                <c:ptCount val="3"/>
                <c:pt idx="0">
                  <c:v>Total</c:v>
                </c:pt>
                <c:pt idx="1">
                  <c:v>Chicos</c:v>
                </c:pt>
                <c:pt idx="2">
                  <c:v>Chicas </c:v>
                </c:pt>
              </c:strCache>
            </c:strRef>
          </c:cat>
          <c:val>
            <c:numRef>
              <c:f>Hoja1!$B$5:$B$7</c:f>
              <c:numCache>
                <c:formatCode>0.0</c:formatCode>
                <c:ptCount val="3"/>
                <c:pt idx="0">
                  <c:v>8.1</c:v>
                </c:pt>
                <c:pt idx="1">
                  <c:v>8.1999999999999993</c:v>
                </c:pt>
                <c:pt idx="2">
                  <c:v>8</c:v>
                </c:pt>
              </c:numCache>
            </c:numRef>
          </c:val>
          <c:extLst>
            <c:ext xmlns:c16="http://schemas.microsoft.com/office/drawing/2014/chart" uri="{C3380CC4-5D6E-409C-BE32-E72D297353CC}">
              <c16:uniqueId val="{00000000-4757-499A-A72F-E45D2AA51233}"/>
            </c:ext>
          </c:extLst>
        </c:ser>
        <c:dLbls>
          <c:showLegendKey val="0"/>
          <c:showVal val="0"/>
          <c:showCatName val="0"/>
          <c:showSerName val="0"/>
          <c:showPercent val="0"/>
          <c:showBubbleSize val="0"/>
        </c:dLbls>
        <c:gapWidth val="50"/>
        <c:axId val="135332992"/>
        <c:axId val="135334528"/>
      </c:barChart>
      <c:catAx>
        <c:axId val="135332992"/>
        <c:scaling>
          <c:orientation val="minMax"/>
        </c:scaling>
        <c:delete val="0"/>
        <c:axPos val="b"/>
        <c:numFmt formatCode="General" sourceLinked="1"/>
        <c:majorTickMark val="out"/>
        <c:minorTickMark val="none"/>
        <c:tickLblPos val="nextTo"/>
        <c:spPr>
          <a:ln>
            <a:noFill/>
          </a:ln>
        </c:spPr>
        <c:txPr>
          <a:bodyPr rot="0" vert="horz"/>
          <a:lstStyle/>
          <a:p>
            <a:pPr>
              <a:defRPr/>
            </a:pPr>
            <a:endParaRPr lang="es-ES"/>
          </a:p>
        </c:txPr>
        <c:crossAx val="135334528"/>
        <c:crosses val="autoZero"/>
        <c:auto val="1"/>
        <c:lblAlgn val="ctr"/>
        <c:lblOffset val="100"/>
        <c:noMultiLvlLbl val="0"/>
      </c:catAx>
      <c:valAx>
        <c:axId val="135334528"/>
        <c:scaling>
          <c:orientation val="minMax"/>
          <c:max val="10"/>
          <c:min val="0"/>
        </c:scaling>
        <c:delete val="0"/>
        <c:axPos val="l"/>
        <c:numFmt formatCode="0" sourceLinked="0"/>
        <c:majorTickMark val="out"/>
        <c:minorTickMark val="none"/>
        <c:tickLblPos val="nextTo"/>
        <c:crossAx val="135332992"/>
        <c:crosses val="autoZero"/>
        <c:crossBetween val="between"/>
        <c:majorUnit val="10"/>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38992766487116E-2"/>
          <c:y val="1.6343184570317946E-2"/>
          <c:w val="0.90755739790626777"/>
          <c:h val="0.83771494107378319"/>
        </c:manualLayout>
      </c:layout>
      <c:barChart>
        <c:barDir val="col"/>
        <c:grouping val="stacked"/>
        <c:varyColors val="0"/>
        <c:ser>
          <c:idx val="0"/>
          <c:order val="0"/>
          <c:tx>
            <c:strRef>
              <c:f>Hoja1!$B$1</c:f>
              <c:strCache>
                <c:ptCount val="1"/>
                <c:pt idx="0">
                  <c:v>Una vez al día</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Hoja1!$B$2:$B$5</c:f>
              <c:numCache>
                <c:formatCode>###0.0%</c:formatCode>
                <c:ptCount val="4"/>
                <c:pt idx="0">
                  <c:v>0.46998948557352821</c:v>
                </c:pt>
                <c:pt idx="1">
                  <c:v>0.16197093483532865</c:v>
                </c:pt>
                <c:pt idx="2">
                  <c:v>0.33663366336633666</c:v>
                </c:pt>
                <c:pt idx="3">
                  <c:v>0.42333333333333334</c:v>
                </c:pt>
              </c:numCache>
            </c:numRef>
          </c:val>
          <c:extLst>
            <c:ext xmlns:c16="http://schemas.microsoft.com/office/drawing/2014/chart" uri="{C3380CC4-5D6E-409C-BE32-E72D297353CC}">
              <c16:uniqueId val="{00000000-BF17-4DAA-B219-11DDF9A0901F}"/>
            </c:ext>
          </c:extLst>
        </c:ser>
        <c:ser>
          <c:idx val="1"/>
          <c:order val="1"/>
          <c:tx>
            <c:strRef>
              <c:f>Hoja1!$C$1</c:f>
              <c:strCache>
                <c:ptCount val="1"/>
                <c:pt idx="0">
                  <c:v>Una vez a la semana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Hoja1!$C$2:$C$5</c:f>
              <c:numCache>
                <c:formatCode>###0.0%</c:formatCode>
                <c:ptCount val="4"/>
                <c:pt idx="0">
                  <c:v>0.30126749554617538</c:v>
                </c:pt>
                <c:pt idx="1">
                  <c:v>0.16891357624301342</c:v>
                </c:pt>
                <c:pt idx="2">
                  <c:v>0.31683168316831684</c:v>
                </c:pt>
                <c:pt idx="3">
                  <c:v>0.27666666666666667</c:v>
                </c:pt>
              </c:numCache>
            </c:numRef>
          </c:val>
          <c:extLst>
            <c:ext xmlns:c16="http://schemas.microsoft.com/office/drawing/2014/chart" uri="{C3380CC4-5D6E-409C-BE32-E72D297353CC}">
              <c16:uniqueId val="{00000001-BF17-4DAA-B219-11DDF9A0901F}"/>
            </c:ext>
          </c:extLst>
        </c:ser>
        <c:ser>
          <c:idx val="2"/>
          <c:order val="2"/>
          <c:tx>
            <c:strRef>
              <c:f>Hoja1!$D$1</c:f>
              <c:strCache>
                <c:ptCount val="1"/>
                <c:pt idx="0">
                  <c:v>Una vez cada quince días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Hoja1!$D$2:$D$5</c:f>
              <c:numCache>
                <c:formatCode>###0.0%</c:formatCode>
                <c:ptCount val="4"/>
                <c:pt idx="0">
                  <c:v>7.1008937072921885E-2</c:v>
                </c:pt>
                <c:pt idx="1">
                  <c:v>8.7121118755152466E-2</c:v>
                </c:pt>
                <c:pt idx="2">
                  <c:v>5.9405940594059403E-2</c:v>
                </c:pt>
                <c:pt idx="3">
                  <c:v>6.3333333333333325E-2</c:v>
                </c:pt>
              </c:numCache>
            </c:numRef>
          </c:val>
          <c:extLst>
            <c:ext xmlns:c16="http://schemas.microsoft.com/office/drawing/2014/chart" uri="{C3380CC4-5D6E-409C-BE32-E72D297353CC}">
              <c16:uniqueId val="{00000002-BF17-4DAA-B219-11DDF9A0901F}"/>
            </c:ext>
          </c:extLst>
        </c:ser>
        <c:ser>
          <c:idx val="3"/>
          <c:order val="3"/>
          <c:tx>
            <c:strRef>
              <c:f>Hoja1!$E$1</c:f>
              <c:strCache>
                <c:ptCount val="1"/>
                <c:pt idx="0">
                  <c:v>Una vez al mes</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Hoja1!$E$2:$E$5</c:f>
              <c:numCache>
                <c:formatCode>###0.0%</c:formatCode>
                <c:ptCount val="4"/>
                <c:pt idx="0">
                  <c:v>4.4516208955836606E-2</c:v>
                </c:pt>
                <c:pt idx="1">
                  <c:v>9.7730249117813986E-2</c:v>
                </c:pt>
                <c:pt idx="2">
                  <c:v>2.9702970297029702E-2</c:v>
                </c:pt>
                <c:pt idx="3">
                  <c:v>3.3333333333333333E-2</c:v>
                </c:pt>
              </c:numCache>
            </c:numRef>
          </c:val>
          <c:extLst>
            <c:ext xmlns:c16="http://schemas.microsoft.com/office/drawing/2014/chart" uri="{C3380CC4-5D6E-409C-BE32-E72D297353CC}">
              <c16:uniqueId val="{00000003-BF17-4DAA-B219-11DDF9A0901F}"/>
            </c:ext>
          </c:extLst>
        </c:ser>
        <c:ser>
          <c:idx val="4"/>
          <c:order val="4"/>
          <c:tx>
            <c:strRef>
              <c:f>Hoja1!$F$1</c:f>
              <c:strCache>
                <c:ptCount val="1"/>
                <c:pt idx="0">
                  <c:v>Nunca, ha estado todo el tiempo en casa</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Hoja1!$F$2:$F$5</c:f>
              <c:numCache>
                <c:formatCode>###0.0%</c:formatCode>
                <c:ptCount val="4"/>
                <c:pt idx="0">
                  <c:v>0.11321787285153834</c:v>
                </c:pt>
                <c:pt idx="1">
                  <c:v>0.48426412104869149</c:v>
                </c:pt>
                <c:pt idx="2">
                  <c:v>0.25742574257425743</c:v>
                </c:pt>
                <c:pt idx="3">
                  <c:v>0.20333333333333331</c:v>
                </c:pt>
              </c:numCache>
            </c:numRef>
          </c:val>
          <c:extLst>
            <c:ext xmlns:c16="http://schemas.microsoft.com/office/drawing/2014/chart" uri="{C3380CC4-5D6E-409C-BE32-E72D297353CC}">
              <c16:uniqueId val="{00000004-BF17-4DAA-B219-11DDF9A0901F}"/>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legend>
      <c:legendPos val="t"/>
      <c:layout>
        <c:manualLayout>
          <c:xMode val="edge"/>
          <c:yMode val="edge"/>
          <c:x val="3.7542859907380093E-2"/>
          <c:y val="2.6405665033951034E-3"/>
          <c:w val="0.93788333935626111"/>
          <c:h val="0.147873803376348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legend>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38992766487116E-2"/>
          <c:y val="1.6343184570317946E-2"/>
          <c:w val="0.90755739790626777"/>
          <c:h val="0.83771494107378319"/>
        </c:manualLayout>
      </c:layout>
      <c:barChart>
        <c:barDir val="col"/>
        <c:grouping val="stacked"/>
        <c:varyColors val="0"/>
        <c:ser>
          <c:idx val="0"/>
          <c:order val="0"/>
          <c:tx>
            <c:strRef>
              <c:f>Hoja1!$B$1</c:f>
              <c:strCache>
                <c:ptCount val="1"/>
                <c:pt idx="0">
                  <c:v>Totalmente, muy bien</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Hoja1!$B$2:$B$5</c:f>
              <c:numCache>
                <c:formatCode>###0.0%</c:formatCode>
                <c:ptCount val="4"/>
                <c:pt idx="0">
                  <c:v>0.72443051603361042</c:v>
                </c:pt>
                <c:pt idx="1">
                  <c:v>0.77208042394661514</c:v>
                </c:pt>
                <c:pt idx="2">
                  <c:v>0.65346534653465338</c:v>
                </c:pt>
                <c:pt idx="3">
                  <c:v>0.56666666666666665</c:v>
                </c:pt>
              </c:numCache>
            </c:numRef>
          </c:val>
          <c:extLst>
            <c:ext xmlns:c16="http://schemas.microsoft.com/office/drawing/2014/chart" uri="{C3380CC4-5D6E-409C-BE32-E72D297353CC}">
              <c16:uniqueId val="{00000000-14B7-42E6-978F-8442D440D911}"/>
            </c:ext>
          </c:extLst>
        </c:ser>
        <c:ser>
          <c:idx val="1"/>
          <c:order val="1"/>
          <c:tx>
            <c:strRef>
              <c:f>Hoja1!$C$1</c:f>
              <c:strCache>
                <c:ptCount val="1"/>
                <c:pt idx="0">
                  <c:v>Bastante bien</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Hoja1!$C$2:$C$5</c:f>
              <c:numCache>
                <c:formatCode>###0.0%</c:formatCode>
                <c:ptCount val="4"/>
                <c:pt idx="0">
                  <c:v>0.26471066216143613</c:v>
                </c:pt>
                <c:pt idx="1">
                  <c:v>0.21219821727846672</c:v>
                </c:pt>
                <c:pt idx="2">
                  <c:v>0.28712871287128716</c:v>
                </c:pt>
                <c:pt idx="3">
                  <c:v>0.4</c:v>
                </c:pt>
              </c:numCache>
            </c:numRef>
          </c:val>
          <c:extLst>
            <c:ext xmlns:c16="http://schemas.microsoft.com/office/drawing/2014/chart" uri="{C3380CC4-5D6E-409C-BE32-E72D297353CC}">
              <c16:uniqueId val="{00000001-14B7-42E6-978F-8442D440D911}"/>
            </c:ext>
          </c:extLst>
        </c:ser>
        <c:ser>
          <c:idx val="2"/>
          <c:order val="2"/>
          <c:tx>
            <c:strRef>
              <c:f>Hoja1!$D$1</c:f>
              <c:strCache>
                <c:ptCount val="1"/>
                <c:pt idx="0">
                  <c:v>Regular</c:v>
                </c:pt>
              </c:strCache>
            </c:strRef>
          </c:tx>
          <c:spPr>
            <a:solidFill>
              <a:schemeClr val="bg1">
                <a:lumMod val="5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Hoja1!$D$2:$D$5</c:f>
              <c:numCache>
                <c:formatCode>###0.0%</c:formatCode>
                <c:ptCount val="4"/>
                <c:pt idx="0" formatCode="####.0%">
                  <c:v>8.1162639655205978E-3</c:v>
                </c:pt>
                <c:pt idx="1">
                  <c:v>1.5721358774918349E-2</c:v>
                </c:pt>
                <c:pt idx="2">
                  <c:v>4.9504950495049507E-2</c:v>
                </c:pt>
                <c:pt idx="3">
                  <c:v>3.3333333333333333E-2</c:v>
                </c:pt>
              </c:numCache>
            </c:numRef>
          </c:val>
          <c:extLst>
            <c:ext xmlns:c16="http://schemas.microsoft.com/office/drawing/2014/chart" uri="{C3380CC4-5D6E-409C-BE32-E72D297353CC}">
              <c16:uniqueId val="{00000002-14B7-42E6-978F-8442D440D911}"/>
            </c:ext>
          </c:extLst>
        </c:ser>
        <c:ser>
          <c:idx val="3"/>
          <c:order val="3"/>
          <c:tx>
            <c:strRef>
              <c:f>Hoja1!$E$1</c:f>
              <c:strCache>
                <c:ptCount val="1"/>
                <c:pt idx="0">
                  <c:v>Mal, se lo ha saltado en ocasiones</c:v>
                </c:pt>
              </c:strCache>
            </c:strRef>
          </c:tx>
          <c:spPr>
            <a:solidFill>
              <a:schemeClr val="tx1"/>
            </a:solidFill>
            <a:ln>
              <a:noFill/>
            </a:ln>
            <a:effectLst/>
          </c:spPr>
          <c:invertIfNegative val="0"/>
          <c:dLbls>
            <c:dLbl>
              <c:idx val="0"/>
              <c:layout>
                <c:manualLayout>
                  <c:x val="-1.6211483525622376E-3"/>
                  <c:y val="-2.376509853055595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CD-42ED-A0C0-16B642BFDBFD}"/>
                </c:ext>
              </c:extLst>
            </c:dLbl>
            <c:dLbl>
              <c:idx val="2"/>
              <c:delete val="1"/>
              <c:extLst>
                <c:ext xmlns:c15="http://schemas.microsoft.com/office/drawing/2012/chart" uri="{CE6537A1-D6FC-4f65-9D91-7224C49458BB}"/>
                <c:ext xmlns:c16="http://schemas.microsoft.com/office/drawing/2014/chart" uri="{C3380CC4-5D6E-409C-BE32-E72D297353CC}">
                  <c16:uniqueId val="{00000003-D7CD-42ED-A0C0-16B642BFDBFD}"/>
                </c:ext>
              </c:extLst>
            </c:dLbl>
            <c:dLbl>
              <c:idx val="3"/>
              <c:delete val="1"/>
              <c:extLst>
                <c:ext xmlns:c15="http://schemas.microsoft.com/office/drawing/2012/chart" uri="{CE6537A1-D6FC-4f65-9D91-7224C49458BB}"/>
                <c:ext xmlns:c16="http://schemas.microsoft.com/office/drawing/2014/chart" uri="{C3380CC4-5D6E-409C-BE32-E72D297353CC}">
                  <c16:uniqueId val="{00000002-D7CD-42ED-A0C0-16B642BFDB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Hoja1!$E$2:$E$5</c:f>
              <c:numCache>
                <c:formatCode>General</c:formatCode>
                <c:ptCount val="4"/>
                <c:pt idx="0" formatCode="####.0%">
                  <c:v>2.7425578394335353E-3</c:v>
                </c:pt>
                <c:pt idx="2" formatCode="####.0%">
                  <c:v>0</c:v>
                </c:pt>
                <c:pt idx="3">
                  <c:v>0</c:v>
                </c:pt>
              </c:numCache>
            </c:numRef>
          </c:val>
          <c:extLst>
            <c:ext xmlns:c16="http://schemas.microsoft.com/office/drawing/2014/chart" uri="{C3380CC4-5D6E-409C-BE32-E72D297353CC}">
              <c16:uniqueId val="{00000003-14B7-42E6-978F-8442D440D911}"/>
            </c:ext>
          </c:extLst>
        </c:ser>
        <c:ser>
          <c:idx val="4"/>
          <c:order val="4"/>
          <c:tx>
            <c:strRef>
              <c:f>Hoja1!$F$1</c:f>
              <c:strCache>
                <c:ptCount val="1"/>
                <c:pt idx="0">
                  <c:v>Ns/nc</c:v>
                </c:pt>
              </c:strCache>
            </c:strRef>
          </c:tx>
          <c:spPr>
            <a:solidFill>
              <a:schemeClr val="accent5"/>
            </a:solidFill>
            <a:ln>
              <a:noFill/>
            </a:ln>
            <a:effectLst/>
          </c:spPr>
          <c:invertIfNegative val="0"/>
          <c:dLbls>
            <c:dLbl>
              <c:idx val="2"/>
              <c:layout>
                <c:manualLayout>
                  <c:x val="0"/>
                  <c:y val="-1.3202832516975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CD-42ED-A0C0-16B642BFDB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Hoja1!$F$2:$F$5</c:f>
              <c:numCache>
                <c:formatCode>General</c:formatCode>
                <c:ptCount val="4"/>
                <c:pt idx="2" formatCode="####.0%">
                  <c:v>9.9009900990099011E-3</c:v>
                </c:pt>
              </c:numCache>
            </c:numRef>
          </c:val>
          <c:extLst>
            <c:ext xmlns:c16="http://schemas.microsoft.com/office/drawing/2014/chart" uri="{C3380CC4-5D6E-409C-BE32-E72D297353CC}">
              <c16:uniqueId val="{00000000-D7CD-42ED-A0C0-16B642BFDBFD}"/>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071466920381012"/>
          <c:y val="0.1283247279707779"/>
          <c:w val="0.71503587090631471"/>
          <c:h val="0.85287235667363193"/>
        </c:manualLayout>
      </c:layout>
      <c:barChart>
        <c:barDir val="bar"/>
        <c:grouping val="percentStacked"/>
        <c:varyColors val="0"/>
        <c:ser>
          <c:idx val="0"/>
          <c:order val="0"/>
          <c:tx>
            <c:strRef>
              <c:f>Hoja1!$B$1</c:f>
              <c:strCache>
                <c:ptCount val="1"/>
                <c:pt idx="0">
                  <c:v>Ninguna preocupación</c:v>
                </c:pt>
              </c:strCache>
            </c:strRef>
          </c:tx>
          <c:spPr>
            <a:solidFill>
              <a:schemeClr val="tx1"/>
            </a:solidFill>
          </c:spPr>
          <c:invertIfNegative val="0"/>
          <c:dPt>
            <c:idx val="1"/>
            <c:invertIfNegative val="0"/>
            <c:bubble3D val="0"/>
            <c:extLst>
              <c:ext xmlns:c16="http://schemas.microsoft.com/office/drawing/2014/chart" uri="{C3380CC4-5D6E-409C-BE32-E72D297353CC}">
                <c16:uniqueId val="{00000000-37DF-4FCA-B45D-5BEC8D395E42}"/>
              </c:ext>
            </c:extLst>
          </c:dPt>
          <c:dLbls>
            <c:dLbl>
              <c:idx val="0"/>
              <c:layout>
                <c:manualLayout>
                  <c:x val="1.6999361118499067E-3"/>
                  <c:y val="8.5692156950631607E-2"/>
                </c:manualLayout>
              </c:layout>
              <c:numFmt formatCode="0.0%" sourceLinked="0"/>
              <c:spPr>
                <a:noFill/>
                <a:ln>
                  <a:noFill/>
                </a:ln>
                <a:effectLst/>
              </c:spPr>
              <c:txPr>
                <a:bodyPr/>
                <a:lstStyle/>
                <a:p>
                  <a:pPr>
                    <a:defRPr>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DF-4FCA-B45D-5BEC8D395E42}"/>
                </c:ext>
              </c:extLst>
            </c:dLbl>
            <c:dLbl>
              <c:idx val="1"/>
              <c:layout>
                <c:manualLayout>
                  <c:x val="0"/>
                  <c:y val="9.1813507262386254E-2"/>
                </c:manualLayout>
              </c:layout>
              <c:numFmt formatCode="0.0%" sourceLinked="0"/>
              <c:spPr>
                <a:noFill/>
                <a:ln>
                  <a:noFill/>
                </a:ln>
                <a:effectLst/>
              </c:spPr>
              <c:txPr>
                <a:bodyPr/>
                <a:lstStyle/>
                <a:p>
                  <a:pPr>
                    <a:defRPr>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DF-4FCA-B45D-5BEC8D395E42}"/>
                </c:ext>
              </c:extLst>
            </c:dLbl>
            <c:dLbl>
              <c:idx val="2"/>
              <c:layout>
                <c:manualLayout>
                  <c:x val="5.0998083355497199E-3"/>
                  <c:y val="8.8752591127439967E-2"/>
                </c:manualLayout>
              </c:layout>
              <c:numFmt formatCode="0.0%" sourceLinked="0"/>
              <c:spPr>
                <a:noFill/>
                <a:ln>
                  <a:noFill/>
                </a:ln>
                <a:effectLst/>
              </c:spPr>
              <c:txPr>
                <a:bodyPr/>
                <a:lstStyle/>
                <a:p>
                  <a:pPr>
                    <a:defRPr>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6E-47AA-AEFF-4DA0967E9A4B}"/>
                </c:ext>
              </c:extLst>
            </c:dLbl>
            <c:dLbl>
              <c:idx val="3"/>
              <c:layout>
                <c:manualLayout>
                  <c:x val="0"/>
                  <c:y val="7.9571529576084196E-2"/>
                </c:manualLayout>
              </c:layout>
              <c:numFmt formatCode="0.0%" sourceLinked="0"/>
              <c:spPr>
                <a:noFill/>
                <a:ln>
                  <a:noFill/>
                </a:ln>
                <a:effectLst/>
              </c:spPr>
              <c:txPr>
                <a:bodyPr/>
                <a:lstStyle/>
                <a:p>
                  <a:pPr>
                    <a:defRPr>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6E-47AA-AEFF-4DA0967E9A4B}"/>
                </c:ext>
              </c:extLst>
            </c:dLbl>
            <c:dLbl>
              <c:idx val="12"/>
              <c:layout>
                <c:manualLayout>
                  <c:x val="-1.7043061105547468E-3"/>
                  <c:y val="0"/>
                </c:manualLayout>
              </c:layout>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37DF-4FCA-B45D-5BEC8D395E42}"/>
                </c:ext>
              </c:extLst>
            </c:dLbl>
            <c:numFmt formatCode="0.0%" sourceLinked="0"/>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Hoja1!$A$2:$A$5</c:f>
              <c:strCache>
                <c:ptCount val="4"/>
                <c:pt idx="0">
                  <c:v>Población general 
(n=300)</c:v>
                </c:pt>
                <c:pt idx="1">
                  <c:v>Población escolar 
(n=300)</c:v>
                </c:pt>
                <c:pt idx="2">
                  <c:v>Depostistas Alto Nivel/ Rendimiento 
(n=101)</c:v>
                </c:pt>
                <c:pt idx="3">
                  <c:v>Federados/as 
(n=300)</c:v>
                </c:pt>
              </c:strCache>
            </c:strRef>
          </c:cat>
          <c:val>
            <c:numRef>
              <c:f>Hoja1!$B$2:$B$5</c:f>
              <c:numCache>
                <c:formatCode>###0.0%</c:formatCode>
                <c:ptCount val="4"/>
                <c:pt idx="0">
                  <c:v>1.7852436516921314E-2</c:v>
                </c:pt>
                <c:pt idx="1">
                  <c:v>2.3060419401081157E-2</c:v>
                </c:pt>
                <c:pt idx="2" formatCode="####.0%">
                  <c:v>9.9009900990099011E-3</c:v>
                </c:pt>
                <c:pt idx="3">
                  <c:v>0.01</c:v>
                </c:pt>
              </c:numCache>
            </c:numRef>
          </c:val>
          <c:extLst>
            <c:ext xmlns:c16="http://schemas.microsoft.com/office/drawing/2014/chart" uri="{C3380CC4-5D6E-409C-BE32-E72D297353CC}">
              <c16:uniqueId val="{00000003-37DF-4FCA-B45D-5BEC8D395E42}"/>
            </c:ext>
          </c:extLst>
        </c:ser>
        <c:ser>
          <c:idx val="1"/>
          <c:order val="1"/>
          <c:tx>
            <c:strRef>
              <c:f>Hoja1!$C$1</c:f>
              <c:strCache>
                <c:ptCount val="1"/>
                <c:pt idx="0">
                  <c:v>Poca preocupación</c:v>
                </c:pt>
              </c:strCache>
            </c:strRef>
          </c:tx>
          <c:spPr>
            <a:solidFill>
              <a:schemeClr val="bg1">
                <a:lumMod val="85000"/>
              </a:schemeClr>
            </a:solidFill>
          </c:spPr>
          <c:invertIfNegative val="0"/>
          <c:dLbls>
            <c:dLbl>
              <c:idx val="2"/>
              <c:layout>
                <c:manualLayout>
                  <c:x val="5.1129183316641425E-3"/>
                  <c:y val="5.3069717520758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DF-4FCA-B45D-5BEC8D395E42}"/>
                </c:ext>
              </c:extLst>
            </c:dLbl>
            <c:dLbl>
              <c:idx val="3"/>
              <c:layout>
                <c:manualLayout>
                  <c:x val="6.7997444473996268E-3"/>
                  <c:y val="3.06067515587742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6E-47AA-AEFF-4DA0967E9A4B}"/>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DF-4FCA-B45D-5BEC8D395E42}"/>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Hoja1!$A$2:$A$5</c:f>
              <c:strCache>
                <c:ptCount val="4"/>
                <c:pt idx="0">
                  <c:v>Población general 
(n=300)</c:v>
                </c:pt>
                <c:pt idx="1">
                  <c:v>Población escolar 
(n=300)</c:v>
                </c:pt>
                <c:pt idx="2">
                  <c:v>Depostistas Alto Nivel/ Rendimiento 
(n=101)</c:v>
                </c:pt>
                <c:pt idx="3">
                  <c:v>Federados/as 
(n=300)</c:v>
                </c:pt>
              </c:strCache>
            </c:strRef>
          </c:cat>
          <c:val>
            <c:numRef>
              <c:f>Hoja1!$C$2:$C$5</c:f>
              <c:numCache>
                <c:formatCode>###0.0%</c:formatCode>
                <c:ptCount val="4"/>
                <c:pt idx="0">
                  <c:v>1.9884053478238128E-2</c:v>
                </c:pt>
                <c:pt idx="1">
                  <c:v>3.4354545453628732E-2</c:v>
                </c:pt>
                <c:pt idx="2">
                  <c:v>1.9801980198019802E-2</c:v>
                </c:pt>
                <c:pt idx="3">
                  <c:v>0.03</c:v>
                </c:pt>
              </c:numCache>
            </c:numRef>
          </c:val>
          <c:extLst>
            <c:ext xmlns:c16="http://schemas.microsoft.com/office/drawing/2014/chart" uri="{C3380CC4-5D6E-409C-BE32-E72D297353CC}">
              <c16:uniqueId val="{00000007-37DF-4FCA-B45D-5BEC8D395E42}"/>
            </c:ext>
          </c:extLst>
        </c:ser>
        <c:ser>
          <c:idx val="2"/>
          <c:order val="2"/>
          <c:tx>
            <c:strRef>
              <c:f>Hoja1!$D$1</c:f>
              <c:strCache>
                <c:ptCount val="1"/>
                <c:pt idx="0">
                  <c:v>Alguna preocupación</c:v>
                </c:pt>
              </c:strCache>
            </c:strRef>
          </c:tx>
          <c:spPr>
            <a:solidFill>
              <a:srgbClr val="40A4A6"/>
            </a:solidFill>
          </c:spPr>
          <c:invertIfNegative val="0"/>
          <c:dLbls>
            <c:dLbl>
              <c:idx val="0"/>
              <c:layout>
                <c:manualLayout>
                  <c:x val="1.6999361118499066E-2"/>
                  <c:y val="2.80536558758492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6E-47AA-AEFF-4DA0967E9A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Hoja1!$A$2:$A$5</c:f>
              <c:strCache>
                <c:ptCount val="4"/>
                <c:pt idx="0">
                  <c:v>Población general 
(n=300)</c:v>
                </c:pt>
                <c:pt idx="1">
                  <c:v>Población escolar 
(n=300)</c:v>
                </c:pt>
                <c:pt idx="2">
                  <c:v>Depostistas Alto Nivel/ Rendimiento 
(n=101)</c:v>
                </c:pt>
                <c:pt idx="3">
                  <c:v>Federados/as 
(n=300)</c:v>
                </c:pt>
              </c:strCache>
            </c:strRef>
          </c:cat>
          <c:val>
            <c:numRef>
              <c:f>Hoja1!$D$2:$D$5</c:f>
              <c:numCache>
                <c:formatCode>###0.0%</c:formatCode>
                <c:ptCount val="4"/>
                <c:pt idx="0">
                  <c:v>6.0830653548711151E-2</c:v>
                </c:pt>
                <c:pt idx="1">
                  <c:v>0.14531463657592789</c:v>
                </c:pt>
                <c:pt idx="2">
                  <c:v>0.13861386138613863</c:v>
                </c:pt>
                <c:pt idx="3">
                  <c:v>0.13666666666666666</c:v>
                </c:pt>
              </c:numCache>
            </c:numRef>
          </c:val>
          <c:extLst>
            <c:ext xmlns:c16="http://schemas.microsoft.com/office/drawing/2014/chart" uri="{C3380CC4-5D6E-409C-BE32-E72D297353CC}">
              <c16:uniqueId val="{00000009-37DF-4FCA-B45D-5BEC8D395E42}"/>
            </c:ext>
          </c:extLst>
        </c:ser>
        <c:ser>
          <c:idx val="3"/>
          <c:order val="3"/>
          <c:tx>
            <c:strRef>
              <c:f>Hoja1!$E$1</c:f>
              <c:strCache>
                <c:ptCount val="1"/>
                <c:pt idx="0">
                  <c:v>Bastante preocupación</c:v>
                </c:pt>
              </c:strCache>
            </c:strRef>
          </c:tx>
          <c:spPr>
            <a:solidFill>
              <a:schemeClr val="accent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Hoja1!$A$2:$A$5</c:f>
              <c:strCache>
                <c:ptCount val="4"/>
                <c:pt idx="0">
                  <c:v>Población general 
(n=300)</c:v>
                </c:pt>
                <c:pt idx="1">
                  <c:v>Población escolar 
(n=300)</c:v>
                </c:pt>
                <c:pt idx="2">
                  <c:v>Depostistas Alto Nivel/ Rendimiento 
(n=101)</c:v>
                </c:pt>
                <c:pt idx="3">
                  <c:v>Federados/as 
(n=300)</c:v>
                </c:pt>
              </c:strCache>
            </c:strRef>
          </c:cat>
          <c:val>
            <c:numRef>
              <c:f>Hoja1!$E$2:$E$5</c:f>
              <c:numCache>
                <c:formatCode>###0.0%</c:formatCode>
                <c:ptCount val="4"/>
                <c:pt idx="0">
                  <c:v>0.34002666549898819</c:v>
                </c:pt>
                <c:pt idx="1">
                  <c:v>0.53181213849910991</c:v>
                </c:pt>
                <c:pt idx="2">
                  <c:v>0.61386138613861385</c:v>
                </c:pt>
                <c:pt idx="3">
                  <c:v>0.57333333333333336</c:v>
                </c:pt>
              </c:numCache>
            </c:numRef>
          </c:val>
          <c:extLst>
            <c:ext xmlns:c16="http://schemas.microsoft.com/office/drawing/2014/chart" uri="{C3380CC4-5D6E-409C-BE32-E72D297353CC}">
              <c16:uniqueId val="{0000000A-37DF-4FCA-B45D-5BEC8D395E42}"/>
            </c:ext>
          </c:extLst>
        </c:ser>
        <c:ser>
          <c:idx val="4"/>
          <c:order val="4"/>
          <c:tx>
            <c:strRef>
              <c:f>Hoja1!$F$1</c:f>
              <c:strCache>
                <c:ptCount val="1"/>
                <c:pt idx="0">
                  <c:v>Máxima preocupación</c:v>
                </c:pt>
              </c:strCache>
            </c:strRef>
          </c:tx>
          <c:spPr>
            <a:solidFill>
              <a:srgbClr val="C0000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Hoja1!$A$2:$A$5</c:f>
              <c:strCache>
                <c:ptCount val="4"/>
                <c:pt idx="0">
                  <c:v>Población general 
(n=300)</c:v>
                </c:pt>
                <c:pt idx="1">
                  <c:v>Población escolar 
(n=300)</c:v>
                </c:pt>
                <c:pt idx="2">
                  <c:v>Depostistas Alto Nivel/ Rendimiento 
(n=101)</c:v>
                </c:pt>
                <c:pt idx="3">
                  <c:v>Federados/as 
(n=300)</c:v>
                </c:pt>
              </c:strCache>
            </c:strRef>
          </c:cat>
          <c:val>
            <c:numRef>
              <c:f>Hoja1!$F$2:$F$5</c:f>
              <c:numCache>
                <c:formatCode>###0.0%</c:formatCode>
                <c:ptCount val="4"/>
                <c:pt idx="0">
                  <c:v>0.56140619095714162</c:v>
                </c:pt>
                <c:pt idx="1">
                  <c:v>0.26545826007025247</c:v>
                </c:pt>
                <c:pt idx="2">
                  <c:v>0.21782178217821785</c:v>
                </c:pt>
                <c:pt idx="3">
                  <c:v>0.25</c:v>
                </c:pt>
              </c:numCache>
            </c:numRef>
          </c:val>
          <c:extLst>
            <c:ext xmlns:c16="http://schemas.microsoft.com/office/drawing/2014/chart" uri="{C3380CC4-5D6E-409C-BE32-E72D297353CC}">
              <c16:uniqueId val="{0000000B-37DF-4FCA-B45D-5BEC8D395E42}"/>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0"/>
        <c:axPos val="l"/>
        <c:numFmt formatCode="General" sourceLinked="1"/>
        <c:majorTickMark val="out"/>
        <c:minorTickMark val="none"/>
        <c:tickLblPos val="nextTo"/>
        <c:spPr>
          <a:ln>
            <a:noFill/>
          </a:ln>
        </c:spPr>
        <c:txPr>
          <a:bodyPr rot="0"/>
          <a:lstStyle/>
          <a:p>
            <a:pPr>
              <a:defRPr/>
            </a:pPr>
            <a:endParaRPr lang="es-ES"/>
          </a:p>
        </c:txPr>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legend>
      <c:legendPos val="r"/>
      <c:layout>
        <c:manualLayout>
          <c:xMode val="edge"/>
          <c:yMode val="edge"/>
          <c:x val="3.2174838027544062E-2"/>
          <c:y val="2.4619385609404736E-2"/>
          <c:w val="0.91038110827535579"/>
          <c:h val="7.5612966408963644E-2"/>
        </c:manualLayout>
      </c:layout>
      <c:overlay val="1"/>
    </c:legend>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41877003927084"/>
          <c:y val="0"/>
          <c:w val="0.57496054522442219"/>
          <c:h val="1"/>
        </c:manualLayout>
      </c:layout>
      <c:barChart>
        <c:barDir val="bar"/>
        <c:grouping val="clustered"/>
        <c:varyColors val="0"/>
        <c:ser>
          <c:idx val="0"/>
          <c:order val="0"/>
          <c:tx>
            <c:strRef>
              <c:f>Hoja1!$B$4</c:f>
              <c:strCache>
                <c:ptCount val="1"/>
              </c:strCache>
            </c:strRef>
          </c:tx>
          <c:spPr>
            <a:solidFill>
              <a:schemeClr val="bg1">
                <a:lumMod val="75000"/>
              </a:schemeClr>
            </a:solidFill>
          </c:spPr>
          <c:invertIfNegative val="0"/>
          <c:dPt>
            <c:idx val="0"/>
            <c:invertIfNegative val="0"/>
            <c:bubble3D val="0"/>
            <c:spPr>
              <a:solidFill>
                <a:schemeClr val="bg1">
                  <a:lumMod val="85000"/>
                </a:schemeClr>
              </a:solidFill>
            </c:spPr>
            <c:extLst>
              <c:ext xmlns:c16="http://schemas.microsoft.com/office/drawing/2014/chart" uri="{C3380CC4-5D6E-409C-BE32-E72D297353CC}">
                <c16:uniqueId val="{00000001-0D03-4765-BD2E-7108FC90D97B}"/>
              </c:ext>
            </c:extLst>
          </c:dPt>
          <c:dPt>
            <c:idx val="1"/>
            <c:invertIfNegative val="0"/>
            <c:bubble3D val="0"/>
            <c:spPr>
              <a:solidFill>
                <a:schemeClr val="bg1">
                  <a:lumMod val="85000"/>
                </a:schemeClr>
              </a:solidFill>
            </c:spPr>
            <c:extLst>
              <c:ext xmlns:c16="http://schemas.microsoft.com/office/drawing/2014/chart" uri="{C3380CC4-5D6E-409C-BE32-E72D297353CC}">
                <c16:uniqueId val="{00000003-0D03-4765-BD2E-7108FC90D97B}"/>
              </c:ext>
            </c:extLst>
          </c:dPt>
          <c:dPt>
            <c:idx val="2"/>
            <c:invertIfNegative val="0"/>
            <c:bubble3D val="0"/>
            <c:spPr>
              <a:solidFill>
                <a:schemeClr val="bg1">
                  <a:lumMod val="85000"/>
                </a:schemeClr>
              </a:solidFill>
            </c:spPr>
            <c:extLst>
              <c:ext xmlns:c16="http://schemas.microsoft.com/office/drawing/2014/chart" uri="{C3380CC4-5D6E-409C-BE32-E72D297353CC}">
                <c16:uniqueId val="{00000005-0D03-4765-BD2E-7108FC90D97B}"/>
              </c:ext>
            </c:extLst>
          </c:dPt>
          <c:dPt>
            <c:idx val="3"/>
            <c:invertIfNegative val="0"/>
            <c:bubble3D val="0"/>
            <c:spPr>
              <a:solidFill>
                <a:schemeClr val="bg1">
                  <a:lumMod val="85000"/>
                </a:schemeClr>
              </a:solidFill>
            </c:spPr>
            <c:extLst>
              <c:ext xmlns:c16="http://schemas.microsoft.com/office/drawing/2014/chart" uri="{C3380CC4-5D6E-409C-BE32-E72D297353CC}">
                <c16:uniqueId val="{00000007-0D03-4765-BD2E-7108FC90D97B}"/>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Hoja1!$A$5:$A$8</c:f>
              <c:strCache>
                <c:ptCount val="4"/>
                <c:pt idx="0">
                  <c:v>fderados </c:v>
                </c:pt>
                <c:pt idx="1">
                  <c:v>alto nivel </c:v>
                </c:pt>
                <c:pt idx="2">
                  <c:v>escolares </c:v>
                </c:pt>
                <c:pt idx="3">
                  <c:v>pob general </c:v>
                </c:pt>
              </c:strCache>
            </c:strRef>
          </c:cat>
          <c:val>
            <c:numRef>
              <c:f>Hoja1!$B$5:$B$8</c:f>
              <c:numCache>
                <c:formatCode>0.0</c:formatCode>
                <c:ptCount val="4"/>
                <c:pt idx="0">
                  <c:v>7.60666666666667</c:v>
                </c:pt>
                <c:pt idx="1">
                  <c:v>7.4752475247524748</c:v>
                </c:pt>
                <c:pt idx="2">
                  <c:v>7.496641390193779</c:v>
                </c:pt>
                <c:pt idx="3">
                  <c:v>8.4680728912506709</c:v>
                </c:pt>
              </c:numCache>
            </c:numRef>
          </c:val>
          <c:extLst>
            <c:ext xmlns:c16="http://schemas.microsoft.com/office/drawing/2014/chart" uri="{C3380CC4-5D6E-409C-BE32-E72D297353CC}">
              <c16:uniqueId val="{00000006-0D03-4765-BD2E-7108FC90D97B}"/>
            </c:ext>
          </c:extLst>
        </c:ser>
        <c:dLbls>
          <c:showLegendKey val="0"/>
          <c:showVal val="0"/>
          <c:showCatName val="0"/>
          <c:showSerName val="0"/>
          <c:showPercent val="0"/>
          <c:showBubbleSize val="0"/>
        </c:dLbls>
        <c:gapWidth val="78"/>
        <c:axId val="135332992"/>
        <c:axId val="135334528"/>
      </c:barChart>
      <c:catAx>
        <c:axId val="135332992"/>
        <c:scaling>
          <c:orientation val="minMax"/>
        </c:scaling>
        <c:delete val="1"/>
        <c:axPos val="l"/>
        <c:numFmt formatCode="General" sourceLinked="1"/>
        <c:majorTickMark val="out"/>
        <c:minorTickMark val="none"/>
        <c:tickLblPos val="nextTo"/>
        <c:crossAx val="135334528"/>
        <c:crosses val="autoZero"/>
        <c:auto val="1"/>
        <c:lblAlgn val="ctr"/>
        <c:lblOffset val="100"/>
        <c:noMultiLvlLbl val="0"/>
      </c:catAx>
      <c:valAx>
        <c:axId val="135334528"/>
        <c:scaling>
          <c:orientation val="minMax"/>
          <c:max val="10"/>
          <c:min val="0"/>
        </c:scaling>
        <c:delete val="1"/>
        <c:axPos val="b"/>
        <c:numFmt formatCode="0" sourceLinked="0"/>
        <c:majorTickMark val="out"/>
        <c:minorTickMark val="none"/>
        <c:tickLblPos val="nextTo"/>
        <c:crossAx val="135332992"/>
        <c:crosses val="autoZero"/>
        <c:crossBetween val="between"/>
        <c:majorUnit val="10"/>
      </c:valAx>
    </c:plotArea>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071466920381012"/>
          <c:y val="0.1283247279707779"/>
          <c:w val="0.71503587090631471"/>
          <c:h val="0.85287235667363193"/>
        </c:manualLayout>
      </c:layout>
      <c:barChart>
        <c:barDir val="bar"/>
        <c:grouping val="percentStacked"/>
        <c:varyColors val="0"/>
        <c:ser>
          <c:idx val="0"/>
          <c:order val="0"/>
          <c:tx>
            <c:strRef>
              <c:f>Hoja1!$B$1</c:f>
              <c:strCache>
                <c:ptCount val="1"/>
                <c:pt idx="0">
                  <c:v>Menos  tiempo</c:v>
                </c:pt>
              </c:strCache>
            </c:strRef>
          </c:tx>
          <c:spPr>
            <a:solidFill>
              <a:srgbClr val="D60019"/>
            </a:solidFill>
          </c:spPr>
          <c:invertIfNegative val="0"/>
          <c:dPt>
            <c:idx val="1"/>
            <c:invertIfNegative val="0"/>
            <c:bubble3D val="0"/>
            <c:extLst>
              <c:ext xmlns:c16="http://schemas.microsoft.com/office/drawing/2014/chart" uri="{C3380CC4-5D6E-409C-BE32-E72D297353CC}">
                <c16:uniqueId val="{00000000-4FB5-4535-B059-1568DB51E85D}"/>
              </c:ext>
            </c:extLst>
          </c:dPt>
          <c:dLbls>
            <c:dLbl>
              <c:idx val="0"/>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1-4FB5-4535-B059-1568DB51E85D}"/>
                </c:ext>
              </c:extLst>
            </c:dLbl>
            <c:dLbl>
              <c:idx val="12"/>
              <c:layout>
                <c:manualLayout>
                  <c:x val="-1.7043061105547468E-3"/>
                  <c:y val="0"/>
                </c:manualLayout>
              </c:layout>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4FB5-4535-B059-1568DB51E85D}"/>
                </c:ext>
              </c:extLst>
            </c:dLbl>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Hoja1!$B$2:$B$8</c:f>
              <c:numCache>
                <c:formatCode>###0.0%</c:formatCode>
                <c:ptCount val="7"/>
                <c:pt idx="0">
                  <c:v>3.0806122224968934E-2</c:v>
                </c:pt>
                <c:pt idx="1">
                  <c:v>0.11635145970371522</c:v>
                </c:pt>
                <c:pt idx="2">
                  <c:v>5.5033699637470707E-2</c:v>
                </c:pt>
                <c:pt idx="3">
                  <c:v>7.5913350993395592E-2</c:v>
                </c:pt>
                <c:pt idx="4">
                  <c:v>0.42071805722349742</c:v>
                </c:pt>
                <c:pt idx="5">
                  <c:v>0.29728444915656521</c:v>
                </c:pt>
                <c:pt idx="6">
                  <c:v>0.17051163913269246</c:v>
                </c:pt>
              </c:numCache>
            </c:numRef>
          </c:val>
          <c:extLst>
            <c:ext xmlns:c16="http://schemas.microsoft.com/office/drawing/2014/chart" uri="{C3380CC4-5D6E-409C-BE32-E72D297353CC}">
              <c16:uniqueId val="{00000003-4FB5-4535-B059-1568DB51E85D}"/>
            </c:ext>
          </c:extLst>
        </c:ser>
        <c:ser>
          <c:idx val="1"/>
          <c:order val="1"/>
          <c:tx>
            <c:strRef>
              <c:f>Hoja1!$C$1</c:f>
              <c:strCache>
                <c:ptCount val="1"/>
                <c:pt idx="0">
                  <c:v>Igual</c:v>
                </c:pt>
              </c:strCache>
            </c:strRef>
          </c:tx>
          <c:spPr>
            <a:solidFill>
              <a:schemeClr val="bg1">
                <a:lumMod val="85000"/>
              </a:schemeClr>
            </a:solidFill>
          </c:spPr>
          <c:invertIfNegative val="0"/>
          <c:dLbls>
            <c:dLbl>
              <c:idx val="0"/>
              <c:layout>
                <c:manualLayout>
                  <c:x val="2.052328229015267E-2"/>
                  <c:y val="2.9059761328678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98-4D4D-ACCB-189F3C529C6B}"/>
                </c:ext>
              </c:extLst>
            </c:dLbl>
            <c:dLbl>
              <c:idx val="2"/>
              <c:layout>
                <c:manualLayout>
                  <c:x val="5.1129183316641425E-3"/>
                  <c:y val="5.3069717520758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B5-4535-B059-1568DB51E85D}"/>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B5-4535-B059-1568DB51E85D}"/>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Hoja1!$C$2:$C$8</c:f>
              <c:numCache>
                <c:formatCode>###0.0%</c:formatCode>
                <c:ptCount val="7"/>
                <c:pt idx="0">
                  <c:v>0.22827782638270347</c:v>
                </c:pt>
                <c:pt idx="1">
                  <c:v>0.36896497572024695</c:v>
                </c:pt>
                <c:pt idx="2">
                  <c:v>0.34223044404249497</c:v>
                </c:pt>
                <c:pt idx="3">
                  <c:v>0.32894428541153736</c:v>
                </c:pt>
                <c:pt idx="4">
                  <c:v>0.33864101035684813</c:v>
                </c:pt>
                <c:pt idx="5">
                  <c:v>0.56796006748982197</c:v>
                </c:pt>
                <c:pt idx="6">
                  <c:v>0.43984003716467568</c:v>
                </c:pt>
              </c:numCache>
            </c:numRef>
          </c:val>
          <c:extLst>
            <c:ext xmlns:c16="http://schemas.microsoft.com/office/drawing/2014/chart" uri="{C3380CC4-5D6E-409C-BE32-E72D297353CC}">
              <c16:uniqueId val="{00000006-4FB5-4535-B059-1568DB51E85D}"/>
            </c:ext>
          </c:extLst>
        </c:ser>
        <c:ser>
          <c:idx val="2"/>
          <c:order val="2"/>
          <c:tx>
            <c:strRef>
              <c:f>Hoja1!$D$1</c:f>
              <c:strCache>
                <c:ptCount val="1"/>
                <c:pt idx="0">
                  <c:v>Más tiempo</c:v>
                </c:pt>
              </c:strCache>
            </c:strRef>
          </c:tx>
          <c:spPr>
            <a:solidFill>
              <a:srgbClr val="40A4A6"/>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Hoja1!$D$2:$D$8</c:f>
              <c:numCache>
                <c:formatCode>###0.0%</c:formatCode>
                <c:ptCount val="7"/>
                <c:pt idx="0">
                  <c:v>0.74091605139232852</c:v>
                </c:pt>
                <c:pt idx="1">
                  <c:v>0.51468356457603825</c:v>
                </c:pt>
                <c:pt idx="2">
                  <c:v>0.60273585632003479</c:v>
                </c:pt>
                <c:pt idx="3">
                  <c:v>0.59514236359506734</c:v>
                </c:pt>
                <c:pt idx="4">
                  <c:v>0.24064093241965431</c:v>
                </c:pt>
                <c:pt idx="5">
                  <c:v>0.13475548335361323</c:v>
                </c:pt>
                <c:pt idx="6">
                  <c:v>0.38964832370263197</c:v>
                </c:pt>
              </c:numCache>
            </c:numRef>
          </c:val>
          <c:extLst>
            <c:ext xmlns:c16="http://schemas.microsoft.com/office/drawing/2014/chart" uri="{C3380CC4-5D6E-409C-BE32-E72D297353CC}">
              <c16:uniqueId val="{00000007-4FB5-4535-B059-1568DB51E85D}"/>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0"/>
        <c:axPos val="l"/>
        <c:numFmt formatCode="General" sourceLinked="1"/>
        <c:majorTickMark val="out"/>
        <c:minorTickMark val="none"/>
        <c:tickLblPos val="nextTo"/>
        <c:spPr>
          <a:ln>
            <a:noFill/>
          </a:ln>
        </c:spPr>
        <c:txPr>
          <a:bodyPr rot="0"/>
          <a:lstStyle/>
          <a:p>
            <a:pPr>
              <a:defRPr/>
            </a:pPr>
            <a:endParaRPr lang="es-ES"/>
          </a:p>
        </c:txPr>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540308727768396"/>
          <c:y val="7.4326801758907449E-2"/>
          <c:w val="0.71503587090631471"/>
          <c:h val="0.89460796915322227"/>
        </c:manualLayout>
      </c:layout>
      <c:barChart>
        <c:barDir val="bar"/>
        <c:grouping val="percentStacked"/>
        <c:varyColors val="0"/>
        <c:ser>
          <c:idx val="0"/>
          <c:order val="0"/>
          <c:tx>
            <c:strRef>
              <c:f>Hoja1!$B$1</c:f>
              <c:strCache>
                <c:ptCount val="1"/>
                <c:pt idx="0">
                  <c:v>Menos  tiempo</c:v>
                </c:pt>
              </c:strCache>
            </c:strRef>
          </c:tx>
          <c:spPr>
            <a:solidFill>
              <a:srgbClr val="D60019"/>
            </a:solidFill>
          </c:spPr>
          <c:invertIfNegative val="0"/>
          <c:dPt>
            <c:idx val="1"/>
            <c:invertIfNegative val="0"/>
            <c:bubble3D val="0"/>
            <c:extLst>
              <c:ext xmlns:c16="http://schemas.microsoft.com/office/drawing/2014/chart" uri="{C3380CC4-5D6E-409C-BE32-E72D297353CC}">
                <c16:uniqueId val="{00000000-4FB5-4535-B059-1568DB51E85D}"/>
              </c:ext>
            </c:extLst>
          </c:dPt>
          <c:dLbls>
            <c:dLbl>
              <c:idx val="0"/>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1-4FB5-4535-B059-1568DB51E85D}"/>
                </c:ext>
              </c:extLst>
            </c:dLbl>
            <c:dLbl>
              <c:idx val="12"/>
              <c:layout>
                <c:manualLayout>
                  <c:x val="-1.7043061105547468E-3"/>
                  <c:y val="0"/>
                </c:manualLayout>
              </c:layout>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4FB5-4535-B059-1568DB51E85D}"/>
                </c:ext>
              </c:extLst>
            </c:dLbl>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Hoja1!$B$2:$B$8</c:f>
              <c:numCache>
                <c:formatCode>###0.0%</c:formatCode>
                <c:ptCount val="7"/>
                <c:pt idx="0">
                  <c:v>1.7170502729710383E-2</c:v>
                </c:pt>
                <c:pt idx="1">
                  <c:v>7.2305815711371291E-2</c:v>
                </c:pt>
                <c:pt idx="2">
                  <c:v>2.5317583077706596E-2</c:v>
                </c:pt>
                <c:pt idx="3">
                  <c:v>8.4464278914842483E-2</c:v>
                </c:pt>
                <c:pt idx="4">
                  <c:v>0.48027943921017863</c:v>
                </c:pt>
                <c:pt idx="5">
                  <c:v>0.15542982271587069</c:v>
                </c:pt>
                <c:pt idx="6">
                  <c:v>5.6508034357655237E-2</c:v>
                </c:pt>
              </c:numCache>
            </c:numRef>
          </c:val>
          <c:extLst>
            <c:ext xmlns:c16="http://schemas.microsoft.com/office/drawing/2014/chart" uri="{C3380CC4-5D6E-409C-BE32-E72D297353CC}">
              <c16:uniqueId val="{00000003-4FB5-4535-B059-1568DB51E85D}"/>
            </c:ext>
          </c:extLst>
        </c:ser>
        <c:ser>
          <c:idx val="1"/>
          <c:order val="1"/>
          <c:tx>
            <c:strRef>
              <c:f>Hoja1!$C$1</c:f>
              <c:strCache>
                <c:ptCount val="1"/>
                <c:pt idx="0">
                  <c:v>Igual</c:v>
                </c:pt>
              </c:strCache>
            </c:strRef>
          </c:tx>
          <c:spPr>
            <a:solidFill>
              <a:schemeClr val="bg1">
                <a:lumMod val="85000"/>
              </a:schemeClr>
            </a:solidFill>
          </c:spPr>
          <c:invertIfNegative val="0"/>
          <c:dLbls>
            <c:dLbl>
              <c:idx val="0"/>
              <c:layout>
                <c:manualLayout>
                  <c:x val="6.5757146947548056E-2"/>
                  <c:y val="-1.40503222370835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09-4DFC-A119-60294F9C721B}"/>
                </c:ext>
              </c:extLst>
            </c:dLbl>
            <c:dLbl>
              <c:idx val="2"/>
              <c:layout>
                <c:manualLayout>
                  <c:x val="5.7718724062818236E-2"/>
                  <c:y val="5.30728138150082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B5-4535-B059-1568DB51E85D}"/>
                </c:ext>
              </c:extLst>
            </c:dLbl>
            <c:dLbl>
              <c:idx val="3"/>
              <c:layout>
                <c:manualLayout>
                  <c:x val="3.94542881685288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09-4DFC-A119-60294F9C721B}"/>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B5-4535-B059-1568DB51E85D}"/>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Hoja1!$C$2:$C$8</c:f>
              <c:numCache>
                <c:formatCode>###0.0%</c:formatCode>
                <c:ptCount val="7"/>
                <c:pt idx="0">
                  <c:v>0.16792440692293981</c:v>
                </c:pt>
                <c:pt idx="1">
                  <c:v>0.329747806833393</c:v>
                </c:pt>
                <c:pt idx="2">
                  <c:v>0.14796378024057963</c:v>
                </c:pt>
                <c:pt idx="3">
                  <c:v>0.21466189473567063</c:v>
                </c:pt>
                <c:pt idx="4">
                  <c:v>0.26829178301863182</c:v>
                </c:pt>
                <c:pt idx="5">
                  <c:v>0.43042382016908293</c:v>
                </c:pt>
                <c:pt idx="6">
                  <c:v>0.37197932762562486</c:v>
                </c:pt>
              </c:numCache>
            </c:numRef>
          </c:val>
          <c:extLst>
            <c:ext xmlns:c16="http://schemas.microsoft.com/office/drawing/2014/chart" uri="{C3380CC4-5D6E-409C-BE32-E72D297353CC}">
              <c16:uniqueId val="{00000006-4FB5-4535-B059-1568DB51E85D}"/>
            </c:ext>
          </c:extLst>
        </c:ser>
        <c:ser>
          <c:idx val="2"/>
          <c:order val="2"/>
          <c:tx>
            <c:strRef>
              <c:f>Hoja1!$D$1</c:f>
              <c:strCache>
                <c:ptCount val="1"/>
                <c:pt idx="0">
                  <c:v>Más tiempo</c:v>
                </c:pt>
              </c:strCache>
            </c:strRef>
          </c:tx>
          <c:spPr>
            <a:solidFill>
              <a:srgbClr val="40A4A6"/>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Hoja1!$D$2:$D$8</c:f>
              <c:numCache>
                <c:formatCode>###0.0%</c:formatCode>
                <c:ptCount val="7"/>
                <c:pt idx="0">
                  <c:v>0.81490509034735037</c:v>
                </c:pt>
                <c:pt idx="1">
                  <c:v>0.59794637745523627</c:v>
                </c:pt>
                <c:pt idx="2">
                  <c:v>0.82671863668171408</c:v>
                </c:pt>
                <c:pt idx="3">
                  <c:v>0.70087382634948736</c:v>
                </c:pt>
                <c:pt idx="4">
                  <c:v>0.2514287777711896</c:v>
                </c:pt>
                <c:pt idx="5">
                  <c:v>0.4141463571150466</c:v>
                </c:pt>
                <c:pt idx="6">
                  <c:v>0.57151263801672003</c:v>
                </c:pt>
              </c:numCache>
            </c:numRef>
          </c:val>
          <c:extLst>
            <c:ext xmlns:c16="http://schemas.microsoft.com/office/drawing/2014/chart" uri="{C3380CC4-5D6E-409C-BE32-E72D297353CC}">
              <c16:uniqueId val="{00000007-4FB5-4535-B059-1568DB51E85D}"/>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1"/>
        <c:axPos val="l"/>
        <c:numFmt formatCode="General" sourceLinked="1"/>
        <c:majorTickMark val="out"/>
        <c:minorTickMark val="none"/>
        <c:tickLblPos val="nextTo"/>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540308727768396"/>
          <c:y val="7.4326801758907449E-2"/>
          <c:w val="0.71503587090631471"/>
          <c:h val="0.89460796915322227"/>
        </c:manualLayout>
      </c:layout>
      <c:barChart>
        <c:barDir val="bar"/>
        <c:grouping val="percentStacked"/>
        <c:varyColors val="0"/>
        <c:ser>
          <c:idx val="0"/>
          <c:order val="0"/>
          <c:tx>
            <c:strRef>
              <c:f>Hoja1!$B$1</c:f>
              <c:strCache>
                <c:ptCount val="1"/>
                <c:pt idx="0">
                  <c:v>Menos  tiempo</c:v>
                </c:pt>
              </c:strCache>
            </c:strRef>
          </c:tx>
          <c:spPr>
            <a:solidFill>
              <a:srgbClr val="D60019"/>
            </a:solidFill>
          </c:spPr>
          <c:invertIfNegative val="0"/>
          <c:dPt>
            <c:idx val="1"/>
            <c:invertIfNegative val="0"/>
            <c:bubble3D val="0"/>
            <c:extLst>
              <c:ext xmlns:c16="http://schemas.microsoft.com/office/drawing/2014/chart" uri="{C3380CC4-5D6E-409C-BE32-E72D297353CC}">
                <c16:uniqueId val="{00000000-4FB5-4535-B059-1568DB51E85D}"/>
              </c:ext>
            </c:extLst>
          </c:dPt>
          <c:dLbls>
            <c:dLbl>
              <c:idx val="0"/>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1-4FB5-4535-B059-1568DB51E85D}"/>
                </c:ext>
              </c:extLst>
            </c:dLbl>
            <c:dLbl>
              <c:idx val="12"/>
              <c:layout>
                <c:manualLayout>
                  <c:x val="-1.7043061105547468E-3"/>
                  <c:y val="0"/>
                </c:manualLayout>
              </c:layout>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4FB5-4535-B059-1568DB51E85D}"/>
                </c:ext>
              </c:extLst>
            </c:dLbl>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Hoja1!$B$2:$B$8</c:f>
              <c:numCache>
                <c:formatCode>###0.0%</c:formatCode>
                <c:ptCount val="7"/>
                <c:pt idx="0">
                  <c:v>1.9801980198019802E-2</c:v>
                </c:pt>
                <c:pt idx="1">
                  <c:v>9.9009900990099015E-2</c:v>
                </c:pt>
                <c:pt idx="2">
                  <c:v>6.9306930693069313E-2</c:v>
                </c:pt>
                <c:pt idx="3">
                  <c:v>6.9306930693069313E-2</c:v>
                </c:pt>
                <c:pt idx="4">
                  <c:v>0.5544554455445545</c:v>
                </c:pt>
                <c:pt idx="5">
                  <c:v>0.30693069306930693</c:v>
                </c:pt>
                <c:pt idx="6">
                  <c:v>0.11881188118811881</c:v>
                </c:pt>
              </c:numCache>
            </c:numRef>
          </c:val>
          <c:extLst>
            <c:ext xmlns:c16="http://schemas.microsoft.com/office/drawing/2014/chart" uri="{C3380CC4-5D6E-409C-BE32-E72D297353CC}">
              <c16:uniqueId val="{00000003-4FB5-4535-B059-1568DB51E85D}"/>
            </c:ext>
          </c:extLst>
        </c:ser>
        <c:ser>
          <c:idx val="1"/>
          <c:order val="1"/>
          <c:tx>
            <c:strRef>
              <c:f>Hoja1!$C$1</c:f>
              <c:strCache>
                <c:ptCount val="1"/>
                <c:pt idx="0">
                  <c:v>Igual</c:v>
                </c:pt>
              </c:strCache>
            </c:strRef>
          </c:tx>
          <c:spPr>
            <a:solidFill>
              <a:schemeClr val="bg1">
                <a:lumMod val="85000"/>
              </a:schemeClr>
            </a:solidFill>
          </c:spPr>
          <c:invertIfNegative val="0"/>
          <c:dLbls>
            <c:dLbl>
              <c:idx val="0"/>
              <c:layout>
                <c:manualLayout>
                  <c:x val="6.5757146947548098E-2"/>
                  <c:y val="-6.13063776446793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97-45EC-B78D-1ADBB63E246C}"/>
                </c:ext>
              </c:extLst>
            </c:dLbl>
            <c:dLbl>
              <c:idx val="2"/>
              <c:layout>
                <c:manualLayout>
                  <c:x val="4.4567294673308624E-2"/>
                  <c:y val="-8.23839148363220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B5-4535-B059-1568DB51E85D}"/>
                </c:ext>
              </c:extLst>
            </c:dLbl>
            <c:dLbl>
              <c:idx val="3"/>
              <c:layout>
                <c:manualLayout>
                  <c:x val="4.60300028632836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97-45EC-B78D-1ADBB63E246C}"/>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B5-4535-B059-1568DB51E85D}"/>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Hoja1!$C$2:$C$8</c:f>
              <c:numCache>
                <c:formatCode>###0.0%</c:formatCode>
                <c:ptCount val="7"/>
                <c:pt idx="0">
                  <c:v>0.14851485148514854</c:v>
                </c:pt>
                <c:pt idx="1">
                  <c:v>0.28712871287128716</c:v>
                </c:pt>
                <c:pt idx="2">
                  <c:v>0.16831683168316833</c:v>
                </c:pt>
                <c:pt idx="3">
                  <c:v>0.15841584158415842</c:v>
                </c:pt>
                <c:pt idx="4">
                  <c:v>0.2277227722772277</c:v>
                </c:pt>
                <c:pt idx="5">
                  <c:v>0.40594059405940591</c:v>
                </c:pt>
                <c:pt idx="6">
                  <c:v>0.15841584158415842</c:v>
                </c:pt>
              </c:numCache>
            </c:numRef>
          </c:val>
          <c:extLst>
            <c:ext xmlns:c16="http://schemas.microsoft.com/office/drawing/2014/chart" uri="{C3380CC4-5D6E-409C-BE32-E72D297353CC}">
              <c16:uniqueId val="{00000006-4FB5-4535-B059-1568DB51E85D}"/>
            </c:ext>
          </c:extLst>
        </c:ser>
        <c:ser>
          <c:idx val="2"/>
          <c:order val="2"/>
          <c:tx>
            <c:strRef>
              <c:f>Hoja1!$D$1</c:f>
              <c:strCache>
                <c:ptCount val="1"/>
                <c:pt idx="0">
                  <c:v>Más tiempo</c:v>
                </c:pt>
              </c:strCache>
            </c:strRef>
          </c:tx>
          <c:spPr>
            <a:solidFill>
              <a:srgbClr val="40A4A6"/>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Hoja1!$D$2:$D$8</c:f>
              <c:numCache>
                <c:formatCode>###0.0%</c:formatCode>
                <c:ptCount val="7"/>
                <c:pt idx="0">
                  <c:v>0.83168316831683176</c:v>
                </c:pt>
                <c:pt idx="1">
                  <c:v>0.61386138613861385</c:v>
                </c:pt>
                <c:pt idx="2">
                  <c:v>0.76237623762376228</c:v>
                </c:pt>
                <c:pt idx="3">
                  <c:v>0.7722772277227723</c:v>
                </c:pt>
                <c:pt idx="4">
                  <c:v>0.21782178217821785</c:v>
                </c:pt>
                <c:pt idx="5">
                  <c:v>0.28712871287128716</c:v>
                </c:pt>
                <c:pt idx="6">
                  <c:v>0.72277227722772286</c:v>
                </c:pt>
              </c:numCache>
            </c:numRef>
          </c:val>
          <c:extLst>
            <c:ext xmlns:c16="http://schemas.microsoft.com/office/drawing/2014/chart" uri="{C3380CC4-5D6E-409C-BE32-E72D297353CC}">
              <c16:uniqueId val="{00000007-4FB5-4535-B059-1568DB51E85D}"/>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1"/>
        <c:axPos val="l"/>
        <c:numFmt formatCode="General" sourceLinked="1"/>
        <c:majorTickMark val="out"/>
        <c:minorTickMark val="none"/>
        <c:tickLblPos val="nextTo"/>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540308727768396"/>
          <c:y val="7.4326801758907449E-2"/>
          <c:w val="0.71503587090631471"/>
          <c:h val="0.89460796915322227"/>
        </c:manualLayout>
      </c:layout>
      <c:barChart>
        <c:barDir val="bar"/>
        <c:grouping val="percentStacked"/>
        <c:varyColors val="0"/>
        <c:ser>
          <c:idx val="0"/>
          <c:order val="0"/>
          <c:tx>
            <c:strRef>
              <c:f>Hoja1!$B$1</c:f>
              <c:strCache>
                <c:ptCount val="1"/>
                <c:pt idx="0">
                  <c:v>Menos  tiempo</c:v>
                </c:pt>
              </c:strCache>
            </c:strRef>
          </c:tx>
          <c:spPr>
            <a:solidFill>
              <a:srgbClr val="D60019"/>
            </a:solidFill>
          </c:spPr>
          <c:invertIfNegative val="0"/>
          <c:dPt>
            <c:idx val="1"/>
            <c:invertIfNegative val="0"/>
            <c:bubble3D val="0"/>
            <c:extLst>
              <c:ext xmlns:c16="http://schemas.microsoft.com/office/drawing/2014/chart" uri="{C3380CC4-5D6E-409C-BE32-E72D297353CC}">
                <c16:uniqueId val="{00000000-4FB5-4535-B059-1568DB51E85D}"/>
              </c:ext>
            </c:extLst>
          </c:dPt>
          <c:dLbls>
            <c:dLbl>
              <c:idx val="0"/>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1-4FB5-4535-B059-1568DB51E85D}"/>
                </c:ext>
              </c:extLst>
            </c:dLbl>
            <c:dLbl>
              <c:idx val="12"/>
              <c:layout>
                <c:manualLayout>
                  <c:x val="-1.7043061105547468E-3"/>
                  <c:y val="0"/>
                </c:manualLayout>
              </c:layout>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4FB5-4535-B059-1568DB51E85D}"/>
                </c:ext>
              </c:extLst>
            </c:dLbl>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Hoja1!$B$2:$B$8</c:f>
              <c:numCache>
                <c:formatCode>###0.0%</c:formatCode>
                <c:ptCount val="7"/>
                <c:pt idx="0">
                  <c:v>4.6666666666666669E-2</c:v>
                </c:pt>
                <c:pt idx="1">
                  <c:v>0.19666666666666668</c:v>
                </c:pt>
                <c:pt idx="2">
                  <c:v>0.08</c:v>
                </c:pt>
                <c:pt idx="3">
                  <c:v>8.3333333333333343E-2</c:v>
                </c:pt>
                <c:pt idx="4">
                  <c:v>0.55000000000000004</c:v>
                </c:pt>
                <c:pt idx="5">
                  <c:v>0.2533333333333333</c:v>
                </c:pt>
                <c:pt idx="6">
                  <c:v>0.12</c:v>
                </c:pt>
              </c:numCache>
            </c:numRef>
          </c:val>
          <c:extLst>
            <c:ext xmlns:c16="http://schemas.microsoft.com/office/drawing/2014/chart" uri="{C3380CC4-5D6E-409C-BE32-E72D297353CC}">
              <c16:uniqueId val="{00000003-4FB5-4535-B059-1568DB51E85D}"/>
            </c:ext>
          </c:extLst>
        </c:ser>
        <c:ser>
          <c:idx val="1"/>
          <c:order val="1"/>
          <c:tx>
            <c:strRef>
              <c:f>Hoja1!$C$1</c:f>
              <c:strCache>
                <c:ptCount val="1"/>
                <c:pt idx="0">
                  <c:v>Igual</c:v>
                </c:pt>
              </c:strCache>
            </c:strRef>
          </c:tx>
          <c:spPr>
            <a:solidFill>
              <a:schemeClr val="bg1">
                <a:lumMod val="85000"/>
              </a:schemeClr>
            </a:solidFill>
          </c:spPr>
          <c:invertIfNegative val="0"/>
          <c:dLbls>
            <c:dLbl>
              <c:idx val="0"/>
              <c:layout>
                <c:manualLayout>
                  <c:x val="3.9454288168528806E-2"/>
                  <c:y val="2.413826980401916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10-4B2A-B9E3-58B75F52A524}"/>
                </c:ext>
              </c:extLst>
            </c:dLbl>
            <c:dLbl>
              <c:idx val="2"/>
              <c:layout>
                <c:manualLayout>
                  <c:x val="5.1129183316641425E-3"/>
                  <c:y val="5.3069717520758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B5-4535-B059-1568DB51E85D}"/>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B5-4535-B059-1568DB51E85D}"/>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Hoja1!$C$2:$C$8</c:f>
              <c:numCache>
                <c:formatCode>###0.0%</c:formatCode>
                <c:ptCount val="7"/>
                <c:pt idx="0">
                  <c:v>0.20333333333333331</c:v>
                </c:pt>
                <c:pt idx="1">
                  <c:v>0.28666666666666668</c:v>
                </c:pt>
                <c:pt idx="2">
                  <c:v>0.28000000000000003</c:v>
                </c:pt>
                <c:pt idx="3">
                  <c:v>0.23</c:v>
                </c:pt>
                <c:pt idx="4">
                  <c:v>0.23</c:v>
                </c:pt>
                <c:pt idx="5">
                  <c:v>0.46</c:v>
                </c:pt>
                <c:pt idx="6">
                  <c:v>0.32333333333333336</c:v>
                </c:pt>
              </c:numCache>
            </c:numRef>
          </c:val>
          <c:extLst>
            <c:ext xmlns:c16="http://schemas.microsoft.com/office/drawing/2014/chart" uri="{C3380CC4-5D6E-409C-BE32-E72D297353CC}">
              <c16:uniqueId val="{00000006-4FB5-4535-B059-1568DB51E85D}"/>
            </c:ext>
          </c:extLst>
        </c:ser>
        <c:ser>
          <c:idx val="2"/>
          <c:order val="2"/>
          <c:tx>
            <c:strRef>
              <c:f>Hoja1!$D$1</c:f>
              <c:strCache>
                <c:ptCount val="1"/>
                <c:pt idx="0">
                  <c:v>Más tiempo</c:v>
                </c:pt>
              </c:strCache>
            </c:strRef>
          </c:tx>
          <c:spPr>
            <a:solidFill>
              <a:srgbClr val="40A4A6"/>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Hablar con familiares y amigos </c:v>
                </c:pt>
                <c:pt idx="1">
                  <c:v>Hobbies en el hogar</c:v>
                </c:pt>
                <c:pt idx="2">
                  <c:v>Utilizar RRSS</c:v>
                </c:pt>
                <c:pt idx="3">
                  <c:v>Ver tv, medios audiovisuales </c:v>
                </c:pt>
                <c:pt idx="4">
                  <c:v>Hacer actividad física</c:v>
                </c:pt>
                <c:pt idx="5">
                  <c:v>Trabajar /estudiar </c:v>
                </c:pt>
                <c:pt idx="6">
                  <c:v>Descansar, no hacer nada </c:v>
                </c:pt>
              </c:strCache>
            </c:strRef>
          </c:cat>
          <c:val>
            <c:numRef>
              <c:f>Hoja1!$D$2:$D$8</c:f>
              <c:numCache>
                <c:formatCode>###0.0%</c:formatCode>
                <c:ptCount val="7"/>
                <c:pt idx="0">
                  <c:v>0.75</c:v>
                </c:pt>
                <c:pt idx="1">
                  <c:v>0.51666666666666661</c:v>
                </c:pt>
                <c:pt idx="2">
                  <c:v>0.64</c:v>
                </c:pt>
                <c:pt idx="3">
                  <c:v>0.68666666666666676</c:v>
                </c:pt>
                <c:pt idx="4">
                  <c:v>0.22</c:v>
                </c:pt>
                <c:pt idx="5">
                  <c:v>0.28666666666666668</c:v>
                </c:pt>
                <c:pt idx="6">
                  <c:v>0.55666666666666664</c:v>
                </c:pt>
              </c:numCache>
            </c:numRef>
          </c:val>
          <c:extLst>
            <c:ext xmlns:c16="http://schemas.microsoft.com/office/drawing/2014/chart" uri="{C3380CC4-5D6E-409C-BE32-E72D297353CC}">
              <c16:uniqueId val="{00000007-4FB5-4535-B059-1568DB51E85D}"/>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1"/>
        <c:axPos val="l"/>
        <c:numFmt formatCode="General" sourceLinked="1"/>
        <c:majorTickMark val="out"/>
        <c:minorTickMark val="none"/>
        <c:tickLblPos val="nextTo"/>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1F9D-4B04-864F-EF29198D208F}"/>
              </c:ext>
            </c:extLst>
          </c:dPt>
          <c:dPt>
            <c:idx val="1"/>
            <c:invertIfNegative val="0"/>
            <c:bubble3D val="0"/>
            <c:extLst>
              <c:ext xmlns:c16="http://schemas.microsoft.com/office/drawing/2014/chart" uri="{C3380CC4-5D6E-409C-BE32-E72D297353CC}">
                <c16:uniqueId val="{00000001-1F9D-4B04-864F-EF29198D208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Deportistas </c:v>
                </c:pt>
                <c:pt idx="1">
                  <c:v>Jueces/arbitros </c:v>
                </c:pt>
                <c:pt idx="2">
                  <c:v>Técnicos </c:v>
                </c:pt>
              </c:strCache>
            </c:strRef>
          </c:cat>
          <c:val>
            <c:numRef>
              <c:f>Hoja1!$B$2:$B$4</c:f>
              <c:numCache>
                <c:formatCode>###0.0%</c:formatCode>
                <c:ptCount val="3"/>
                <c:pt idx="0">
                  <c:v>0.93421052631578949</c:v>
                </c:pt>
                <c:pt idx="1">
                  <c:v>3.9473684210526314E-2</c:v>
                </c:pt>
                <c:pt idx="2">
                  <c:v>2.6315789473684213E-2</c:v>
                </c:pt>
              </c:numCache>
            </c:numRef>
          </c:val>
          <c:extLst>
            <c:ext xmlns:c16="http://schemas.microsoft.com/office/drawing/2014/chart" uri="{C3380CC4-5D6E-409C-BE32-E72D297353CC}">
              <c16:uniqueId val="{00000002-1F9D-4B04-864F-EF29198D208F}"/>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38992766487116E-2"/>
          <c:y val="1.6343184570317946E-2"/>
          <c:w val="0.90755739790626777"/>
          <c:h val="0.83771494107378319"/>
        </c:manualLayout>
      </c:layout>
      <c:barChart>
        <c:barDir val="col"/>
        <c:grouping val="stacked"/>
        <c:varyColors val="0"/>
        <c:ser>
          <c:idx val="0"/>
          <c:order val="0"/>
          <c:tx>
            <c:strRef>
              <c:f>Hoja1!$B$1</c:f>
              <c:strCache>
                <c:ptCount val="1"/>
                <c:pt idx="0">
                  <c:v>No ha tenido ningún síntoma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Hoja1!$B$2:$B$5</c:f>
              <c:numCache>
                <c:formatCode>###0.0%</c:formatCode>
                <c:ptCount val="4"/>
                <c:pt idx="0">
                  <c:v>0.92024805964403811</c:v>
                </c:pt>
                <c:pt idx="1">
                  <c:v>0.93529133926547292</c:v>
                </c:pt>
                <c:pt idx="2">
                  <c:v>0.94059405940594065</c:v>
                </c:pt>
                <c:pt idx="3">
                  <c:v>0.93</c:v>
                </c:pt>
              </c:numCache>
            </c:numRef>
          </c:val>
          <c:extLst>
            <c:ext xmlns:c16="http://schemas.microsoft.com/office/drawing/2014/chart" uri="{C3380CC4-5D6E-409C-BE32-E72D297353CC}">
              <c16:uniqueId val="{00000000-DC62-4365-86EB-4B40726282A3}"/>
            </c:ext>
          </c:extLst>
        </c:ser>
        <c:ser>
          <c:idx val="1"/>
          <c:order val="1"/>
          <c:tx>
            <c:strRef>
              <c:f>Hoja1!$C$1</c:f>
              <c:strCache>
                <c:ptCount val="1"/>
                <c:pt idx="0">
                  <c:v>Ha tenido síntomas (fiebre, tos, dificultad respiratoria..)</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Hoja1!$C$2:$C$5</c:f>
              <c:numCache>
                <c:formatCode>###0.0%</c:formatCode>
                <c:ptCount val="4"/>
                <c:pt idx="0">
                  <c:v>5.9881020167114406E-2</c:v>
                </c:pt>
                <c:pt idx="1">
                  <c:v>5.1726255205145316E-2</c:v>
                </c:pt>
                <c:pt idx="2">
                  <c:v>3.9603960396039604E-2</c:v>
                </c:pt>
                <c:pt idx="3">
                  <c:v>5.333333333333333E-2</c:v>
                </c:pt>
              </c:numCache>
            </c:numRef>
          </c:val>
          <c:extLst>
            <c:ext xmlns:c16="http://schemas.microsoft.com/office/drawing/2014/chart" uri="{C3380CC4-5D6E-409C-BE32-E72D297353CC}">
              <c16:uniqueId val="{00000001-DC62-4365-86EB-4B40726282A3}"/>
            </c:ext>
          </c:extLst>
        </c:ser>
        <c:ser>
          <c:idx val="2"/>
          <c:order val="2"/>
          <c:tx>
            <c:strRef>
              <c:f>Hoja1!$D$1</c:f>
              <c:strCache>
                <c:ptCount val="1"/>
                <c:pt idx="0">
                  <c:v>Ha tenido un diagnóstico positivo por Covid-19</c:v>
                </c:pt>
              </c:strCache>
            </c:strRef>
          </c:tx>
          <c:spPr>
            <a:solidFill>
              <a:srgbClr val="E9001A"/>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Hoja1!$D$2:$D$5</c:f>
              <c:numCache>
                <c:formatCode>###0.0%</c:formatCode>
                <c:ptCount val="4"/>
                <c:pt idx="0">
                  <c:v>1.4671279294421078E-2</c:v>
                </c:pt>
                <c:pt idx="1">
                  <c:v>1.298240552938178E-2</c:v>
                </c:pt>
                <c:pt idx="2">
                  <c:v>1.9801980198019802E-2</c:v>
                </c:pt>
                <c:pt idx="3">
                  <c:v>1.3333333333333332E-2</c:v>
                </c:pt>
              </c:numCache>
            </c:numRef>
          </c:val>
          <c:extLst>
            <c:ext xmlns:c16="http://schemas.microsoft.com/office/drawing/2014/chart" uri="{C3380CC4-5D6E-409C-BE32-E72D297353CC}">
              <c16:uniqueId val="{00000002-DC62-4365-86EB-4B40726282A3}"/>
            </c:ext>
          </c:extLst>
        </c:ser>
        <c:ser>
          <c:idx val="3"/>
          <c:order val="3"/>
          <c:tx>
            <c:strRef>
              <c:f>Hoja1!$E$1</c:f>
              <c:strCache>
                <c:ptCount val="1"/>
                <c:pt idx="0">
                  <c:v>Ha estado hospitalizado/a</c:v>
                </c:pt>
              </c:strCache>
            </c:strRef>
          </c:tx>
          <c:spPr>
            <a:solidFill>
              <a:schemeClr val="tx1"/>
            </a:solidFill>
            <a:ln>
              <a:noFill/>
            </a:ln>
            <a:effectLst/>
          </c:spPr>
          <c:invertIfNegative val="0"/>
          <c:dLbls>
            <c:dLbl>
              <c:idx val="0"/>
              <c:layout>
                <c:manualLayout>
                  <c:x val="-4.3687154866041541E-3"/>
                  <c:y val="-2.722567923960227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4461333713474891E-2"/>
                      <c:h val="6.9486287534919519E-2"/>
                    </c:manualLayout>
                  </c15:layout>
                </c:ext>
                <c:ext xmlns:c16="http://schemas.microsoft.com/office/drawing/2014/chart" uri="{C3380CC4-5D6E-409C-BE32-E72D297353CC}">
                  <c16:uniqueId val="{00000003-A883-464C-9688-843325C06D47}"/>
                </c:ext>
              </c:extLst>
            </c:dLbl>
            <c:dLbl>
              <c:idx val="1"/>
              <c:delete val="1"/>
              <c:extLst>
                <c:ext xmlns:c15="http://schemas.microsoft.com/office/drawing/2012/chart" uri="{CE6537A1-D6FC-4f65-9D91-7224C49458BB}"/>
                <c:ext xmlns:c16="http://schemas.microsoft.com/office/drawing/2014/chart" uri="{C3380CC4-5D6E-409C-BE32-E72D297353CC}">
                  <c16:uniqueId val="{00000000-A883-464C-9688-843325C06D47}"/>
                </c:ext>
              </c:extLst>
            </c:dLbl>
            <c:dLbl>
              <c:idx val="2"/>
              <c:delete val="1"/>
              <c:extLst>
                <c:ext xmlns:c15="http://schemas.microsoft.com/office/drawing/2012/chart" uri="{CE6537A1-D6FC-4f65-9D91-7224C49458BB}"/>
                <c:ext xmlns:c16="http://schemas.microsoft.com/office/drawing/2014/chart" uri="{C3380CC4-5D6E-409C-BE32-E72D297353CC}">
                  <c16:uniqueId val="{00000001-A883-464C-9688-843325C06D47}"/>
                </c:ext>
              </c:extLst>
            </c:dLbl>
            <c:dLbl>
              <c:idx val="3"/>
              <c:layout>
                <c:manualLayout>
                  <c:x val="-1.7475137145427997E-3"/>
                  <c:y val="-2.7225798337582749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83-464C-9688-843325C06D4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(n=101)</c:v>
                </c:pt>
                <c:pt idx="3">
                  <c:v>Federados/as 
(n=300)</c:v>
                </c:pt>
              </c:strCache>
            </c:strRef>
          </c:cat>
          <c:val>
            <c:numRef>
              <c:f>Hoja1!$E$2:$E$5</c:f>
              <c:numCache>
                <c:formatCode>###0.0%</c:formatCode>
                <c:ptCount val="4"/>
                <c:pt idx="0" formatCode="####.0%">
                  <c:v>5.1996408944270491E-3</c:v>
                </c:pt>
                <c:pt idx="1">
                  <c:v>0</c:v>
                </c:pt>
                <c:pt idx="2" formatCode="General">
                  <c:v>0</c:v>
                </c:pt>
                <c:pt idx="3" formatCode="####.0%">
                  <c:v>3.3333333333333331E-3</c:v>
                </c:pt>
              </c:numCache>
            </c:numRef>
          </c:val>
          <c:extLst>
            <c:ext xmlns:c16="http://schemas.microsoft.com/office/drawing/2014/chart" uri="{C3380CC4-5D6E-409C-BE32-E72D297353CC}">
              <c16:uniqueId val="{00000003-DC62-4365-86EB-4B40726282A3}"/>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min val="0"/>
        </c:scaling>
        <c:delete val="1"/>
        <c:axPos val="l"/>
        <c:numFmt formatCode="###0.0%" sourceLinked="1"/>
        <c:majorTickMark val="out"/>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38992766487116E-2"/>
          <c:y val="1.6343184570317946E-2"/>
          <c:w val="0.90755739790626777"/>
          <c:h val="0.83771494107378319"/>
        </c:manualLayout>
      </c:layout>
      <c:barChart>
        <c:barDir val="col"/>
        <c:grouping val="stacked"/>
        <c:varyColors val="0"/>
        <c:ser>
          <c:idx val="0"/>
          <c:order val="0"/>
          <c:tx>
            <c:strRef>
              <c:f>Hoja1!$B$1</c:f>
              <c:strCache>
                <c:ptCount val="1"/>
                <c:pt idx="0">
                  <c:v>Muy bueno</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Antes </c:v>
                </c:pt>
                <c:pt idx="1">
                  <c:v>Después </c:v>
                </c:pt>
                <c:pt idx="2">
                  <c:v>Antes </c:v>
                </c:pt>
                <c:pt idx="3">
                  <c:v>Después </c:v>
                </c:pt>
                <c:pt idx="4">
                  <c:v>Antes </c:v>
                </c:pt>
                <c:pt idx="5">
                  <c:v>Después </c:v>
                </c:pt>
                <c:pt idx="6">
                  <c:v>Antes </c:v>
                </c:pt>
                <c:pt idx="7">
                  <c:v>Después </c:v>
                </c:pt>
              </c:strCache>
            </c:strRef>
          </c:cat>
          <c:val>
            <c:numRef>
              <c:f>Hoja1!$B$2:$B$9</c:f>
              <c:numCache>
                <c:formatCode>###0.0%</c:formatCode>
                <c:ptCount val="8"/>
                <c:pt idx="0">
                  <c:v>0.33504163595190783</c:v>
                </c:pt>
                <c:pt idx="1">
                  <c:v>0.3132988193616395</c:v>
                </c:pt>
                <c:pt idx="2">
                  <c:v>0.6268776305864272</c:v>
                </c:pt>
                <c:pt idx="3">
                  <c:v>0.59672054421528475</c:v>
                </c:pt>
                <c:pt idx="4">
                  <c:v>0.6633663366336634</c:v>
                </c:pt>
                <c:pt idx="5">
                  <c:v>0.48514851485148514</c:v>
                </c:pt>
                <c:pt idx="6">
                  <c:v>0.56333333333333335</c:v>
                </c:pt>
                <c:pt idx="7">
                  <c:v>0.44</c:v>
                </c:pt>
              </c:numCache>
            </c:numRef>
          </c:val>
          <c:extLst>
            <c:ext xmlns:c16="http://schemas.microsoft.com/office/drawing/2014/chart" uri="{C3380CC4-5D6E-409C-BE32-E72D297353CC}">
              <c16:uniqueId val="{00000000-3EF6-426F-B1AE-DF1C6ACB53DC}"/>
            </c:ext>
          </c:extLst>
        </c:ser>
        <c:ser>
          <c:idx val="1"/>
          <c:order val="1"/>
          <c:tx>
            <c:strRef>
              <c:f>Hoja1!$C$1</c:f>
              <c:strCache>
                <c:ptCount val="1"/>
                <c:pt idx="0">
                  <c:v>Bueno</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Antes </c:v>
                </c:pt>
                <c:pt idx="1">
                  <c:v>Después </c:v>
                </c:pt>
                <c:pt idx="2">
                  <c:v>Antes </c:v>
                </c:pt>
                <c:pt idx="3">
                  <c:v>Después </c:v>
                </c:pt>
                <c:pt idx="4">
                  <c:v>Antes </c:v>
                </c:pt>
                <c:pt idx="5">
                  <c:v>Después </c:v>
                </c:pt>
                <c:pt idx="6">
                  <c:v>Antes </c:v>
                </c:pt>
                <c:pt idx="7">
                  <c:v>Después </c:v>
                </c:pt>
              </c:strCache>
            </c:strRef>
          </c:cat>
          <c:val>
            <c:numRef>
              <c:f>Hoja1!$C$2:$C$9</c:f>
              <c:numCache>
                <c:formatCode>###0.0%</c:formatCode>
                <c:ptCount val="8"/>
                <c:pt idx="0">
                  <c:v>0.57458692965315605</c:v>
                </c:pt>
                <c:pt idx="1">
                  <c:v>0.51616189797758816</c:v>
                </c:pt>
                <c:pt idx="2">
                  <c:v>0.34092499250038322</c:v>
                </c:pt>
                <c:pt idx="3">
                  <c:v>0.36547055006009971</c:v>
                </c:pt>
                <c:pt idx="4">
                  <c:v>0.30693069306930693</c:v>
                </c:pt>
                <c:pt idx="5">
                  <c:v>0.40594059405940591</c:v>
                </c:pt>
                <c:pt idx="6">
                  <c:v>0.4</c:v>
                </c:pt>
                <c:pt idx="7">
                  <c:v>0.43666666666666665</c:v>
                </c:pt>
              </c:numCache>
            </c:numRef>
          </c:val>
          <c:extLst>
            <c:ext xmlns:c16="http://schemas.microsoft.com/office/drawing/2014/chart" uri="{C3380CC4-5D6E-409C-BE32-E72D297353CC}">
              <c16:uniqueId val="{00000001-3EF6-426F-B1AE-DF1C6ACB53DC}"/>
            </c:ext>
          </c:extLst>
        </c:ser>
        <c:ser>
          <c:idx val="2"/>
          <c:order val="2"/>
          <c:tx>
            <c:strRef>
              <c:f>Hoja1!$D$1</c:f>
              <c:strCache>
                <c:ptCount val="1"/>
                <c:pt idx="0">
                  <c:v>Regular</c:v>
                </c:pt>
              </c:strCache>
            </c:strRef>
          </c:tx>
          <c:spPr>
            <a:solidFill>
              <a:srgbClr val="E9001A"/>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Antes </c:v>
                </c:pt>
                <c:pt idx="1">
                  <c:v>Después </c:v>
                </c:pt>
                <c:pt idx="2">
                  <c:v>Antes </c:v>
                </c:pt>
                <c:pt idx="3">
                  <c:v>Después </c:v>
                </c:pt>
                <c:pt idx="4">
                  <c:v>Antes </c:v>
                </c:pt>
                <c:pt idx="5">
                  <c:v>Después </c:v>
                </c:pt>
                <c:pt idx="6">
                  <c:v>Antes </c:v>
                </c:pt>
                <c:pt idx="7">
                  <c:v>Después </c:v>
                </c:pt>
              </c:strCache>
            </c:strRef>
          </c:cat>
          <c:val>
            <c:numRef>
              <c:f>Hoja1!$D$2:$D$9</c:f>
              <c:numCache>
                <c:formatCode>###0.0%</c:formatCode>
                <c:ptCount val="8"/>
                <c:pt idx="0">
                  <c:v>8.3641466956866181E-2</c:v>
                </c:pt>
                <c:pt idx="1">
                  <c:v>0.14234010120690377</c:v>
                </c:pt>
                <c:pt idx="2">
                  <c:v>3.2197376913189968E-2</c:v>
                </c:pt>
                <c:pt idx="3">
                  <c:v>3.5775773269838503E-2</c:v>
                </c:pt>
                <c:pt idx="4">
                  <c:v>2.9702970297029702E-2</c:v>
                </c:pt>
                <c:pt idx="5">
                  <c:v>8.9108910891089119E-2</c:v>
                </c:pt>
                <c:pt idx="6">
                  <c:v>0.03</c:v>
                </c:pt>
                <c:pt idx="7">
                  <c:v>0.11</c:v>
                </c:pt>
              </c:numCache>
            </c:numRef>
          </c:val>
          <c:extLst>
            <c:ext xmlns:c16="http://schemas.microsoft.com/office/drawing/2014/chart" uri="{C3380CC4-5D6E-409C-BE32-E72D297353CC}">
              <c16:uniqueId val="{00000002-3EF6-426F-B1AE-DF1C6ACB53DC}"/>
            </c:ext>
          </c:extLst>
        </c:ser>
        <c:ser>
          <c:idx val="3"/>
          <c:order val="3"/>
          <c:tx>
            <c:strRef>
              <c:f>Hoja1!$E$1</c:f>
              <c:strCache>
                <c:ptCount val="1"/>
                <c:pt idx="0">
                  <c:v>Malo</c:v>
                </c:pt>
              </c:strCache>
            </c:strRef>
          </c:tx>
          <c:spPr>
            <a:solidFill>
              <a:schemeClr val="accent2">
                <a:lumMod val="40000"/>
                <a:lumOff val="6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9BDF-4D9A-B643-CFD8C2F82DFF}"/>
                </c:ext>
              </c:extLst>
            </c:dLbl>
            <c:dLbl>
              <c:idx val="3"/>
              <c:layout>
                <c:manualLayout>
                  <c:x val="0"/>
                  <c:y val="-1.4050422652202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DF-4D9A-B643-CFD8C2F82DFF}"/>
                </c:ext>
              </c:extLst>
            </c:dLbl>
            <c:dLbl>
              <c:idx val="4"/>
              <c:delete val="1"/>
              <c:extLst>
                <c:ext xmlns:c15="http://schemas.microsoft.com/office/drawing/2012/chart" uri="{CE6537A1-D6FC-4f65-9D91-7224C49458BB}"/>
                <c:ext xmlns:c16="http://schemas.microsoft.com/office/drawing/2014/chart" uri="{C3380CC4-5D6E-409C-BE32-E72D297353CC}">
                  <c16:uniqueId val="{00000006-9BDF-4D9A-B643-CFD8C2F82DFF}"/>
                </c:ext>
              </c:extLst>
            </c:dLbl>
            <c:dLbl>
              <c:idx val="6"/>
              <c:layout>
                <c:manualLayout>
                  <c:x val="0"/>
                  <c:y val="-5.62016906088081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DF-4D9A-B643-CFD8C2F82DF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Antes </c:v>
                </c:pt>
                <c:pt idx="1">
                  <c:v>Después </c:v>
                </c:pt>
                <c:pt idx="2">
                  <c:v>Antes </c:v>
                </c:pt>
                <c:pt idx="3">
                  <c:v>Después </c:v>
                </c:pt>
                <c:pt idx="4">
                  <c:v>Antes </c:v>
                </c:pt>
                <c:pt idx="5">
                  <c:v>Después </c:v>
                </c:pt>
                <c:pt idx="6">
                  <c:v>Antes </c:v>
                </c:pt>
                <c:pt idx="7">
                  <c:v>Después </c:v>
                </c:pt>
              </c:strCache>
            </c:strRef>
          </c:cat>
          <c:val>
            <c:numRef>
              <c:f>Hoja1!$E$2:$E$9</c:f>
              <c:numCache>
                <c:formatCode>###0.0%</c:formatCode>
                <c:ptCount val="8"/>
                <c:pt idx="0" formatCode="####.0%">
                  <c:v>5.0281548134270375E-3</c:v>
                </c:pt>
                <c:pt idx="1">
                  <c:v>2.8199181453868741E-2</c:v>
                </c:pt>
                <c:pt idx="2">
                  <c:v>0</c:v>
                </c:pt>
                <c:pt idx="3" formatCode="####.0%">
                  <c:v>2.0331324547773022E-3</c:v>
                </c:pt>
                <c:pt idx="4" formatCode="General">
                  <c:v>0</c:v>
                </c:pt>
                <c:pt idx="5">
                  <c:v>1.9801980198019802E-2</c:v>
                </c:pt>
                <c:pt idx="6" formatCode="####.0%">
                  <c:v>3.3333333333333331E-3</c:v>
                </c:pt>
                <c:pt idx="7">
                  <c:v>1.3333333333333332E-2</c:v>
                </c:pt>
              </c:numCache>
            </c:numRef>
          </c:val>
          <c:extLst>
            <c:ext xmlns:c16="http://schemas.microsoft.com/office/drawing/2014/chart" uri="{C3380CC4-5D6E-409C-BE32-E72D297353CC}">
              <c16:uniqueId val="{00000003-3EF6-426F-B1AE-DF1C6ACB53DC}"/>
            </c:ext>
          </c:extLst>
        </c:ser>
        <c:ser>
          <c:idx val="4"/>
          <c:order val="4"/>
          <c:tx>
            <c:strRef>
              <c:f>Hoja1!$F$1</c:f>
              <c:strCache>
                <c:ptCount val="1"/>
                <c:pt idx="0">
                  <c:v>Muy malo</c:v>
                </c:pt>
              </c:strCache>
            </c:strRef>
          </c:tx>
          <c:spPr>
            <a:solidFill>
              <a:schemeClr val="tx1"/>
            </a:solidFill>
            <a:ln>
              <a:noFill/>
            </a:ln>
            <a:effectLst/>
          </c:spPr>
          <c:invertIfNegative val="0"/>
          <c:dLbls>
            <c:dLbl>
              <c:idx val="0"/>
              <c:layout>
                <c:manualLayout>
                  <c:x val="0"/>
                  <c:y val="-1.686050718264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DF-4D9A-B643-CFD8C2F82DFF}"/>
                </c:ext>
              </c:extLst>
            </c:dLbl>
            <c:dLbl>
              <c:idx val="1"/>
              <c:delete val="1"/>
              <c:extLst>
                <c:ext xmlns:c15="http://schemas.microsoft.com/office/drawing/2012/chart" uri="{CE6537A1-D6FC-4f65-9D91-7224C49458BB}"/>
                <c:ext xmlns:c16="http://schemas.microsoft.com/office/drawing/2014/chart" uri="{C3380CC4-5D6E-409C-BE32-E72D297353CC}">
                  <c16:uniqueId val="{00000001-9BDF-4D9A-B643-CFD8C2F82DFF}"/>
                </c:ext>
              </c:extLst>
            </c:dLbl>
            <c:dLbl>
              <c:idx val="2"/>
              <c:delete val="1"/>
              <c:extLst>
                <c:ext xmlns:c15="http://schemas.microsoft.com/office/drawing/2012/chart" uri="{CE6537A1-D6FC-4f65-9D91-7224C49458BB}"/>
                <c:ext xmlns:c16="http://schemas.microsoft.com/office/drawing/2014/chart" uri="{C3380CC4-5D6E-409C-BE32-E72D297353CC}">
                  <c16:uniqueId val="{00000002-9BDF-4D9A-B643-CFD8C2F82DFF}"/>
                </c:ext>
              </c:extLst>
            </c:dLbl>
            <c:dLbl>
              <c:idx val="3"/>
              <c:delete val="1"/>
              <c:extLst>
                <c:ext xmlns:c15="http://schemas.microsoft.com/office/drawing/2012/chart" uri="{CE6537A1-D6FC-4f65-9D91-7224C49458BB}"/>
                <c:ext xmlns:c16="http://schemas.microsoft.com/office/drawing/2014/chart" uri="{C3380CC4-5D6E-409C-BE32-E72D297353CC}">
                  <c16:uniqueId val="{00000004-9BDF-4D9A-B643-CFD8C2F82DFF}"/>
                </c:ext>
              </c:extLst>
            </c:dLbl>
            <c:dLbl>
              <c:idx val="4"/>
              <c:delete val="1"/>
              <c:extLst>
                <c:ext xmlns:c15="http://schemas.microsoft.com/office/drawing/2012/chart" uri="{CE6537A1-D6FC-4f65-9D91-7224C49458BB}"/>
                <c:ext xmlns:c16="http://schemas.microsoft.com/office/drawing/2014/chart" uri="{C3380CC4-5D6E-409C-BE32-E72D297353CC}">
                  <c16:uniqueId val="{00000005-9BDF-4D9A-B643-CFD8C2F82DFF}"/>
                </c:ext>
              </c:extLst>
            </c:dLbl>
            <c:dLbl>
              <c:idx val="5"/>
              <c:delete val="1"/>
              <c:extLst>
                <c:ext xmlns:c15="http://schemas.microsoft.com/office/drawing/2012/chart" uri="{CE6537A1-D6FC-4f65-9D91-7224C49458BB}"/>
                <c:ext xmlns:c16="http://schemas.microsoft.com/office/drawing/2014/chart" uri="{C3380CC4-5D6E-409C-BE32-E72D297353CC}">
                  <c16:uniqueId val="{00000007-9BDF-4D9A-B643-CFD8C2F82DFF}"/>
                </c:ext>
              </c:extLst>
            </c:dLbl>
            <c:dLbl>
              <c:idx val="6"/>
              <c:layout>
                <c:manualLayout>
                  <c:x val="-1.5312261009666377E-3"/>
                  <c:y val="-2.8100845304404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DF-4D9A-B643-CFD8C2F82DFF}"/>
                </c:ext>
              </c:extLst>
            </c:dLbl>
            <c:dLbl>
              <c:idx val="7"/>
              <c:delete val="1"/>
              <c:extLst>
                <c:ext xmlns:c15="http://schemas.microsoft.com/office/drawing/2012/chart" uri="{CE6537A1-D6FC-4f65-9D91-7224C49458BB}"/>
                <c:ext xmlns:c16="http://schemas.microsoft.com/office/drawing/2014/chart" uri="{C3380CC4-5D6E-409C-BE32-E72D297353CC}">
                  <c16:uniqueId val="{0000000A-9BDF-4D9A-B643-CFD8C2F82DF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Antes </c:v>
                </c:pt>
                <c:pt idx="1">
                  <c:v>Después </c:v>
                </c:pt>
                <c:pt idx="2">
                  <c:v>Antes </c:v>
                </c:pt>
                <c:pt idx="3">
                  <c:v>Después </c:v>
                </c:pt>
                <c:pt idx="4">
                  <c:v>Antes </c:v>
                </c:pt>
                <c:pt idx="5">
                  <c:v>Después </c:v>
                </c:pt>
                <c:pt idx="6">
                  <c:v>Antes </c:v>
                </c:pt>
                <c:pt idx="7">
                  <c:v>Después </c:v>
                </c:pt>
              </c:strCache>
            </c:strRef>
          </c:cat>
          <c:val>
            <c:numRef>
              <c:f>Hoja1!$F$2:$F$9</c:f>
              <c:numCache>
                <c:formatCode>###0.0%</c:formatCode>
                <c:ptCount val="8"/>
                <c:pt idx="0" formatCode="####.0%">
                  <c:v>1.7018126246434583E-3</c:v>
                </c:pt>
                <c:pt idx="1">
                  <c:v>0</c:v>
                </c:pt>
                <c:pt idx="2">
                  <c:v>0</c:v>
                </c:pt>
                <c:pt idx="3">
                  <c:v>0</c:v>
                </c:pt>
                <c:pt idx="4" formatCode="General">
                  <c:v>0</c:v>
                </c:pt>
                <c:pt idx="5">
                  <c:v>0</c:v>
                </c:pt>
                <c:pt idx="6" formatCode="####.0%">
                  <c:v>3.3333333333333331E-3</c:v>
                </c:pt>
                <c:pt idx="7" formatCode="General">
                  <c:v>0</c:v>
                </c:pt>
              </c:numCache>
            </c:numRef>
          </c:val>
          <c:extLst>
            <c:ext xmlns:c16="http://schemas.microsoft.com/office/drawing/2014/chart" uri="{C3380CC4-5D6E-409C-BE32-E72D297353CC}">
              <c16:uniqueId val="{00000004-3EF6-426F-B1AE-DF1C6ACB53DC}"/>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0662067991528"/>
          <c:y val="9.6881363604123388E-2"/>
          <c:w val="0.52862252972362256"/>
          <c:h val="0.82686611125820209"/>
        </c:manualLayout>
      </c:layout>
      <c:doughnutChart>
        <c:varyColors val="1"/>
        <c:ser>
          <c:idx val="0"/>
          <c:order val="0"/>
          <c:tx>
            <c:strRef>
              <c:f>Hoja1!$B$1</c:f>
              <c:strCache>
                <c:ptCount val="1"/>
                <c:pt idx="0">
                  <c:v>Ventas</c:v>
                </c:pt>
              </c:strCache>
            </c:strRef>
          </c:tx>
          <c:dPt>
            <c:idx val="0"/>
            <c:bubble3D val="0"/>
            <c:spPr>
              <a:solidFill>
                <a:srgbClr val="40A4A6"/>
              </a:solidFill>
              <a:ln w="19050">
                <a:solidFill>
                  <a:schemeClr val="lt1"/>
                </a:solidFill>
              </a:ln>
              <a:effectLst/>
            </c:spPr>
            <c:extLst>
              <c:ext xmlns:c16="http://schemas.microsoft.com/office/drawing/2014/chart" uri="{C3380CC4-5D6E-409C-BE32-E72D297353CC}">
                <c16:uniqueId val="{00000001-C66F-4CA3-9414-F6DEF99F692A}"/>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66F-4CA3-9414-F6DEF99F692A}"/>
              </c:ext>
            </c:extLst>
          </c:dPt>
          <c:dPt>
            <c:idx val="2"/>
            <c:bubble3D val="0"/>
            <c:spPr>
              <a:solidFill>
                <a:srgbClr val="D60019"/>
              </a:solidFill>
              <a:ln w="19050">
                <a:solidFill>
                  <a:schemeClr val="lt1"/>
                </a:solidFill>
              </a:ln>
              <a:effectLst/>
            </c:spPr>
            <c:extLst>
              <c:ext xmlns:c16="http://schemas.microsoft.com/office/drawing/2014/chart" uri="{C3380CC4-5D6E-409C-BE32-E72D297353CC}">
                <c16:uniqueId val="{00000005-C66F-4CA3-9414-F6DEF99F692A}"/>
              </c:ext>
            </c:extLst>
          </c:dPt>
          <c:dLbls>
            <c:dLbl>
              <c:idx val="0"/>
              <c:layout>
                <c:manualLayout>
                  <c:x val="7.9129150126620404E-2"/>
                  <c:y val="-0.151278148753958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6F-4CA3-9414-F6DEF99F692A}"/>
                </c:ext>
              </c:extLst>
            </c:dLbl>
            <c:dLbl>
              <c:idx val="1"/>
              <c:layout>
                <c:manualLayout>
                  <c:x val="0.22419925869209129"/>
                  <c:y val="4.81339564217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6F-4CA3-9414-F6DEF99F692A}"/>
                </c:ext>
              </c:extLst>
            </c:dLbl>
            <c:dLbl>
              <c:idx val="2"/>
              <c:layout>
                <c:manualLayout>
                  <c:x val="-7.0337022334773763E-2"/>
                  <c:y val="-0.15815442824277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6F-4CA3-9414-F6DEF99F69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Hoja1!$A$2:$A$4</c:f>
              <c:strCache>
                <c:ptCount val="3"/>
                <c:pt idx="0">
                  <c:v>Mejor </c:v>
                </c:pt>
                <c:pt idx="1">
                  <c:v>Igual </c:v>
                </c:pt>
                <c:pt idx="2">
                  <c:v>Peor</c:v>
                </c:pt>
              </c:strCache>
            </c:strRef>
          </c:cat>
          <c:val>
            <c:numRef>
              <c:f>Hoja1!$B$2:$B$4</c:f>
              <c:numCache>
                <c:formatCode>0.0%</c:formatCode>
                <c:ptCount val="3"/>
                <c:pt idx="0">
                  <c:v>3.3726119534312482E-2</c:v>
                </c:pt>
                <c:pt idx="1">
                  <c:v>0.82542841378137033</c:v>
                </c:pt>
                <c:pt idx="2">
                  <c:v>0.14084546668431702</c:v>
                </c:pt>
              </c:numCache>
            </c:numRef>
          </c:val>
          <c:extLst>
            <c:ext xmlns:c16="http://schemas.microsoft.com/office/drawing/2014/chart" uri="{C3380CC4-5D6E-409C-BE32-E72D297353CC}">
              <c16:uniqueId val="{00000006-C66F-4CA3-9414-F6DEF99F692A}"/>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0662067991528"/>
          <c:y val="9.6881363604123388E-2"/>
          <c:w val="0.52862252972362256"/>
          <c:h val="0.82686611125820209"/>
        </c:manualLayout>
      </c:layout>
      <c:doughnutChart>
        <c:varyColors val="1"/>
        <c:ser>
          <c:idx val="0"/>
          <c:order val="0"/>
          <c:tx>
            <c:strRef>
              <c:f>Hoja1!$B$1</c:f>
              <c:strCache>
                <c:ptCount val="1"/>
                <c:pt idx="0">
                  <c:v>Ventas</c:v>
                </c:pt>
              </c:strCache>
            </c:strRef>
          </c:tx>
          <c:dPt>
            <c:idx val="0"/>
            <c:bubble3D val="0"/>
            <c:spPr>
              <a:solidFill>
                <a:srgbClr val="40A4A6"/>
              </a:solidFill>
              <a:ln w="19050">
                <a:solidFill>
                  <a:schemeClr val="lt1"/>
                </a:solidFill>
              </a:ln>
              <a:effectLst/>
            </c:spPr>
            <c:extLst>
              <c:ext xmlns:c16="http://schemas.microsoft.com/office/drawing/2014/chart" uri="{C3380CC4-5D6E-409C-BE32-E72D297353CC}">
                <c16:uniqueId val="{00000001-C66F-4CA3-9414-F6DEF99F692A}"/>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66F-4CA3-9414-F6DEF99F692A}"/>
              </c:ext>
            </c:extLst>
          </c:dPt>
          <c:dPt>
            <c:idx val="2"/>
            <c:bubble3D val="0"/>
            <c:spPr>
              <a:solidFill>
                <a:srgbClr val="D60019"/>
              </a:solidFill>
              <a:ln w="19050">
                <a:solidFill>
                  <a:schemeClr val="lt1"/>
                </a:solidFill>
              </a:ln>
              <a:effectLst/>
            </c:spPr>
            <c:extLst>
              <c:ext xmlns:c16="http://schemas.microsoft.com/office/drawing/2014/chart" uri="{C3380CC4-5D6E-409C-BE32-E72D297353CC}">
                <c16:uniqueId val="{00000005-C66F-4CA3-9414-F6DEF99F692A}"/>
              </c:ext>
            </c:extLst>
          </c:dPt>
          <c:dLbls>
            <c:dLbl>
              <c:idx val="0"/>
              <c:layout>
                <c:manualLayout>
                  <c:x val="7.9129150126620404E-2"/>
                  <c:y val="-0.151278148753958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6F-4CA3-9414-F6DEF99F692A}"/>
                </c:ext>
              </c:extLst>
            </c:dLbl>
            <c:dLbl>
              <c:idx val="1"/>
              <c:layout>
                <c:manualLayout>
                  <c:x val="0.25497170596355484"/>
                  <c:y val="2.06288384664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6F-4CA3-9414-F6DEF99F692A}"/>
                </c:ext>
              </c:extLst>
            </c:dLbl>
            <c:dLbl>
              <c:idx val="2"/>
              <c:layout>
                <c:manualLayout>
                  <c:x val="-7.0337022334773763E-2"/>
                  <c:y val="-0.15815442824277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6F-4CA3-9414-F6DEF99F69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Hoja1!$A$2:$A$4</c:f>
              <c:strCache>
                <c:ptCount val="3"/>
                <c:pt idx="0">
                  <c:v>Mejor </c:v>
                </c:pt>
                <c:pt idx="1">
                  <c:v>Igual </c:v>
                </c:pt>
                <c:pt idx="2">
                  <c:v>Peor</c:v>
                </c:pt>
              </c:strCache>
            </c:strRef>
          </c:cat>
          <c:val>
            <c:numRef>
              <c:f>Hoja1!$B$2:$B$4</c:f>
              <c:numCache>
                <c:formatCode>0.0%</c:formatCode>
                <c:ptCount val="3"/>
                <c:pt idx="0">
                  <c:v>4.4861617764030789E-2</c:v>
                </c:pt>
                <c:pt idx="1">
                  <c:v>0.87125979538260123</c:v>
                </c:pt>
                <c:pt idx="2">
                  <c:v>8.3878586853368395E-2</c:v>
                </c:pt>
              </c:numCache>
            </c:numRef>
          </c:val>
          <c:extLst>
            <c:ext xmlns:c16="http://schemas.microsoft.com/office/drawing/2014/chart" uri="{C3380CC4-5D6E-409C-BE32-E72D297353CC}">
              <c16:uniqueId val="{00000006-C66F-4CA3-9414-F6DEF99F692A}"/>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0662067991528"/>
          <c:y val="9.6881363604123388E-2"/>
          <c:w val="0.52862252972362256"/>
          <c:h val="0.82686611125820209"/>
        </c:manualLayout>
      </c:layout>
      <c:doughnutChart>
        <c:varyColors val="1"/>
        <c:ser>
          <c:idx val="0"/>
          <c:order val="0"/>
          <c:tx>
            <c:strRef>
              <c:f>Hoja1!$B$1</c:f>
              <c:strCache>
                <c:ptCount val="1"/>
                <c:pt idx="0">
                  <c:v>Ventas</c:v>
                </c:pt>
              </c:strCache>
            </c:strRef>
          </c:tx>
          <c:dPt>
            <c:idx val="0"/>
            <c:bubble3D val="0"/>
            <c:spPr>
              <a:solidFill>
                <a:srgbClr val="40A4A6"/>
              </a:solidFill>
              <a:ln w="19050">
                <a:solidFill>
                  <a:schemeClr val="lt1"/>
                </a:solidFill>
              </a:ln>
              <a:effectLst/>
            </c:spPr>
            <c:extLst>
              <c:ext xmlns:c16="http://schemas.microsoft.com/office/drawing/2014/chart" uri="{C3380CC4-5D6E-409C-BE32-E72D297353CC}">
                <c16:uniqueId val="{00000001-C66F-4CA3-9414-F6DEF99F692A}"/>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66F-4CA3-9414-F6DEF99F692A}"/>
              </c:ext>
            </c:extLst>
          </c:dPt>
          <c:dPt>
            <c:idx val="2"/>
            <c:bubble3D val="0"/>
            <c:spPr>
              <a:solidFill>
                <a:srgbClr val="D60019"/>
              </a:solidFill>
              <a:ln w="19050">
                <a:solidFill>
                  <a:schemeClr val="lt1"/>
                </a:solidFill>
              </a:ln>
              <a:effectLst/>
            </c:spPr>
            <c:extLst>
              <c:ext xmlns:c16="http://schemas.microsoft.com/office/drawing/2014/chart" uri="{C3380CC4-5D6E-409C-BE32-E72D297353CC}">
                <c16:uniqueId val="{00000005-C66F-4CA3-9414-F6DEF99F692A}"/>
              </c:ext>
            </c:extLst>
          </c:dPt>
          <c:dLbls>
            <c:dLbl>
              <c:idx val="0"/>
              <c:layout>
                <c:manualLayout>
                  <c:x val="7.9129150126620404E-2"/>
                  <c:y val="-0.151278148753958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6F-4CA3-9414-F6DEF99F692A}"/>
                </c:ext>
              </c:extLst>
            </c:dLbl>
            <c:dLbl>
              <c:idx val="1"/>
              <c:layout>
                <c:manualLayout>
                  <c:x val="0.1450701085654709"/>
                  <c:y val="0.10314419233224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6F-4CA3-9414-F6DEF99F692A}"/>
                </c:ext>
              </c:extLst>
            </c:dLbl>
            <c:dLbl>
              <c:idx val="2"/>
              <c:layout>
                <c:manualLayout>
                  <c:x val="-7.0337022334773763E-2"/>
                  <c:y val="-0.15815442824277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6F-4CA3-9414-F6DEF99F69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Hoja1!$A$2:$A$4</c:f>
              <c:strCache>
                <c:ptCount val="3"/>
                <c:pt idx="0">
                  <c:v>Mejor </c:v>
                </c:pt>
                <c:pt idx="1">
                  <c:v>Igual </c:v>
                </c:pt>
                <c:pt idx="2">
                  <c:v>Peor</c:v>
                </c:pt>
              </c:strCache>
            </c:strRef>
          </c:cat>
          <c:val>
            <c:numRef>
              <c:f>Hoja1!$B$2:$B$4</c:f>
              <c:numCache>
                <c:formatCode>0.0%</c:formatCode>
                <c:ptCount val="3"/>
                <c:pt idx="0">
                  <c:v>1.9801980198019802E-2</c:v>
                </c:pt>
                <c:pt idx="1">
                  <c:v>0.72277227722772275</c:v>
                </c:pt>
                <c:pt idx="2">
                  <c:v>0.25742574257425743</c:v>
                </c:pt>
              </c:numCache>
            </c:numRef>
          </c:val>
          <c:extLst>
            <c:ext xmlns:c16="http://schemas.microsoft.com/office/drawing/2014/chart" uri="{C3380CC4-5D6E-409C-BE32-E72D297353CC}">
              <c16:uniqueId val="{00000006-C66F-4CA3-9414-F6DEF99F692A}"/>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0662067991528"/>
          <c:y val="9.6881363604123388E-2"/>
          <c:w val="0.52862252972362256"/>
          <c:h val="0.82686611125820209"/>
        </c:manualLayout>
      </c:layout>
      <c:doughnutChart>
        <c:varyColors val="1"/>
        <c:ser>
          <c:idx val="0"/>
          <c:order val="0"/>
          <c:tx>
            <c:strRef>
              <c:f>Hoja1!$B$1</c:f>
              <c:strCache>
                <c:ptCount val="1"/>
                <c:pt idx="0">
                  <c:v>Ventas</c:v>
                </c:pt>
              </c:strCache>
            </c:strRef>
          </c:tx>
          <c:dPt>
            <c:idx val="0"/>
            <c:bubble3D val="0"/>
            <c:spPr>
              <a:solidFill>
                <a:srgbClr val="40A4A6"/>
              </a:solidFill>
              <a:ln w="19050">
                <a:solidFill>
                  <a:schemeClr val="lt1"/>
                </a:solidFill>
              </a:ln>
              <a:effectLst/>
            </c:spPr>
            <c:extLst>
              <c:ext xmlns:c16="http://schemas.microsoft.com/office/drawing/2014/chart" uri="{C3380CC4-5D6E-409C-BE32-E72D297353CC}">
                <c16:uniqueId val="{00000001-C66F-4CA3-9414-F6DEF99F692A}"/>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66F-4CA3-9414-F6DEF99F692A}"/>
              </c:ext>
            </c:extLst>
          </c:dPt>
          <c:dPt>
            <c:idx val="2"/>
            <c:bubble3D val="0"/>
            <c:spPr>
              <a:solidFill>
                <a:srgbClr val="D60019"/>
              </a:solidFill>
              <a:ln w="19050">
                <a:solidFill>
                  <a:schemeClr val="lt1"/>
                </a:solidFill>
              </a:ln>
              <a:effectLst/>
            </c:spPr>
            <c:extLst>
              <c:ext xmlns:c16="http://schemas.microsoft.com/office/drawing/2014/chart" uri="{C3380CC4-5D6E-409C-BE32-E72D297353CC}">
                <c16:uniqueId val="{00000005-C66F-4CA3-9414-F6DEF99F692A}"/>
              </c:ext>
            </c:extLst>
          </c:dPt>
          <c:dLbls>
            <c:dLbl>
              <c:idx val="0"/>
              <c:layout>
                <c:manualLayout>
                  <c:x val="7.9129150126620404E-2"/>
                  <c:y val="-0.151278148753958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6F-4CA3-9414-F6DEF99F692A}"/>
                </c:ext>
              </c:extLst>
            </c:dLbl>
            <c:dLbl>
              <c:idx val="1"/>
              <c:layout>
                <c:manualLayout>
                  <c:x val="0.1450701085654709"/>
                  <c:y val="0.10314419233224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6F-4CA3-9414-F6DEF99F692A}"/>
                </c:ext>
              </c:extLst>
            </c:dLbl>
            <c:dLbl>
              <c:idx val="2"/>
              <c:layout>
                <c:manualLayout>
                  <c:x val="-7.0337022334773763E-2"/>
                  <c:y val="-0.15815442824277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6F-4CA3-9414-F6DEF99F69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Hoja1!$A$2:$A$4</c:f>
              <c:strCache>
                <c:ptCount val="3"/>
                <c:pt idx="0">
                  <c:v>Mejor </c:v>
                </c:pt>
                <c:pt idx="1">
                  <c:v>Igual </c:v>
                </c:pt>
                <c:pt idx="2">
                  <c:v>Peor</c:v>
                </c:pt>
              </c:strCache>
            </c:strRef>
          </c:cat>
          <c:val>
            <c:numRef>
              <c:f>Hoja1!$B$2:$B$4</c:f>
              <c:numCache>
                <c:formatCode>0.0%</c:formatCode>
                <c:ptCount val="3"/>
                <c:pt idx="0">
                  <c:v>3.3333333333333326E-2</c:v>
                </c:pt>
                <c:pt idx="1">
                  <c:v>0.76333333333333331</c:v>
                </c:pt>
                <c:pt idx="2">
                  <c:v>0.20333333333333334</c:v>
                </c:pt>
              </c:numCache>
            </c:numRef>
          </c:val>
          <c:extLst>
            <c:ext xmlns:c16="http://schemas.microsoft.com/office/drawing/2014/chart" uri="{C3380CC4-5D6E-409C-BE32-E72D297353CC}">
              <c16:uniqueId val="{00000006-C66F-4CA3-9414-F6DEF99F692A}"/>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54298168181156"/>
          <c:y val="1.0218810258512541E-2"/>
          <c:w val="0.61773919596995219"/>
          <c:h val="0.8799645654189141"/>
        </c:manualLayout>
      </c:layout>
      <c:barChart>
        <c:barDir val="bar"/>
        <c:grouping val="clustered"/>
        <c:varyColors val="0"/>
        <c:ser>
          <c:idx val="0"/>
          <c:order val="0"/>
          <c:tx>
            <c:strRef>
              <c:f>Hoja1!$B$1</c:f>
              <c:strCache>
                <c:ptCount val="1"/>
                <c:pt idx="0">
                  <c:v>Poblacion General (n=300)</c:v>
                </c:pt>
              </c:strCache>
            </c:strRef>
          </c:tx>
          <c:spPr>
            <a:solidFill>
              <a:sysClr val="window" lastClr="FFFFFF">
                <a:lumMod val="75000"/>
              </a:sysClr>
            </a:solidFill>
            <a:effectLst/>
            <a:scene3d>
              <a:camera prst="orthographicFront"/>
              <a:lightRig rig="balanced" dir="t">
                <a:rot lat="0" lon="0" rev="10800000"/>
              </a:lightRig>
            </a:scene3d>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Empleo, estudios </c:v>
                </c:pt>
                <c:pt idx="1">
                  <c:v>Nivel de ingresos </c:v>
                </c:pt>
                <c:pt idx="2">
                  <c:v>Salud </c:v>
                </c:pt>
                <c:pt idx="3">
                  <c:v>La salud de sus seres queridos </c:v>
                </c:pt>
                <c:pt idx="4">
                  <c:v>Las relaciones personales </c:v>
                </c:pt>
                <c:pt idx="5">
                  <c:v>Su práctica deportiva </c:v>
                </c:pt>
                <c:pt idx="6">
                  <c:v>Su equilibrio emocional</c:v>
                </c:pt>
                <c:pt idx="7">
                  <c:v>La carrera deportiva, logro objetivos </c:v>
                </c:pt>
              </c:strCache>
            </c:strRef>
          </c:cat>
          <c:val>
            <c:numRef>
              <c:f>Hoja1!$B$2:$B$9</c:f>
              <c:numCache>
                <c:formatCode>###0.0</c:formatCode>
                <c:ptCount val="8"/>
                <c:pt idx="0">
                  <c:v>5.7807485276896697</c:v>
                </c:pt>
                <c:pt idx="1">
                  <c:v>5.5262816113226556</c:v>
                </c:pt>
                <c:pt idx="2">
                  <c:v>6.8226346228072403</c:v>
                </c:pt>
                <c:pt idx="3">
                  <c:v>8.1955316762793657</c:v>
                </c:pt>
                <c:pt idx="4">
                  <c:v>6.5231424553756057</c:v>
                </c:pt>
                <c:pt idx="5">
                  <c:v>5.6993126687517304</c:v>
                </c:pt>
                <c:pt idx="6">
                  <c:v>6.5222567420749522</c:v>
                </c:pt>
              </c:numCache>
            </c:numRef>
          </c:val>
          <c:extLst>
            <c:ext xmlns:c16="http://schemas.microsoft.com/office/drawing/2014/chart" uri="{C3380CC4-5D6E-409C-BE32-E72D297353CC}">
              <c16:uniqueId val="{00000000-CAF9-40B1-A103-6ECB5B06E20C}"/>
            </c:ext>
          </c:extLst>
        </c:ser>
        <c:ser>
          <c:idx val="1"/>
          <c:order val="1"/>
          <c:tx>
            <c:strRef>
              <c:f>Hoja1!$C$1</c:f>
              <c:strCache>
                <c:ptCount val="1"/>
                <c:pt idx="0">
                  <c:v>Población escolar (n=300)</c:v>
                </c:pt>
              </c:strCache>
            </c:strRef>
          </c:tx>
          <c:spPr>
            <a:solidFill>
              <a:sysClr val="windowText" lastClr="000000">
                <a:lumMod val="65000"/>
                <a:lumOff val="3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Hoja1!$A$2:$A$9</c:f>
              <c:strCache>
                <c:ptCount val="8"/>
                <c:pt idx="0">
                  <c:v>Empleo, estudios </c:v>
                </c:pt>
                <c:pt idx="1">
                  <c:v>Nivel de ingresos </c:v>
                </c:pt>
                <c:pt idx="2">
                  <c:v>Salud </c:v>
                </c:pt>
                <c:pt idx="3">
                  <c:v>La salud de sus seres queridos </c:v>
                </c:pt>
                <c:pt idx="4">
                  <c:v>Las relaciones personales </c:v>
                </c:pt>
                <c:pt idx="5">
                  <c:v>Su práctica deportiva </c:v>
                </c:pt>
                <c:pt idx="6">
                  <c:v>Su equilibrio emocional</c:v>
                </c:pt>
                <c:pt idx="7">
                  <c:v>La carrera deportiva, logro objetivos </c:v>
                </c:pt>
              </c:strCache>
            </c:strRef>
          </c:cat>
          <c:val>
            <c:numRef>
              <c:f>Hoja1!$C$2:$C$9</c:f>
              <c:numCache>
                <c:formatCode>###0.0</c:formatCode>
                <c:ptCount val="8"/>
                <c:pt idx="0">
                  <c:v>7.3475034594082889</c:v>
                </c:pt>
                <c:pt idx="1">
                  <c:v>6.462568699005093</c:v>
                </c:pt>
                <c:pt idx="2">
                  <c:v>7.2200315094612879</c:v>
                </c:pt>
                <c:pt idx="3">
                  <c:v>8.0488477363676978</c:v>
                </c:pt>
                <c:pt idx="4">
                  <c:v>7.2192485784449616</c:v>
                </c:pt>
                <c:pt idx="5">
                  <c:v>7.0520664773928727</c:v>
                </c:pt>
                <c:pt idx="6">
                  <c:v>7.2710043935203545</c:v>
                </c:pt>
              </c:numCache>
            </c:numRef>
          </c:val>
          <c:extLst>
            <c:ext xmlns:c16="http://schemas.microsoft.com/office/drawing/2014/chart" uri="{C3380CC4-5D6E-409C-BE32-E72D297353CC}">
              <c16:uniqueId val="{00000001-CAF9-40B1-A103-6ECB5B06E20C}"/>
            </c:ext>
          </c:extLst>
        </c:ser>
        <c:ser>
          <c:idx val="2"/>
          <c:order val="2"/>
          <c:tx>
            <c:strRef>
              <c:f>Hoja1!$D$1</c:f>
              <c:strCache>
                <c:ptCount val="1"/>
                <c:pt idx="0">
                  <c:v>Alto Nivel/ Rendimiento (n=101)</c:v>
                </c:pt>
              </c:strCache>
            </c:strRef>
          </c:tx>
          <c:spPr>
            <a:solidFill>
              <a:srgbClr val="C0504D">
                <a:lumMod val="40000"/>
                <a:lumOff val="6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Hoja1!$A$2:$A$9</c:f>
              <c:strCache>
                <c:ptCount val="8"/>
                <c:pt idx="0">
                  <c:v>Empleo, estudios </c:v>
                </c:pt>
                <c:pt idx="1">
                  <c:v>Nivel de ingresos </c:v>
                </c:pt>
                <c:pt idx="2">
                  <c:v>Salud </c:v>
                </c:pt>
                <c:pt idx="3">
                  <c:v>La salud de sus seres queridos </c:v>
                </c:pt>
                <c:pt idx="4">
                  <c:v>Las relaciones personales </c:v>
                </c:pt>
                <c:pt idx="5">
                  <c:v>Su práctica deportiva </c:v>
                </c:pt>
                <c:pt idx="6">
                  <c:v>Su equilibrio emocional</c:v>
                </c:pt>
                <c:pt idx="7">
                  <c:v>La carrera deportiva, logro objetivos </c:v>
                </c:pt>
              </c:strCache>
            </c:strRef>
          </c:cat>
          <c:val>
            <c:numRef>
              <c:f>Hoja1!$D$2:$D$9</c:f>
              <c:numCache>
                <c:formatCode>###0.0</c:formatCode>
                <c:ptCount val="8"/>
                <c:pt idx="0">
                  <c:v>6.3663366336633676</c:v>
                </c:pt>
                <c:pt idx="1">
                  <c:v>6.0297029702970306</c:v>
                </c:pt>
                <c:pt idx="2">
                  <c:v>6.1287128712871288</c:v>
                </c:pt>
                <c:pt idx="3">
                  <c:v>8.4356435643564343</c:v>
                </c:pt>
                <c:pt idx="4">
                  <c:v>7.1188118811881171</c:v>
                </c:pt>
                <c:pt idx="5">
                  <c:v>7.019801980198018</c:v>
                </c:pt>
                <c:pt idx="6">
                  <c:v>6.4851485148514856</c:v>
                </c:pt>
                <c:pt idx="7">
                  <c:v>6.6138613861386144</c:v>
                </c:pt>
              </c:numCache>
            </c:numRef>
          </c:val>
          <c:extLst>
            <c:ext xmlns:c16="http://schemas.microsoft.com/office/drawing/2014/chart" uri="{C3380CC4-5D6E-409C-BE32-E72D297353CC}">
              <c16:uniqueId val="{00000000-B789-4C57-BAAD-0C1D45260B56}"/>
            </c:ext>
          </c:extLst>
        </c:ser>
        <c:ser>
          <c:idx val="3"/>
          <c:order val="3"/>
          <c:tx>
            <c:strRef>
              <c:f>Hoja1!$E$1</c:f>
              <c:strCache>
                <c:ptCount val="1"/>
                <c:pt idx="0">
                  <c:v>Federados/as (n=300)</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Hoja1!$A$2:$A$9</c:f>
              <c:strCache>
                <c:ptCount val="8"/>
                <c:pt idx="0">
                  <c:v>Empleo, estudios </c:v>
                </c:pt>
                <c:pt idx="1">
                  <c:v>Nivel de ingresos </c:v>
                </c:pt>
                <c:pt idx="2">
                  <c:v>Salud </c:v>
                </c:pt>
                <c:pt idx="3">
                  <c:v>La salud de sus seres queridos </c:v>
                </c:pt>
                <c:pt idx="4">
                  <c:v>Las relaciones personales </c:v>
                </c:pt>
                <c:pt idx="5">
                  <c:v>Su práctica deportiva </c:v>
                </c:pt>
                <c:pt idx="6">
                  <c:v>Su equilibrio emocional</c:v>
                </c:pt>
                <c:pt idx="7">
                  <c:v>La carrera deportiva, logro objetivos </c:v>
                </c:pt>
              </c:strCache>
            </c:strRef>
          </c:cat>
          <c:val>
            <c:numRef>
              <c:f>Hoja1!$E$2:$E$9</c:f>
              <c:numCache>
                <c:formatCode>###0.0</c:formatCode>
                <c:ptCount val="8"/>
                <c:pt idx="0">
                  <c:v>6.3866666666666676</c:v>
                </c:pt>
                <c:pt idx="1">
                  <c:v>5.7033333333333331</c:v>
                </c:pt>
                <c:pt idx="2">
                  <c:v>6.9833333333333334</c:v>
                </c:pt>
                <c:pt idx="3">
                  <c:v>8.5833333333333357</c:v>
                </c:pt>
                <c:pt idx="4">
                  <c:v>7.2899999999999938</c:v>
                </c:pt>
                <c:pt idx="5">
                  <c:v>6.8399999999999981</c:v>
                </c:pt>
                <c:pt idx="6">
                  <c:v>7.0799999999999983</c:v>
                </c:pt>
                <c:pt idx="7">
                  <c:v>6.1866666666666656</c:v>
                </c:pt>
              </c:numCache>
            </c:numRef>
          </c:val>
          <c:extLst>
            <c:ext xmlns:c16="http://schemas.microsoft.com/office/drawing/2014/chart" uri="{C3380CC4-5D6E-409C-BE32-E72D297353CC}">
              <c16:uniqueId val="{00000001-B789-4C57-BAAD-0C1D45260B56}"/>
            </c:ext>
          </c:extLst>
        </c:ser>
        <c:dLbls>
          <c:showLegendKey val="0"/>
          <c:showVal val="0"/>
          <c:showCatName val="0"/>
          <c:showSerName val="0"/>
          <c:showPercent val="0"/>
          <c:showBubbleSize val="0"/>
        </c:dLbls>
        <c:gapWidth val="100"/>
        <c:axId val="485285888"/>
        <c:axId val="485284096"/>
      </c:barChart>
      <c:valAx>
        <c:axId val="485284096"/>
        <c:scaling>
          <c:orientation val="minMax"/>
          <c:max val="10"/>
          <c:min val="0"/>
        </c:scaling>
        <c:delete val="0"/>
        <c:axPos val="t"/>
        <c:numFmt formatCode="0" sourceLinked="0"/>
        <c:majorTickMark val="out"/>
        <c:minorTickMark val="none"/>
        <c:tickLblPos val="nextTo"/>
        <c:txPr>
          <a:bodyPr/>
          <a:lstStyle/>
          <a:p>
            <a:pPr>
              <a:defRPr sz="600"/>
            </a:pPr>
            <a:endParaRPr lang="es-ES"/>
          </a:p>
        </c:txPr>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legend>
      <c:legendPos val="r"/>
      <c:layout>
        <c:manualLayout>
          <c:xMode val="edge"/>
          <c:yMode val="edge"/>
          <c:x val="0.76412052001674358"/>
          <c:y val="0.68363617363732276"/>
          <c:w val="0.22156620113255771"/>
          <c:h val="0.19339813133293868"/>
        </c:manualLayout>
      </c:layout>
      <c:overlay val="0"/>
    </c:legend>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81794795859152E-2"/>
          <c:y val="1.6343184570317946E-2"/>
          <c:w val="0.95752027966984277"/>
          <c:h val="0.83771494107378319"/>
        </c:manualLayout>
      </c:layout>
      <c:barChart>
        <c:barDir val="col"/>
        <c:grouping val="stacked"/>
        <c:varyColors val="0"/>
        <c:ser>
          <c:idx val="0"/>
          <c:order val="0"/>
          <c:tx>
            <c:strRef>
              <c:f>Hoja1!$B$1</c:f>
              <c:strCache>
                <c:ptCount val="1"/>
                <c:pt idx="0">
                  <c:v>Nunca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Hoja1!$B$2:$B$20</c:f>
              <c:numCache>
                <c:formatCode>###0.0%</c:formatCode>
                <c:ptCount val="19"/>
                <c:pt idx="0">
                  <c:v>0.38540968848477158</c:v>
                </c:pt>
                <c:pt idx="1">
                  <c:v>0.43841585651525994</c:v>
                </c:pt>
                <c:pt idx="2">
                  <c:v>0.36633663366336633</c:v>
                </c:pt>
                <c:pt idx="3">
                  <c:v>0.52333333333333332</c:v>
                </c:pt>
                <c:pt idx="5">
                  <c:v>0.32876998913639077</c:v>
                </c:pt>
                <c:pt idx="6">
                  <c:v>0.42327364438448256</c:v>
                </c:pt>
                <c:pt idx="7">
                  <c:v>0.40594059405940591</c:v>
                </c:pt>
                <c:pt idx="8">
                  <c:v>0.45333333333333337</c:v>
                </c:pt>
                <c:pt idx="10">
                  <c:v>0.47537977502740481</c:v>
                </c:pt>
                <c:pt idx="11">
                  <c:v>0.4779065859263037</c:v>
                </c:pt>
                <c:pt idx="12">
                  <c:v>0.34653465346534651</c:v>
                </c:pt>
                <c:pt idx="13">
                  <c:v>0.48333333333333334</c:v>
                </c:pt>
                <c:pt idx="15">
                  <c:v>0.16073533156249181</c:v>
                </c:pt>
                <c:pt idx="16">
                  <c:v>0.29536636081711015</c:v>
                </c:pt>
                <c:pt idx="17">
                  <c:v>0.11881188118811881</c:v>
                </c:pt>
                <c:pt idx="18">
                  <c:v>0.19666666666666668</c:v>
                </c:pt>
              </c:numCache>
            </c:numRef>
          </c:val>
          <c:extLst>
            <c:ext xmlns:c16="http://schemas.microsoft.com/office/drawing/2014/chart" uri="{C3380CC4-5D6E-409C-BE32-E72D297353CC}">
              <c16:uniqueId val="{00000000-8B53-47D6-9DB4-13E2B2FEC7C3}"/>
            </c:ext>
          </c:extLst>
        </c:ser>
        <c:ser>
          <c:idx val="1"/>
          <c:order val="1"/>
          <c:tx>
            <c:strRef>
              <c:f>Hoja1!$C$1</c:f>
              <c:strCache>
                <c:ptCount val="1"/>
                <c:pt idx="0">
                  <c:v>Rara vez</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Hoja1!$C$2:$C$20</c:f>
              <c:numCache>
                <c:formatCode>###0.0%</c:formatCode>
                <c:ptCount val="19"/>
                <c:pt idx="0">
                  <c:v>0.20988213659304872</c:v>
                </c:pt>
                <c:pt idx="1">
                  <c:v>0.2896484706004685</c:v>
                </c:pt>
                <c:pt idx="2">
                  <c:v>0.35643564356435647</c:v>
                </c:pt>
                <c:pt idx="3">
                  <c:v>0.24333333333333332</c:v>
                </c:pt>
                <c:pt idx="5">
                  <c:v>0.22381525216378306</c:v>
                </c:pt>
                <c:pt idx="6">
                  <c:v>0.3243165778682513</c:v>
                </c:pt>
                <c:pt idx="7">
                  <c:v>0.24752475247524752</c:v>
                </c:pt>
                <c:pt idx="8">
                  <c:v>0.21333333333333332</c:v>
                </c:pt>
                <c:pt idx="10">
                  <c:v>0.26236141093573923</c:v>
                </c:pt>
                <c:pt idx="11">
                  <c:v>0.25775018445792486</c:v>
                </c:pt>
                <c:pt idx="12">
                  <c:v>0.31683168316831684</c:v>
                </c:pt>
                <c:pt idx="13">
                  <c:v>0.22666666666666668</c:v>
                </c:pt>
                <c:pt idx="15">
                  <c:v>0.12590986707469592</c:v>
                </c:pt>
                <c:pt idx="16">
                  <c:v>0.20260392146680306</c:v>
                </c:pt>
                <c:pt idx="17">
                  <c:v>0.14851485148514854</c:v>
                </c:pt>
                <c:pt idx="18">
                  <c:v>0.15333333333333335</c:v>
                </c:pt>
              </c:numCache>
            </c:numRef>
          </c:val>
          <c:extLst>
            <c:ext xmlns:c16="http://schemas.microsoft.com/office/drawing/2014/chart" uri="{C3380CC4-5D6E-409C-BE32-E72D297353CC}">
              <c16:uniqueId val="{00000001-8B53-47D6-9DB4-13E2B2FEC7C3}"/>
            </c:ext>
          </c:extLst>
        </c:ser>
        <c:ser>
          <c:idx val="2"/>
          <c:order val="2"/>
          <c:tx>
            <c:strRef>
              <c:f>Hoja1!$D$1</c:f>
              <c:strCache>
                <c:ptCount val="1"/>
                <c:pt idx="0">
                  <c:v>Ocasionalmente</c:v>
                </c:pt>
              </c:strCache>
            </c:strRef>
          </c:tx>
          <c:spPr>
            <a:solidFill>
              <a:srgbClr val="E9001A"/>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Hoja1!$D$2:$D$20</c:f>
              <c:numCache>
                <c:formatCode>###0.0%</c:formatCode>
                <c:ptCount val="19"/>
                <c:pt idx="0">
                  <c:v>0.29015158671295466</c:v>
                </c:pt>
                <c:pt idx="1">
                  <c:v>0.21207080972996009</c:v>
                </c:pt>
                <c:pt idx="2">
                  <c:v>0.20792079207920794</c:v>
                </c:pt>
                <c:pt idx="3">
                  <c:v>0.16</c:v>
                </c:pt>
                <c:pt idx="5">
                  <c:v>0.25513420319222874</c:v>
                </c:pt>
                <c:pt idx="6">
                  <c:v>0.19892223962240452</c:v>
                </c:pt>
                <c:pt idx="7">
                  <c:v>0.19801980198019803</c:v>
                </c:pt>
                <c:pt idx="8">
                  <c:v>0.25</c:v>
                </c:pt>
                <c:pt idx="10">
                  <c:v>0.18718713701282039</c:v>
                </c:pt>
                <c:pt idx="11">
                  <c:v>0.184158038066733</c:v>
                </c:pt>
                <c:pt idx="12">
                  <c:v>0.26732673267326734</c:v>
                </c:pt>
                <c:pt idx="13">
                  <c:v>0.21666666666666667</c:v>
                </c:pt>
                <c:pt idx="15">
                  <c:v>0.35570374563578605</c:v>
                </c:pt>
                <c:pt idx="16">
                  <c:v>0.30030373349464889</c:v>
                </c:pt>
                <c:pt idx="17">
                  <c:v>0.48514851485148514</c:v>
                </c:pt>
                <c:pt idx="18">
                  <c:v>0.4</c:v>
                </c:pt>
              </c:numCache>
            </c:numRef>
          </c:val>
          <c:extLst>
            <c:ext xmlns:c16="http://schemas.microsoft.com/office/drawing/2014/chart" uri="{C3380CC4-5D6E-409C-BE32-E72D297353CC}">
              <c16:uniqueId val="{00000002-8B53-47D6-9DB4-13E2B2FEC7C3}"/>
            </c:ext>
          </c:extLst>
        </c:ser>
        <c:ser>
          <c:idx val="3"/>
          <c:order val="3"/>
          <c:tx>
            <c:strRef>
              <c:f>Hoja1!$E$1</c:f>
              <c:strCache>
                <c:ptCount val="1"/>
                <c:pt idx="0">
                  <c:v>Con bastante frecuencia</c:v>
                </c:pt>
              </c:strCache>
            </c:strRef>
          </c:tx>
          <c:spPr>
            <a:solidFill>
              <a:schemeClr val="accent2">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Hoja1!$E$2:$E$20</c:f>
              <c:numCache>
                <c:formatCode>###0.0%</c:formatCode>
                <c:ptCount val="19"/>
                <c:pt idx="0">
                  <c:v>9.8100082688867205E-2</c:v>
                </c:pt>
                <c:pt idx="1">
                  <c:v>5.5445901792833069E-2</c:v>
                </c:pt>
                <c:pt idx="2">
                  <c:v>6.9306930693069313E-2</c:v>
                </c:pt>
                <c:pt idx="3">
                  <c:v>7.0000000000000007E-2</c:v>
                </c:pt>
                <c:pt idx="5">
                  <c:v>0.15959204919401507</c:v>
                </c:pt>
                <c:pt idx="6">
                  <c:v>5.3487538124861969E-2</c:v>
                </c:pt>
                <c:pt idx="7">
                  <c:v>0.12871287128712872</c:v>
                </c:pt>
                <c:pt idx="8">
                  <c:v>8.3333333333333343E-2</c:v>
                </c:pt>
                <c:pt idx="10">
                  <c:v>7.061143666945853E-2</c:v>
                </c:pt>
                <c:pt idx="11">
                  <c:v>6.5263791440288876E-2</c:v>
                </c:pt>
                <c:pt idx="12">
                  <c:v>5.9405940594059403E-2</c:v>
                </c:pt>
                <c:pt idx="13">
                  <c:v>5.6666666666666671E-2</c:v>
                </c:pt>
                <c:pt idx="15">
                  <c:v>0.30808972630376258</c:v>
                </c:pt>
                <c:pt idx="16">
                  <c:v>0.18790764666965121</c:v>
                </c:pt>
                <c:pt idx="17">
                  <c:v>0.15841584158415842</c:v>
                </c:pt>
                <c:pt idx="18">
                  <c:v>0.19666666666666668</c:v>
                </c:pt>
              </c:numCache>
            </c:numRef>
          </c:val>
          <c:extLst>
            <c:ext xmlns:c16="http://schemas.microsoft.com/office/drawing/2014/chart" uri="{C3380CC4-5D6E-409C-BE32-E72D297353CC}">
              <c16:uniqueId val="{00000003-8B53-47D6-9DB4-13E2B2FEC7C3}"/>
            </c:ext>
          </c:extLst>
        </c:ser>
        <c:ser>
          <c:idx val="4"/>
          <c:order val="4"/>
          <c:tx>
            <c:strRef>
              <c:f>Hoja1!$F$1</c:f>
              <c:strCache>
                <c:ptCount val="1"/>
                <c:pt idx="0">
                  <c:v>Todo el tiempo</c:v>
                </c:pt>
              </c:strCache>
            </c:strRef>
          </c:tx>
          <c:spPr>
            <a:solidFill>
              <a:schemeClr val="tx1"/>
            </a:solidFill>
            <a:ln>
              <a:noFill/>
            </a:ln>
            <a:effectLst/>
          </c:spPr>
          <c:invertIfNegative val="0"/>
          <c:dLbls>
            <c:dLbl>
              <c:idx val="0"/>
              <c:layout>
                <c:manualLayout>
                  <c:x val="1.4480710325590087E-3"/>
                  <c:y val="-2.2480676243523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D5-45F1-ABB5-AEE70E0B803D}"/>
                </c:ext>
              </c:extLst>
            </c:dLbl>
            <c:dLbl>
              <c:idx val="1"/>
              <c:layout>
                <c:manualLayout>
                  <c:x val="1.3273831124694516E-17"/>
                  <c:y val="-1.405042265220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D5-45F1-ABB5-AEE70E0B803D}"/>
                </c:ext>
              </c:extLst>
            </c:dLbl>
            <c:dLbl>
              <c:idx val="5"/>
              <c:layout>
                <c:manualLayout>
                  <c:x val="0"/>
                  <c:y val="-2.2480676243523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D5-45F1-ABB5-AEE70E0B803D}"/>
                </c:ext>
              </c:extLst>
            </c:dLbl>
            <c:dLbl>
              <c:idx val="6"/>
              <c:delete val="1"/>
              <c:extLst>
                <c:ext xmlns:c15="http://schemas.microsoft.com/office/drawing/2012/chart" uri="{CE6537A1-D6FC-4f65-9D91-7224C49458BB}"/>
                <c:ext xmlns:c16="http://schemas.microsoft.com/office/drawing/2014/chart" uri="{C3380CC4-5D6E-409C-BE32-E72D297353CC}">
                  <c16:uniqueId val="{00000003-D4D5-45F1-ABB5-AEE70E0B803D}"/>
                </c:ext>
              </c:extLst>
            </c:dLbl>
            <c:dLbl>
              <c:idx val="10"/>
              <c:layout>
                <c:manualLayout>
                  <c:x val="-1.0619064899755613E-16"/>
                  <c:y val="-1.6860507182642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D5-45F1-ABB5-AEE70E0B803D}"/>
                </c:ext>
              </c:extLst>
            </c:dLbl>
            <c:dLbl>
              <c:idx val="11"/>
              <c:layout>
                <c:manualLayout>
                  <c:x val="-2.8961420651180442E-3"/>
                  <c:y val="-1.9670591713082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D5-45F1-ABB5-AEE70E0B803D}"/>
                </c:ext>
              </c:extLst>
            </c:dLbl>
            <c:dLbl>
              <c:idx val="15"/>
              <c:layout>
                <c:manualLayout>
                  <c:x val="0"/>
                  <c:y val="-2.8100734671154835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3.0119877477227656E-2"/>
                      <c:h val="5.7072816813244651E-2"/>
                    </c:manualLayout>
                  </c15:layout>
                </c:ext>
                <c:ext xmlns:c16="http://schemas.microsoft.com/office/drawing/2014/chart" uri="{C3380CC4-5D6E-409C-BE32-E72D297353CC}">
                  <c16:uniqueId val="{00000006-D4D5-45F1-ABB5-AEE70E0B803D}"/>
                </c:ext>
              </c:extLst>
            </c:dLbl>
            <c:dLbl>
              <c:idx val="16"/>
              <c:layout>
                <c:manualLayout>
                  <c:x val="2.8961420651180442E-3"/>
                  <c:y val="-1.1240338121761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D5-45F1-ABB5-AEE70E0B803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Hoja1!$F$2:$F$20</c:f>
              <c:numCache>
                <c:formatCode>####.0%</c:formatCode>
                <c:ptCount val="19"/>
                <c:pt idx="0" formatCode="###0.0%">
                  <c:v>1.6456505520357878E-2</c:v>
                </c:pt>
                <c:pt idx="1">
                  <c:v>4.4189613614783385E-3</c:v>
                </c:pt>
                <c:pt idx="2" formatCode="General">
                  <c:v>0</c:v>
                </c:pt>
                <c:pt idx="3">
                  <c:v>3.3333333333333331E-3</c:v>
                </c:pt>
                <c:pt idx="5" formatCode="###0.0%">
                  <c:v>3.2688506313582402E-2</c:v>
                </c:pt>
                <c:pt idx="6" formatCode="###0.0%">
                  <c:v>0</c:v>
                </c:pt>
                <c:pt idx="7" formatCode="###0.0%">
                  <c:v>1.9801980198019802E-2</c:v>
                </c:pt>
                <c:pt idx="8" formatCode="General">
                  <c:v>0</c:v>
                </c:pt>
                <c:pt idx="10">
                  <c:v>4.4602403545769944E-3</c:v>
                </c:pt>
                <c:pt idx="11" formatCode="###0.0%">
                  <c:v>1.4921400108749516E-2</c:v>
                </c:pt>
                <c:pt idx="12">
                  <c:v>9.9009900990099011E-3</c:v>
                </c:pt>
                <c:pt idx="13" formatCode="###0.0%">
                  <c:v>1.6666666666666666E-2</c:v>
                </c:pt>
                <c:pt idx="15" formatCode="###0.0%">
                  <c:v>4.9561329423263648E-2</c:v>
                </c:pt>
                <c:pt idx="16" formatCode="###0.0%">
                  <c:v>1.3818337551786984E-2</c:v>
                </c:pt>
                <c:pt idx="17" formatCode="###0.0%">
                  <c:v>8.9108910891089119E-2</c:v>
                </c:pt>
                <c:pt idx="18" formatCode="###0.0%">
                  <c:v>5.333333333333333E-2</c:v>
                </c:pt>
              </c:numCache>
            </c:numRef>
          </c:val>
          <c:extLst>
            <c:ext xmlns:c16="http://schemas.microsoft.com/office/drawing/2014/chart" uri="{C3380CC4-5D6E-409C-BE32-E72D297353CC}">
              <c16:uniqueId val="{00000004-8B53-47D6-9DB4-13E2B2FEC7C3}"/>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97620131405205E-2"/>
          <c:y val="1.6343184570317946E-2"/>
          <c:w val="0.97885770930905214"/>
          <c:h val="0.83771494107378319"/>
        </c:manualLayout>
      </c:layout>
      <c:barChart>
        <c:barDir val="col"/>
        <c:grouping val="stacked"/>
        <c:varyColors val="0"/>
        <c:ser>
          <c:idx val="0"/>
          <c:order val="0"/>
          <c:tx>
            <c:strRef>
              <c:f>Hoja1!$B$1</c:f>
              <c:strCache>
                <c:ptCount val="1"/>
                <c:pt idx="0">
                  <c:v>Nunca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Hoja1!$B$2:$B$20</c:f>
              <c:numCache>
                <c:formatCode>###0.0%</c:formatCode>
                <c:ptCount val="19"/>
                <c:pt idx="0">
                  <c:v>0.33962175159603492</c:v>
                </c:pt>
                <c:pt idx="1">
                  <c:v>0.4260313240264143</c:v>
                </c:pt>
                <c:pt idx="2">
                  <c:v>0.27722772277227725</c:v>
                </c:pt>
                <c:pt idx="3">
                  <c:v>0.5</c:v>
                </c:pt>
                <c:pt idx="5">
                  <c:v>0.23844109389514084</c:v>
                </c:pt>
                <c:pt idx="6">
                  <c:v>0.19093256783205637</c:v>
                </c:pt>
                <c:pt idx="7">
                  <c:v>8.9108910891089119E-2</c:v>
                </c:pt>
                <c:pt idx="8">
                  <c:v>7.6666666666666675E-2</c:v>
                </c:pt>
                <c:pt idx="10">
                  <c:v>0.48354047766577901</c:v>
                </c:pt>
                <c:pt idx="11">
                  <c:v>0.44823484139551206</c:v>
                </c:pt>
                <c:pt idx="12">
                  <c:v>0.40594059405940591</c:v>
                </c:pt>
                <c:pt idx="13">
                  <c:v>0.50333333333333341</c:v>
                </c:pt>
                <c:pt idx="15">
                  <c:v>0.70783695514464928</c:v>
                </c:pt>
                <c:pt idx="16">
                  <c:v>0.71368123553044893</c:v>
                </c:pt>
                <c:pt idx="17">
                  <c:v>0.64356435643564358</c:v>
                </c:pt>
                <c:pt idx="18">
                  <c:v>0.78333333333333333</c:v>
                </c:pt>
              </c:numCache>
            </c:numRef>
          </c:val>
          <c:extLst>
            <c:ext xmlns:c16="http://schemas.microsoft.com/office/drawing/2014/chart" uri="{C3380CC4-5D6E-409C-BE32-E72D297353CC}">
              <c16:uniqueId val="{00000000-5443-426B-AF7B-5343D4D627EB}"/>
            </c:ext>
          </c:extLst>
        </c:ser>
        <c:ser>
          <c:idx val="1"/>
          <c:order val="1"/>
          <c:tx>
            <c:strRef>
              <c:f>Hoja1!$C$1</c:f>
              <c:strCache>
                <c:ptCount val="1"/>
                <c:pt idx="0">
                  <c:v>Rara vez</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Hoja1!$C$2:$C$20</c:f>
              <c:numCache>
                <c:formatCode>###0.0%</c:formatCode>
                <c:ptCount val="19"/>
                <c:pt idx="0">
                  <c:v>0.24411928604740471</c:v>
                </c:pt>
                <c:pt idx="1">
                  <c:v>0.205886847345292</c:v>
                </c:pt>
                <c:pt idx="2">
                  <c:v>0.31683168316831684</c:v>
                </c:pt>
                <c:pt idx="3">
                  <c:v>0.17666666666666667</c:v>
                </c:pt>
                <c:pt idx="5">
                  <c:v>0.22163568860322616</c:v>
                </c:pt>
                <c:pt idx="6">
                  <c:v>0.17804020680920452</c:v>
                </c:pt>
                <c:pt idx="7">
                  <c:v>0.13861386138613863</c:v>
                </c:pt>
                <c:pt idx="8">
                  <c:v>0.14333333333333334</c:v>
                </c:pt>
                <c:pt idx="10">
                  <c:v>0.28751391312802438</c:v>
                </c:pt>
                <c:pt idx="11">
                  <c:v>0.25316561450355479</c:v>
                </c:pt>
                <c:pt idx="12">
                  <c:v>0.20792079207920794</c:v>
                </c:pt>
                <c:pt idx="13">
                  <c:v>0.2</c:v>
                </c:pt>
                <c:pt idx="15">
                  <c:v>0.13035429124315956</c:v>
                </c:pt>
                <c:pt idx="16">
                  <c:v>0.16931368389727697</c:v>
                </c:pt>
                <c:pt idx="17">
                  <c:v>0.16831683168316833</c:v>
                </c:pt>
                <c:pt idx="18">
                  <c:v>8.6666666666666656E-2</c:v>
                </c:pt>
              </c:numCache>
            </c:numRef>
          </c:val>
          <c:extLst>
            <c:ext xmlns:c16="http://schemas.microsoft.com/office/drawing/2014/chart" uri="{C3380CC4-5D6E-409C-BE32-E72D297353CC}">
              <c16:uniqueId val="{00000001-5443-426B-AF7B-5343D4D627EB}"/>
            </c:ext>
          </c:extLst>
        </c:ser>
        <c:ser>
          <c:idx val="2"/>
          <c:order val="2"/>
          <c:tx>
            <c:strRef>
              <c:f>Hoja1!$D$1</c:f>
              <c:strCache>
                <c:ptCount val="1"/>
                <c:pt idx="0">
                  <c:v>Ocasionalmente</c:v>
                </c:pt>
              </c:strCache>
            </c:strRef>
          </c:tx>
          <c:spPr>
            <a:solidFill>
              <a:srgbClr val="E9001A"/>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Hoja1!$D$2:$D$20</c:f>
              <c:numCache>
                <c:formatCode>###0.0%</c:formatCode>
                <c:ptCount val="19"/>
                <c:pt idx="0">
                  <c:v>0.25124746448307517</c:v>
                </c:pt>
                <c:pt idx="1">
                  <c:v>0.27819888172294938</c:v>
                </c:pt>
                <c:pt idx="2">
                  <c:v>0.26732673267326734</c:v>
                </c:pt>
                <c:pt idx="3">
                  <c:v>0.26666666666666666</c:v>
                </c:pt>
                <c:pt idx="5">
                  <c:v>0.3201546419486534</c:v>
                </c:pt>
                <c:pt idx="6">
                  <c:v>0.32624242226701156</c:v>
                </c:pt>
                <c:pt idx="7">
                  <c:v>0.45544554455445541</c:v>
                </c:pt>
                <c:pt idx="8">
                  <c:v>0.46666666666666662</c:v>
                </c:pt>
                <c:pt idx="10">
                  <c:v>0.14820662368520085</c:v>
                </c:pt>
                <c:pt idx="11">
                  <c:v>0.19407696013459316</c:v>
                </c:pt>
                <c:pt idx="12">
                  <c:v>0.33663366336633666</c:v>
                </c:pt>
                <c:pt idx="13">
                  <c:v>0.21333333333333332</c:v>
                </c:pt>
                <c:pt idx="15">
                  <c:v>0.11325651342475165</c:v>
                </c:pt>
                <c:pt idx="16">
                  <c:v>8.3177025475606903E-2</c:v>
                </c:pt>
                <c:pt idx="17">
                  <c:v>0.14851485148514854</c:v>
                </c:pt>
                <c:pt idx="18">
                  <c:v>9.6666666666666665E-2</c:v>
                </c:pt>
              </c:numCache>
            </c:numRef>
          </c:val>
          <c:extLst>
            <c:ext xmlns:c16="http://schemas.microsoft.com/office/drawing/2014/chart" uri="{C3380CC4-5D6E-409C-BE32-E72D297353CC}">
              <c16:uniqueId val="{00000002-5443-426B-AF7B-5343D4D627EB}"/>
            </c:ext>
          </c:extLst>
        </c:ser>
        <c:ser>
          <c:idx val="3"/>
          <c:order val="3"/>
          <c:tx>
            <c:strRef>
              <c:f>Hoja1!$E$1</c:f>
              <c:strCache>
                <c:ptCount val="1"/>
                <c:pt idx="0">
                  <c:v>Con bastante frecuencia</c:v>
                </c:pt>
              </c:strCache>
            </c:strRef>
          </c:tx>
          <c:spPr>
            <a:solidFill>
              <a:schemeClr val="accent2">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Hoja1!$E$2:$E$20</c:f>
              <c:numCache>
                <c:formatCode>###0.0%</c:formatCode>
                <c:ptCount val="19"/>
                <c:pt idx="0">
                  <c:v>0.14735212656771421</c:v>
                </c:pt>
                <c:pt idx="1">
                  <c:v>8.7667379500966772E-2</c:v>
                </c:pt>
                <c:pt idx="2">
                  <c:v>0.10891089108910892</c:v>
                </c:pt>
                <c:pt idx="3">
                  <c:v>4.3333333333333328E-2</c:v>
                </c:pt>
                <c:pt idx="5">
                  <c:v>0.21976857555297943</c:v>
                </c:pt>
                <c:pt idx="6">
                  <c:v>0.28632583457757854</c:v>
                </c:pt>
                <c:pt idx="7">
                  <c:v>0.27722772277227725</c:v>
                </c:pt>
                <c:pt idx="8">
                  <c:v>0.28000000000000003</c:v>
                </c:pt>
                <c:pt idx="10">
                  <c:v>6.7604476163568294E-2</c:v>
                </c:pt>
                <c:pt idx="11">
                  <c:v>0.102489451511563</c:v>
                </c:pt>
                <c:pt idx="12">
                  <c:v>4.9504950495049507E-2</c:v>
                </c:pt>
                <c:pt idx="13">
                  <c:v>6.6666666666666666E-2</c:v>
                </c:pt>
                <c:pt idx="15">
                  <c:v>4.855224018744024E-2</c:v>
                </c:pt>
                <c:pt idx="16">
                  <c:v>3.382805509666767E-2</c:v>
                </c:pt>
                <c:pt idx="17">
                  <c:v>1.9801980198019802E-2</c:v>
                </c:pt>
                <c:pt idx="18">
                  <c:v>2.6666666666666665E-2</c:v>
                </c:pt>
              </c:numCache>
            </c:numRef>
          </c:val>
          <c:extLst>
            <c:ext xmlns:c16="http://schemas.microsoft.com/office/drawing/2014/chart" uri="{C3380CC4-5D6E-409C-BE32-E72D297353CC}">
              <c16:uniqueId val="{00000003-5443-426B-AF7B-5343D4D627EB}"/>
            </c:ext>
          </c:extLst>
        </c:ser>
        <c:ser>
          <c:idx val="4"/>
          <c:order val="4"/>
          <c:tx>
            <c:strRef>
              <c:f>Hoja1!$F$1</c:f>
              <c:strCache>
                <c:ptCount val="1"/>
                <c:pt idx="0">
                  <c:v>Todo el tiempo</c:v>
                </c:pt>
              </c:strCache>
            </c:strRef>
          </c:tx>
          <c:spPr>
            <a:solidFill>
              <a:schemeClr val="tx1"/>
            </a:solidFill>
            <a:ln>
              <a:noFill/>
            </a:ln>
            <a:effectLst/>
          </c:spPr>
          <c:invertIfNegative val="0"/>
          <c:dLbls>
            <c:dLbl>
              <c:idx val="0"/>
              <c:layout>
                <c:manualLayout>
                  <c:x val="0"/>
                  <c:y val="-1.9670591713082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AA-4100-9826-2C927BCBD658}"/>
                </c:ext>
              </c:extLst>
            </c:dLbl>
            <c:dLbl>
              <c:idx val="1"/>
              <c:layout>
                <c:manualLayout>
                  <c:x val="1.3273831124694516E-17"/>
                  <c:y val="-1.4050422652202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AA-4100-9826-2C927BCBD658}"/>
                </c:ext>
              </c:extLst>
            </c:dLbl>
            <c:dLbl>
              <c:idx val="5"/>
              <c:delete val="1"/>
              <c:extLst>
                <c:ext xmlns:c15="http://schemas.microsoft.com/office/drawing/2012/chart" uri="{CE6537A1-D6FC-4f65-9D91-7224C49458BB}"/>
                <c:ext xmlns:c16="http://schemas.microsoft.com/office/drawing/2014/chart" uri="{C3380CC4-5D6E-409C-BE32-E72D297353CC}">
                  <c16:uniqueId val="{00000002-24AA-4100-9826-2C927BCBD658}"/>
                </c:ext>
              </c:extLst>
            </c:dLbl>
            <c:dLbl>
              <c:idx val="6"/>
              <c:layout>
                <c:manualLayout>
                  <c:x val="-5.3095324498778063E-17"/>
                  <c:y val="-1.1240338121761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AA-4100-9826-2C927BCBD658}"/>
                </c:ext>
              </c:extLst>
            </c:dLbl>
            <c:dLbl>
              <c:idx val="10"/>
              <c:layout>
                <c:manualLayout>
                  <c:x val="0"/>
                  <c:y val="-1.686050718264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AA-4100-9826-2C927BCBD658}"/>
                </c:ext>
              </c:extLst>
            </c:dLbl>
            <c:dLbl>
              <c:idx val="11"/>
              <c:layout>
                <c:manualLayout>
                  <c:x val="0"/>
                  <c:y val="-1.4050422652202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AA-4100-9826-2C927BCBD658}"/>
                </c:ext>
              </c:extLst>
            </c:dLbl>
            <c:dLbl>
              <c:idx val="15"/>
              <c:delete val="1"/>
              <c:extLst>
                <c:ext xmlns:c15="http://schemas.microsoft.com/office/drawing/2012/chart" uri="{CE6537A1-D6FC-4f65-9D91-7224C49458BB}"/>
                <c:ext xmlns:c16="http://schemas.microsoft.com/office/drawing/2014/chart" uri="{C3380CC4-5D6E-409C-BE32-E72D297353CC}">
                  <c16:uniqueId val="{00000001-24AA-4100-9826-2C927BCBD658}"/>
                </c:ext>
              </c:extLst>
            </c:dLbl>
            <c:dLbl>
              <c:idx val="16"/>
              <c:delete val="1"/>
              <c:extLst>
                <c:ext xmlns:c15="http://schemas.microsoft.com/office/drawing/2012/chart" uri="{CE6537A1-D6FC-4f65-9D91-7224C49458BB}"/>
                <c:ext xmlns:c16="http://schemas.microsoft.com/office/drawing/2014/chart" uri="{C3380CC4-5D6E-409C-BE32-E72D297353CC}">
                  <c16:uniqueId val="{00000000-24AA-4100-9826-2C927BCBD65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Hoja1!$F$2:$F$20</c:f>
              <c:numCache>
                <c:formatCode>####.0%</c:formatCode>
                <c:ptCount val="19"/>
                <c:pt idx="0" formatCode="###0.0%">
                  <c:v>1.7659371305771297E-2</c:v>
                </c:pt>
                <c:pt idx="1">
                  <c:v>2.2155674043775691E-3</c:v>
                </c:pt>
                <c:pt idx="2" formatCode="###0.0%">
                  <c:v>2.9702970297029702E-2</c:v>
                </c:pt>
                <c:pt idx="3" formatCode="###0.0%">
                  <c:v>1.3333333333333332E-2</c:v>
                </c:pt>
                <c:pt idx="5" formatCode="###0.0%">
                  <c:v>0</c:v>
                </c:pt>
                <c:pt idx="6" formatCode="###0.0%">
                  <c:v>1.8458968514149254E-2</c:v>
                </c:pt>
                <c:pt idx="7" formatCode="###0.0%">
                  <c:v>3.9603960396039604E-2</c:v>
                </c:pt>
                <c:pt idx="8" formatCode="###0.0%">
                  <c:v>3.3333333333333333E-2</c:v>
                </c:pt>
                <c:pt idx="10" formatCode="###0.0%">
                  <c:v>1.3134509357427633E-2</c:v>
                </c:pt>
                <c:pt idx="11">
                  <c:v>2.0331324547773022E-3</c:v>
                </c:pt>
                <c:pt idx="12" formatCode="General">
                  <c:v>0</c:v>
                </c:pt>
                <c:pt idx="13" formatCode="###0.0%">
                  <c:v>1.6666666666666666E-2</c:v>
                </c:pt>
                <c:pt idx="15" formatCode="###0.0%">
                  <c:v>0</c:v>
                </c:pt>
                <c:pt idx="16" formatCode="###0.0%">
                  <c:v>0</c:v>
                </c:pt>
                <c:pt idx="17" formatCode="###0.0%">
                  <c:v>1.9801980198019802E-2</c:v>
                </c:pt>
                <c:pt idx="18">
                  <c:v>6.6666666666666662E-3</c:v>
                </c:pt>
              </c:numCache>
            </c:numRef>
          </c:val>
          <c:extLst>
            <c:ext xmlns:c16="http://schemas.microsoft.com/office/drawing/2014/chart" uri="{C3380CC4-5D6E-409C-BE32-E72D297353CC}">
              <c16:uniqueId val="{00000004-5443-426B-AF7B-5343D4D627EB}"/>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75000"/>
                    <a:lumOff val="25000"/>
                  </a:schemeClr>
                </a:solidFill>
                <a:latin typeface="Segoe UI" panose="020B0502040204020203" pitchFamily="34" charset="0"/>
                <a:ea typeface="+mn-ea"/>
                <a:cs typeface="Segoe UI" panose="020B0502040204020203" pitchFamily="34" charset="0"/>
              </a:defRPr>
            </a:pPr>
            <a:r>
              <a:rPr lang="en-US" dirty="0"/>
              <a:t>Con </a:t>
            </a:r>
            <a:r>
              <a:rPr lang="en-US" dirty="0" err="1"/>
              <a:t>bastante</a:t>
            </a:r>
            <a:r>
              <a:rPr lang="en-US" dirty="0"/>
              <a:t> </a:t>
            </a:r>
            <a:r>
              <a:rPr lang="en-US" dirty="0" err="1" smtClean="0"/>
              <a:t>frecuencia</a:t>
            </a:r>
            <a:r>
              <a:rPr lang="en-US" dirty="0" smtClean="0"/>
              <a:t> + </a:t>
            </a:r>
            <a:r>
              <a:rPr lang="en-US" dirty="0" err="1" smtClean="0"/>
              <a:t>Todo</a:t>
            </a:r>
            <a:r>
              <a:rPr lang="en-US" dirty="0" smtClean="0"/>
              <a:t> el </a:t>
            </a:r>
            <a:r>
              <a:rPr lang="en-US" dirty="0" err="1" smtClean="0"/>
              <a:t>tiempo</a:t>
            </a:r>
            <a:endParaRPr lang="en-US" dirty="0"/>
          </a:p>
        </c:rich>
      </c:tx>
      <c:layout>
        <c:manualLayout>
          <c:xMode val="edge"/>
          <c:yMode val="edge"/>
          <c:x val="0.35981168867729973"/>
          <c:y val="7.8716438595599569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title>
    <c:autoTitleDeleted val="0"/>
    <c:plotArea>
      <c:layout>
        <c:manualLayout>
          <c:layoutTarget val="inner"/>
          <c:xMode val="edge"/>
          <c:yMode val="edge"/>
          <c:x val="2.4781794795859152E-2"/>
          <c:y val="1.6343184570317946E-2"/>
          <c:w val="0.95752027966984277"/>
          <c:h val="0.83771494107378319"/>
        </c:manualLayout>
      </c:layout>
      <c:barChart>
        <c:barDir val="col"/>
        <c:grouping val="stacked"/>
        <c:varyColors val="0"/>
        <c:ser>
          <c:idx val="0"/>
          <c:order val="0"/>
          <c:tx>
            <c:strRef>
              <c:f>Hoja1!$B$1</c:f>
              <c:strCache>
                <c:ptCount val="1"/>
                <c:pt idx="0">
                  <c:v>Con bastante frecuencia</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Hoja1!$B$2:$B$20</c:f>
              <c:numCache>
                <c:formatCode>###0.0%</c:formatCode>
                <c:ptCount val="19"/>
                <c:pt idx="0">
                  <c:v>0.11455658820922508</c:v>
                </c:pt>
                <c:pt idx="1">
                  <c:v>5.9864863154311408E-2</c:v>
                </c:pt>
                <c:pt idx="2">
                  <c:v>6.9306930693069313E-2</c:v>
                </c:pt>
                <c:pt idx="3">
                  <c:v>7.3333333333333334E-2</c:v>
                </c:pt>
                <c:pt idx="5">
                  <c:v>0.19228055550759748</c:v>
                </c:pt>
                <c:pt idx="6">
                  <c:v>5.3487538124861969E-2</c:v>
                </c:pt>
                <c:pt idx="7">
                  <c:v>0.14851485148514851</c:v>
                </c:pt>
                <c:pt idx="8">
                  <c:v>8.3333333333333343E-2</c:v>
                </c:pt>
                <c:pt idx="10">
                  <c:v>7.5071677024035527E-2</c:v>
                </c:pt>
                <c:pt idx="11">
                  <c:v>8.0185191549038387E-2</c:v>
                </c:pt>
                <c:pt idx="12">
                  <c:v>6.9306930693069299E-2</c:v>
                </c:pt>
                <c:pt idx="13">
                  <c:v>7.3333333333333334E-2</c:v>
                </c:pt>
                <c:pt idx="15">
                  <c:v>0.35765105572702621</c:v>
                </c:pt>
                <c:pt idx="16">
                  <c:v>0.2017259842214382</c:v>
                </c:pt>
                <c:pt idx="17">
                  <c:v>0.24752475247524752</c:v>
                </c:pt>
                <c:pt idx="18">
                  <c:v>0.25</c:v>
                </c:pt>
              </c:numCache>
            </c:numRef>
          </c:val>
          <c:extLst>
            <c:ext xmlns:c16="http://schemas.microsoft.com/office/drawing/2014/chart" uri="{C3380CC4-5D6E-409C-BE32-E72D297353CC}">
              <c16:uniqueId val="{00000000-B807-497F-9890-44803E38D7F9}"/>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1F9D-4B04-864F-EF29198D208F}"/>
              </c:ext>
            </c:extLst>
          </c:dPt>
          <c:dPt>
            <c:idx val="1"/>
            <c:invertIfNegative val="0"/>
            <c:bubble3D val="0"/>
            <c:extLst>
              <c:ext xmlns:c16="http://schemas.microsoft.com/office/drawing/2014/chart" uri="{C3380CC4-5D6E-409C-BE32-E72D297353CC}">
                <c16:uniqueId val="{00000001-1F9D-4B04-864F-EF29198D208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Deportistas </c:v>
                </c:pt>
                <c:pt idx="1">
                  <c:v>Jueces/arbitros </c:v>
                </c:pt>
                <c:pt idx="2">
                  <c:v>Técnicos </c:v>
                </c:pt>
              </c:strCache>
            </c:strRef>
          </c:cat>
          <c:val>
            <c:numRef>
              <c:f>Hoja1!$B$2:$B$4</c:f>
              <c:numCache>
                <c:formatCode>###0.0%</c:formatCode>
                <c:ptCount val="3"/>
                <c:pt idx="0">
                  <c:v>0.94333333333333325</c:v>
                </c:pt>
                <c:pt idx="1">
                  <c:v>4.6666666666666669E-2</c:v>
                </c:pt>
                <c:pt idx="2">
                  <c:v>0.01</c:v>
                </c:pt>
              </c:numCache>
            </c:numRef>
          </c:val>
          <c:extLst>
            <c:ext xmlns:c16="http://schemas.microsoft.com/office/drawing/2014/chart" uri="{C3380CC4-5D6E-409C-BE32-E72D297353CC}">
              <c16:uniqueId val="{00000002-1F9D-4B04-864F-EF29198D208F}"/>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597620131405205E-2"/>
          <c:y val="0.18213817340522725"/>
          <c:w val="0.9662753058498269"/>
          <c:h val="0.67191997587310104"/>
        </c:manualLayout>
      </c:layout>
      <c:barChart>
        <c:barDir val="col"/>
        <c:grouping val="stacked"/>
        <c:varyColors val="0"/>
        <c:ser>
          <c:idx val="0"/>
          <c:order val="0"/>
          <c:tx>
            <c:strRef>
              <c:f>Hoja1!$B$1</c:f>
              <c:strCache>
                <c:ptCount val="1"/>
                <c:pt idx="0">
                  <c:v>Con bastante frecuencia</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Poblacion Gral</c:v>
                </c:pt>
                <c:pt idx="1">
                  <c:v>Poblacion escolar</c:v>
                </c:pt>
                <c:pt idx="2">
                  <c:v>Alto Nivel/ Rendimiento</c:v>
                </c:pt>
                <c:pt idx="3">
                  <c:v>Federados/as</c:v>
                </c:pt>
                <c:pt idx="5">
                  <c:v>Poblacion Gral</c:v>
                </c:pt>
                <c:pt idx="6">
                  <c:v>Poblacion escolar</c:v>
                </c:pt>
                <c:pt idx="7">
                  <c:v>Alto Nivel/ Rendimiento</c:v>
                </c:pt>
                <c:pt idx="8">
                  <c:v>Federados/as</c:v>
                </c:pt>
                <c:pt idx="10">
                  <c:v>Poblacion Gral</c:v>
                </c:pt>
                <c:pt idx="11">
                  <c:v>Poblacion escolar</c:v>
                </c:pt>
                <c:pt idx="12">
                  <c:v>Alto Nivel/ Rendimiento</c:v>
                </c:pt>
                <c:pt idx="13">
                  <c:v>Federados/as</c:v>
                </c:pt>
                <c:pt idx="15">
                  <c:v>Poblacion Gral</c:v>
                </c:pt>
                <c:pt idx="16">
                  <c:v>Poblacion escolar</c:v>
                </c:pt>
                <c:pt idx="17">
                  <c:v>Alto Nivel/ Rendimiento</c:v>
                </c:pt>
                <c:pt idx="18">
                  <c:v>Federados/as</c:v>
                </c:pt>
              </c:strCache>
            </c:strRef>
          </c:cat>
          <c:val>
            <c:numRef>
              <c:f>Hoja1!$B$2:$B$20</c:f>
              <c:numCache>
                <c:formatCode>###0.0%</c:formatCode>
                <c:ptCount val="19"/>
                <c:pt idx="0">
                  <c:v>0.16501149787348551</c:v>
                </c:pt>
                <c:pt idx="1">
                  <c:v>8.9882946905344346E-2</c:v>
                </c:pt>
                <c:pt idx="2">
                  <c:v>0.13861386138613863</c:v>
                </c:pt>
                <c:pt idx="3">
                  <c:v>5.6666666666666657E-2</c:v>
                </c:pt>
                <c:pt idx="5">
                  <c:v>0.21976857555297943</c:v>
                </c:pt>
                <c:pt idx="6">
                  <c:v>0.30478480309172779</c:v>
                </c:pt>
                <c:pt idx="7">
                  <c:v>0.31683168316831684</c:v>
                </c:pt>
                <c:pt idx="8">
                  <c:v>0.31333333333333335</c:v>
                </c:pt>
                <c:pt idx="10">
                  <c:v>8.0738985520995926E-2</c:v>
                </c:pt>
                <c:pt idx="11">
                  <c:v>0.1045225839663403</c:v>
                </c:pt>
                <c:pt idx="12">
                  <c:v>4.9504950495049507E-2</c:v>
                </c:pt>
                <c:pt idx="13">
                  <c:v>8.3333333333333329E-2</c:v>
                </c:pt>
                <c:pt idx="15">
                  <c:v>4.855224018744024E-2</c:v>
                </c:pt>
                <c:pt idx="16">
                  <c:v>3.382805509666767E-2</c:v>
                </c:pt>
                <c:pt idx="17">
                  <c:v>3.9603960396039604E-2</c:v>
                </c:pt>
                <c:pt idx="18">
                  <c:v>3.3333333333333333E-2</c:v>
                </c:pt>
              </c:numCache>
            </c:numRef>
          </c:val>
          <c:extLst>
            <c:ext xmlns:c16="http://schemas.microsoft.com/office/drawing/2014/chart" uri="{C3380CC4-5D6E-409C-BE32-E72D297353CC}">
              <c16:uniqueId val="{00000000-1ECE-488F-B748-40290B894826}"/>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38992766487116E-2"/>
          <c:y val="1.6343184570317946E-2"/>
          <c:w val="0.90755739790626777"/>
          <c:h val="0.83771494107378319"/>
        </c:manualLayout>
      </c:layout>
      <c:barChart>
        <c:barDir val="col"/>
        <c:grouping val="stacked"/>
        <c:varyColors val="0"/>
        <c:ser>
          <c:idx val="0"/>
          <c:order val="0"/>
          <c:tx>
            <c:strRef>
              <c:f>Hoja1!$B$1</c:f>
              <c:strCache>
                <c:ptCount val="1"/>
                <c:pt idx="0">
                  <c:v>Ha mejorado respecto a antes del confinamiento</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 101)</c:v>
                </c:pt>
                <c:pt idx="3">
                  <c:v>Federados/as 
(n=300)</c:v>
                </c:pt>
              </c:strCache>
            </c:strRef>
          </c:cat>
          <c:val>
            <c:numRef>
              <c:f>Hoja1!$B$2:$B$5</c:f>
              <c:numCache>
                <c:formatCode>###0.0%</c:formatCode>
                <c:ptCount val="4"/>
                <c:pt idx="0">
                  <c:v>8.5777070278776305E-2</c:v>
                </c:pt>
                <c:pt idx="1">
                  <c:v>0.12402923437639686</c:v>
                </c:pt>
                <c:pt idx="2">
                  <c:v>0.12871287128712872</c:v>
                </c:pt>
                <c:pt idx="3">
                  <c:v>8.3333333333333343E-2</c:v>
                </c:pt>
              </c:numCache>
            </c:numRef>
          </c:val>
          <c:extLst>
            <c:ext xmlns:c16="http://schemas.microsoft.com/office/drawing/2014/chart" uri="{C3380CC4-5D6E-409C-BE32-E72D297353CC}">
              <c16:uniqueId val="{00000000-94C3-47FA-BD65-BCDE6EEF09E5}"/>
            </c:ext>
          </c:extLst>
        </c:ser>
        <c:ser>
          <c:idx val="1"/>
          <c:order val="1"/>
          <c:tx>
            <c:strRef>
              <c:f>Hoja1!$C$1</c:f>
              <c:strCache>
                <c:ptCount val="1"/>
                <c:pt idx="0">
                  <c:v>Igual que siempre</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 101)</c:v>
                </c:pt>
                <c:pt idx="3">
                  <c:v>Federados/as 
(n=300)</c:v>
                </c:pt>
              </c:strCache>
            </c:strRef>
          </c:cat>
          <c:val>
            <c:numRef>
              <c:f>Hoja1!$C$2:$C$5</c:f>
              <c:numCache>
                <c:formatCode>###0.0%</c:formatCode>
                <c:ptCount val="4"/>
                <c:pt idx="0">
                  <c:v>0.50774664241561418</c:v>
                </c:pt>
                <c:pt idx="1">
                  <c:v>0.59965713682705957</c:v>
                </c:pt>
                <c:pt idx="2">
                  <c:v>0.47524752475247523</c:v>
                </c:pt>
                <c:pt idx="3">
                  <c:v>0.56999999999999995</c:v>
                </c:pt>
              </c:numCache>
            </c:numRef>
          </c:val>
          <c:extLst>
            <c:ext xmlns:c16="http://schemas.microsoft.com/office/drawing/2014/chart" uri="{C3380CC4-5D6E-409C-BE32-E72D297353CC}">
              <c16:uniqueId val="{00000001-94C3-47FA-BD65-BCDE6EEF09E5}"/>
            </c:ext>
          </c:extLst>
        </c:ser>
        <c:ser>
          <c:idx val="2"/>
          <c:order val="2"/>
          <c:tx>
            <c:strRef>
              <c:f>Hoja1!$D$1</c:f>
              <c:strCache>
                <c:ptCount val="1"/>
                <c:pt idx="0">
                  <c:v>Ha empeorado respecto a antes del confinamiento</c:v>
                </c:pt>
              </c:strCache>
            </c:strRef>
          </c:tx>
          <c:spPr>
            <a:solidFill>
              <a:srgbClr val="E9001A"/>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 101)</c:v>
                </c:pt>
                <c:pt idx="3">
                  <c:v>Federados/as 
(n=300)</c:v>
                </c:pt>
              </c:strCache>
            </c:strRef>
          </c:cat>
          <c:val>
            <c:numRef>
              <c:f>Hoja1!$D$2:$D$5</c:f>
              <c:numCache>
                <c:formatCode>###0.0%</c:formatCode>
                <c:ptCount val="4"/>
                <c:pt idx="0">
                  <c:v>0.40647628730560975</c:v>
                </c:pt>
                <c:pt idx="1">
                  <c:v>0.27631362879654359</c:v>
                </c:pt>
                <c:pt idx="2">
                  <c:v>0.39603960396039606</c:v>
                </c:pt>
                <c:pt idx="3">
                  <c:v>0.34666666666666662</c:v>
                </c:pt>
              </c:numCache>
            </c:numRef>
          </c:val>
          <c:extLst>
            <c:ext xmlns:c16="http://schemas.microsoft.com/office/drawing/2014/chart" uri="{C3380CC4-5D6E-409C-BE32-E72D297353CC}">
              <c16:uniqueId val="{00000002-94C3-47FA-BD65-BCDE6EEF09E5}"/>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704666276414059"/>
          <c:y val="3.6471756566471947E-2"/>
          <c:w val="0.43929404164227587"/>
          <c:h val="0.93402581333069934"/>
        </c:manualLayout>
      </c:layout>
      <c:barChart>
        <c:barDir val="bar"/>
        <c:grouping val="clustered"/>
        <c:varyColors val="0"/>
        <c:ser>
          <c:idx val="0"/>
          <c:order val="0"/>
          <c:tx>
            <c:strRef>
              <c:f>Hoja1!$B$1</c:f>
              <c:strCache>
                <c:ptCount val="1"/>
                <c:pt idx="0">
                  <c:v>Población general (n=122)</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4128-42F2-A2B0-E1D131D0C53A}"/>
              </c:ext>
            </c:extLst>
          </c:dPt>
          <c:dPt>
            <c:idx val="1"/>
            <c:invertIfNegative val="0"/>
            <c:bubble3D val="0"/>
            <c:extLst>
              <c:ext xmlns:c16="http://schemas.microsoft.com/office/drawing/2014/chart" uri="{C3380CC4-5D6E-409C-BE32-E72D297353CC}">
                <c16:uniqueId val="{00000001-4128-42F2-A2B0-E1D131D0C53A}"/>
              </c:ext>
            </c:extLst>
          </c:dPt>
          <c:dPt>
            <c:idx val="2"/>
            <c:invertIfNegative val="0"/>
            <c:bubble3D val="0"/>
            <c:extLst>
              <c:ext xmlns:c16="http://schemas.microsoft.com/office/drawing/2014/chart" uri="{C3380CC4-5D6E-409C-BE32-E72D297353CC}">
                <c16:uniqueId val="{00000002-4128-42F2-A2B0-E1D131D0C53A}"/>
              </c:ext>
            </c:extLst>
          </c:dPt>
          <c:dPt>
            <c:idx val="3"/>
            <c:invertIfNegative val="0"/>
            <c:bubble3D val="0"/>
            <c:extLst>
              <c:ext xmlns:c16="http://schemas.microsoft.com/office/drawing/2014/chart" uri="{C3380CC4-5D6E-409C-BE32-E72D297353CC}">
                <c16:uniqueId val="{00000003-4128-42F2-A2B0-E1D131D0C53A}"/>
              </c:ext>
            </c:extLst>
          </c:dPt>
          <c:dPt>
            <c:idx val="4"/>
            <c:invertIfNegative val="0"/>
            <c:bubble3D val="0"/>
            <c:extLst>
              <c:ext xmlns:c16="http://schemas.microsoft.com/office/drawing/2014/chart" uri="{C3380CC4-5D6E-409C-BE32-E72D297353CC}">
                <c16:uniqueId val="{00000004-4128-42F2-A2B0-E1D131D0C53A}"/>
              </c:ext>
            </c:extLst>
          </c:dPt>
          <c:dPt>
            <c:idx val="5"/>
            <c:invertIfNegative val="0"/>
            <c:bubble3D val="0"/>
            <c:extLst>
              <c:ext xmlns:c16="http://schemas.microsoft.com/office/drawing/2014/chart" uri="{C3380CC4-5D6E-409C-BE32-E72D297353CC}">
                <c16:uniqueId val="{00000005-4128-42F2-A2B0-E1D131D0C53A}"/>
              </c:ext>
            </c:extLst>
          </c:dPt>
          <c:dPt>
            <c:idx val="6"/>
            <c:invertIfNegative val="0"/>
            <c:bubble3D val="0"/>
            <c:extLst>
              <c:ext xmlns:c16="http://schemas.microsoft.com/office/drawing/2014/chart" uri="{C3380CC4-5D6E-409C-BE32-E72D297353CC}">
                <c16:uniqueId val="{00000006-4128-42F2-A2B0-E1D131D0C53A}"/>
              </c:ext>
            </c:extLst>
          </c:dPt>
          <c:dPt>
            <c:idx val="7"/>
            <c:invertIfNegative val="0"/>
            <c:bubble3D val="0"/>
            <c:extLst>
              <c:ext xmlns:c16="http://schemas.microsoft.com/office/drawing/2014/chart" uri="{C3380CC4-5D6E-409C-BE32-E72D297353CC}">
                <c16:uniqueId val="{00000007-4128-42F2-A2B0-E1D131D0C53A}"/>
              </c:ext>
            </c:extLst>
          </c:dPt>
          <c:dPt>
            <c:idx val="8"/>
            <c:invertIfNegative val="0"/>
            <c:bubble3D val="0"/>
            <c:extLst>
              <c:ext xmlns:c16="http://schemas.microsoft.com/office/drawing/2014/chart" uri="{C3380CC4-5D6E-409C-BE32-E72D297353CC}">
                <c16:uniqueId val="{00000008-4128-42F2-A2B0-E1D131D0C53A}"/>
              </c:ext>
            </c:extLst>
          </c:dPt>
          <c:dPt>
            <c:idx val="9"/>
            <c:invertIfNegative val="0"/>
            <c:bubble3D val="0"/>
            <c:extLst>
              <c:ext xmlns:c16="http://schemas.microsoft.com/office/drawing/2014/chart" uri="{C3380CC4-5D6E-409C-BE32-E72D297353CC}">
                <c16:uniqueId val="{00000009-4128-42F2-A2B0-E1D131D0C53A}"/>
              </c:ext>
            </c:extLst>
          </c:dPt>
          <c:dPt>
            <c:idx val="10"/>
            <c:invertIfNegative val="0"/>
            <c:bubble3D val="0"/>
            <c:extLst>
              <c:ext xmlns:c16="http://schemas.microsoft.com/office/drawing/2014/chart" uri="{C3380CC4-5D6E-409C-BE32-E72D297353CC}">
                <c16:uniqueId val="{0000000A-4128-42F2-A2B0-E1D131D0C53A}"/>
              </c:ext>
            </c:extLst>
          </c:dPt>
          <c:dPt>
            <c:idx val="11"/>
            <c:invertIfNegative val="0"/>
            <c:bubble3D val="0"/>
            <c:extLst>
              <c:ext xmlns:c16="http://schemas.microsoft.com/office/drawing/2014/chart" uri="{C3380CC4-5D6E-409C-BE32-E72D297353CC}">
                <c16:uniqueId val="{0000000B-4128-42F2-A2B0-E1D131D0C53A}"/>
              </c:ext>
            </c:extLst>
          </c:dPt>
          <c:dPt>
            <c:idx val="12"/>
            <c:invertIfNegative val="0"/>
            <c:bubble3D val="0"/>
            <c:extLst>
              <c:ext xmlns:c16="http://schemas.microsoft.com/office/drawing/2014/chart" uri="{C3380CC4-5D6E-409C-BE32-E72D297353CC}">
                <c16:uniqueId val="{0000000C-4128-42F2-A2B0-E1D131D0C53A}"/>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Dificultad para conciliar el sueño</c:v>
                </c:pt>
                <c:pt idx="1">
                  <c:v>Sueño interrumpido frecuentemente</c:v>
                </c:pt>
                <c:pt idx="2">
                  <c:v>Se ha levantado más temprano</c:v>
                </c:pt>
                <c:pt idx="3">
                  <c:v>Ha tenido pesadillas</c:v>
                </c:pt>
                <c:pt idx="4">
                  <c:v>Horarios de sueño cambiados</c:v>
                </c:pt>
                <c:pt idx="5">
                  <c:v>Otras</c:v>
                </c:pt>
              </c:strCache>
            </c:strRef>
          </c:cat>
          <c:val>
            <c:numRef>
              <c:f>Hoja1!$B$2:$B$7</c:f>
              <c:numCache>
                <c:formatCode>###0.0%</c:formatCode>
                <c:ptCount val="6"/>
                <c:pt idx="0">
                  <c:v>0.5215788391591446</c:v>
                </c:pt>
                <c:pt idx="1">
                  <c:v>0.54617049417509533</c:v>
                </c:pt>
                <c:pt idx="2">
                  <c:v>0.1358235516422267</c:v>
                </c:pt>
                <c:pt idx="3">
                  <c:v>2.1928015628406326E-2</c:v>
                </c:pt>
                <c:pt idx="4">
                  <c:v>3.4922703735839312E-2</c:v>
                </c:pt>
                <c:pt idx="5">
                  <c:v>2.0585155330359838E-2</c:v>
                </c:pt>
              </c:numCache>
            </c:numRef>
          </c:val>
          <c:extLst>
            <c:ext xmlns:c16="http://schemas.microsoft.com/office/drawing/2014/chart" uri="{C3380CC4-5D6E-409C-BE32-E72D297353CC}">
              <c16:uniqueId val="{0000000D-4128-42F2-A2B0-E1D131D0C53A}"/>
            </c:ext>
          </c:extLst>
        </c:ser>
        <c:ser>
          <c:idx val="1"/>
          <c:order val="1"/>
          <c:tx>
            <c:strRef>
              <c:f>Hoja1!$C$1</c:f>
              <c:strCache>
                <c:ptCount val="1"/>
                <c:pt idx="0">
                  <c:v>Población escolar (n=83)</c:v>
                </c:pt>
              </c:strCache>
            </c:strRef>
          </c:tx>
          <c:spPr>
            <a:solidFill>
              <a:sysClr val="windowText" lastClr="000000">
                <a:lumMod val="50000"/>
                <a:lumOff val="50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Dificultad para conciliar el sueño</c:v>
                </c:pt>
                <c:pt idx="1">
                  <c:v>Sueño interrumpido frecuentemente</c:v>
                </c:pt>
                <c:pt idx="2">
                  <c:v>Se ha levantado más temprano</c:v>
                </c:pt>
                <c:pt idx="3">
                  <c:v>Ha tenido pesadillas</c:v>
                </c:pt>
                <c:pt idx="4">
                  <c:v>Horarios de sueño cambiados</c:v>
                </c:pt>
                <c:pt idx="5">
                  <c:v>Otras</c:v>
                </c:pt>
              </c:strCache>
            </c:strRef>
          </c:cat>
          <c:val>
            <c:numRef>
              <c:f>Hoja1!$C$2:$C$7</c:f>
              <c:numCache>
                <c:formatCode>###0.0%</c:formatCode>
                <c:ptCount val="6"/>
                <c:pt idx="0">
                  <c:v>0.64057184194223415</c:v>
                </c:pt>
                <c:pt idx="1">
                  <c:v>0.35719838202523035</c:v>
                </c:pt>
                <c:pt idx="2">
                  <c:v>4.2942077152370778E-2</c:v>
                </c:pt>
                <c:pt idx="3">
                  <c:v>2.8166872041497471E-2</c:v>
                </c:pt>
                <c:pt idx="4">
                  <c:v>0.11156743553134342</c:v>
                </c:pt>
              </c:numCache>
            </c:numRef>
          </c:val>
          <c:extLst>
            <c:ext xmlns:c16="http://schemas.microsoft.com/office/drawing/2014/chart" uri="{C3380CC4-5D6E-409C-BE32-E72D297353CC}">
              <c16:uniqueId val="{0000000F-4128-42F2-A2B0-E1D131D0C53A}"/>
            </c:ext>
          </c:extLst>
        </c:ser>
        <c:ser>
          <c:idx val="2"/>
          <c:order val="2"/>
          <c:tx>
            <c:strRef>
              <c:f>Hoja1!$D$1</c:f>
              <c:strCache>
                <c:ptCount val="1"/>
                <c:pt idx="0">
                  <c:v>Alto Nivel / Rendimiento (n=40)</c:v>
                </c:pt>
              </c:strCache>
            </c:strRef>
          </c:tx>
          <c:spPr>
            <a:solidFill>
              <a:srgbClr val="C0504D">
                <a:lumMod val="40000"/>
                <a:lumOff val="6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Dificultad para conciliar el sueño</c:v>
                </c:pt>
                <c:pt idx="1">
                  <c:v>Sueño interrumpido frecuentemente</c:v>
                </c:pt>
                <c:pt idx="2">
                  <c:v>Se ha levantado más temprano</c:v>
                </c:pt>
                <c:pt idx="3">
                  <c:v>Ha tenido pesadillas</c:v>
                </c:pt>
                <c:pt idx="4">
                  <c:v>Horarios de sueño cambiados</c:v>
                </c:pt>
                <c:pt idx="5">
                  <c:v>Otras</c:v>
                </c:pt>
              </c:strCache>
            </c:strRef>
          </c:cat>
          <c:val>
            <c:numRef>
              <c:f>Hoja1!$D$2:$D$7</c:f>
              <c:numCache>
                <c:formatCode>###0.0%</c:formatCode>
                <c:ptCount val="6"/>
                <c:pt idx="0">
                  <c:v>0.52500000000000002</c:v>
                </c:pt>
                <c:pt idx="1">
                  <c:v>0.45</c:v>
                </c:pt>
                <c:pt idx="2">
                  <c:v>0.125</c:v>
                </c:pt>
                <c:pt idx="4">
                  <c:v>0.15</c:v>
                </c:pt>
                <c:pt idx="5">
                  <c:v>2.5000000000000001E-2</c:v>
                </c:pt>
              </c:numCache>
            </c:numRef>
          </c:val>
          <c:extLst>
            <c:ext xmlns:c16="http://schemas.microsoft.com/office/drawing/2014/chart" uri="{C3380CC4-5D6E-409C-BE32-E72D297353CC}">
              <c16:uniqueId val="{0000000D-C98B-4E4A-A226-34D84AB0DA9A}"/>
            </c:ext>
          </c:extLst>
        </c:ser>
        <c:ser>
          <c:idx val="3"/>
          <c:order val="3"/>
          <c:tx>
            <c:strRef>
              <c:f>Hoja1!$E$1</c:f>
              <c:strCache>
                <c:ptCount val="1"/>
                <c:pt idx="0">
                  <c:v>Federados/as (n=104)</c:v>
                </c:pt>
              </c:strCache>
            </c:strRef>
          </c:tx>
          <c:spPr>
            <a:solidFill>
              <a:srgbClr val="D6001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Dificultad para conciliar el sueño</c:v>
                </c:pt>
                <c:pt idx="1">
                  <c:v>Sueño interrumpido frecuentemente</c:v>
                </c:pt>
                <c:pt idx="2">
                  <c:v>Se ha levantado más temprano</c:v>
                </c:pt>
                <c:pt idx="3">
                  <c:v>Ha tenido pesadillas</c:v>
                </c:pt>
                <c:pt idx="4">
                  <c:v>Horarios de sueño cambiados</c:v>
                </c:pt>
                <c:pt idx="5">
                  <c:v>Otras</c:v>
                </c:pt>
              </c:strCache>
            </c:strRef>
          </c:cat>
          <c:val>
            <c:numRef>
              <c:f>Hoja1!$E$2:$E$7</c:f>
              <c:numCache>
                <c:formatCode>###0.0%</c:formatCode>
                <c:ptCount val="6"/>
                <c:pt idx="0">
                  <c:v>0.59615384615384615</c:v>
                </c:pt>
                <c:pt idx="1">
                  <c:v>0.42307692307692307</c:v>
                </c:pt>
                <c:pt idx="2">
                  <c:v>0.11538461538461538</c:v>
                </c:pt>
                <c:pt idx="4">
                  <c:v>6.7307692307692304E-2</c:v>
                </c:pt>
                <c:pt idx="5" formatCode="####.0%">
                  <c:v>9.6153846153846159E-3</c:v>
                </c:pt>
              </c:numCache>
            </c:numRef>
          </c:val>
          <c:extLst>
            <c:ext xmlns:c16="http://schemas.microsoft.com/office/drawing/2014/chart" uri="{C3380CC4-5D6E-409C-BE32-E72D297353CC}">
              <c16:uniqueId val="{0000000E-C98B-4E4A-A226-34D84AB0DA9A}"/>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legend>
      <c:legendPos val="r"/>
      <c:layout>
        <c:manualLayout>
          <c:xMode val="edge"/>
          <c:yMode val="edge"/>
          <c:x val="0.72669877638588531"/>
          <c:y val="0.66350009657190157"/>
          <c:w val="0.21344733152052323"/>
          <c:h val="0.18050158521863385"/>
        </c:manualLayout>
      </c:layout>
      <c:overlay val="0"/>
    </c:legend>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38992766487116E-2"/>
          <c:y val="1.6343184570317946E-2"/>
          <c:w val="0.90755739790626777"/>
          <c:h val="0.83771494107378319"/>
        </c:manualLayout>
      </c:layout>
      <c:barChart>
        <c:barDir val="col"/>
        <c:grouping val="stacked"/>
        <c:varyColors val="0"/>
        <c:ser>
          <c:idx val="0"/>
          <c:order val="0"/>
          <c:tx>
            <c:strRef>
              <c:f>Hoja1!$B$1</c:f>
              <c:strCache>
                <c:ptCount val="1"/>
                <c:pt idx="0">
                  <c:v>Le ha impacto negativamente</c:v>
                </c:pt>
              </c:strCache>
            </c:strRef>
          </c:tx>
          <c:spPr>
            <a:solidFill>
              <a:srgbClr val="E9001A"/>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 101)</c:v>
                </c:pt>
                <c:pt idx="3">
                  <c:v>Federados/as 
(n=300)</c:v>
                </c:pt>
              </c:strCache>
            </c:strRef>
          </c:cat>
          <c:val>
            <c:numRef>
              <c:f>Hoja1!$B$2:$B$5</c:f>
              <c:numCache>
                <c:formatCode>###0.0%</c:formatCode>
                <c:ptCount val="4"/>
                <c:pt idx="0">
                  <c:v>0.36667176532119361</c:v>
                </c:pt>
                <c:pt idx="1">
                  <c:v>0.29193609352007188</c:v>
                </c:pt>
                <c:pt idx="2">
                  <c:v>0.33663366336633666</c:v>
                </c:pt>
                <c:pt idx="3">
                  <c:v>0.19666666666666668</c:v>
                </c:pt>
              </c:numCache>
            </c:numRef>
          </c:val>
          <c:extLst>
            <c:ext xmlns:c16="http://schemas.microsoft.com/office/drawing/2014/chart" uri="{C3380CC4-5D6E-409C-BE32-E72D297353CC}">
              <c16:uniqueId val="{00000000-3A81-446E-A754-A7CA52741303}"/>
            </c:ext>
          </c:extLst>
        </c:ser>
        <c:ser>
          <c:idx val="1"/>
          <c:order val="1"/>
          <c:tx>
            <c:strRef>
              <c:f>Hoja1!$C$1</c:f>
              <c:strCache>
                <c:ptCount val="1"/>
                <c:pt idx="0">
                  <c:v>No le ha impactado</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Población general 
(n=300)</c:v>
                </c:pt>
                <c:pt idx="1">
                  <c:v>Población escolar 
(n=300)</c:v>
                </c:pt>
                <c:pt idx="2">
                  <c:v>Deportistas 
Alto Nivel /Rendimiento 
(n= 101)</c:v>
                </c:pt>
                <c:pt idx="3">
                  <c:v>Federados/as 
(n=300)</c:v>
                </c:pt>
              </c:strCache>
            </c:strRef>
          </c:cat>
          <c:val>
            <c:numRef>
              <c:f>Hoja1!$C$2:$C$5</c:f>
              <c:numCache>
                <c:formatCode>###0.0%</c:formatCode>
                <c:ptCount val="4"/>
                <c:pt idx="0">
                  <c:v>0.63332823467880695</c:v>
                </c:pt>
                <c:pt idx="1">
                  <c:v>0.70806390647992823</c:v>
                </c:pt>
                <c:pt idx="2">
                  <c:v>0.6633663366336634</c:v>
                </c:pt>
                <c:pt idx="3">
                  <c:v>0.80333333333333323</c:v>
                </c:pt>
              </c:numCache>
            </c:numRef>
          </c:val>
          <c:extLst>
            <c:ext xmlns:c16="http://schemas.microsoft.com/office/drawing/2014/chart" uri="{C3380CC4-5D6E-409C-BE32-E72D297353CC}">
              <c16:uniqueId val="{00000001-3A81-446E-A754-A7CA52741303}"/>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149788996278"/>
          <c:y val="0.14803459693906415"/>
          <c:w val="0.43138618017563496"/>
          <c:h val="0.74677071638567005"/>
        </c:manualLayout>
      </c:layout>
      <c:pieChart>
        <c:varyColors val="1"/>
        <c:ser>
          <c:idx val="0"/>
          <c:order val="0"/>
          <c:tx>
            <c:strRef>
              <c:f>Hoja1!$B$4</c:f>
              <c:strCache>
                <c:ptCount val="1"/>
              </c:strCache>
            </c:strRef>
          </c:tx>
          <c:spPr>
            <a:solidFill>
              <a:srgbClr val="D60019"/>
            </a:solidFill>
          </c:spPr>
          <c:dPt>
            <c:idx val="0"/>
            <c:bubble3D val="0"/>
            <c:spPr>
              <a:solidFill>
                <a:schemeClr val="bg1">
                  <a:lumMod val="85000"/>
                </a:schemeClr>
              </a:solidFill>
            </c:spPr>
            <c:extLst>
              <c:ext xmlns:c16="http://schemas.microsoft.com/office/drawing/2014/chart" uri="{C3380CC4-5D6E-409C-BE32-E72D297353CC}">
                <c16:uniqueId val="{00000001-700B-43B3-99B3-573C56DEC50C}"/>
              </c:ext>
            </c:extLst>
          </c:dPt>
          <c:dPt>
            <c:idx val="1"/>
            <c:bubble3D val="0"/>
            <c:spPr>
              <a:solidFill>
                <a:schemeClr val="bg1">
                  <a:lumMod val="65000"/>
                </a:schemeClr>
              </a:solidFill>
            </c:spPr>
            <c:extLst>
              <c:ext xmlns:c16="http://schemas.microsoft.com/office/drawing/2014/chart" uri="{C3380CC4-5D6E-409C-BE32-E72D297353CC}">
                <c16:uniqueId val="{00000002-700B-43B3-99B3-573C56DEC50C}"/>
              </c:ext>
            </c:extLst>
          </c:dPt>
          <c:dPt>
            <c:idx val="2"/>
            <c:bubble3D val="0"/>
            <c:spPr>
              <a:solidFill>
                <a:schemeClr val="tx1">
                  <a:lumMod val="65000"/>
                  <a:lumOff val="35000"/>
                </a:schemeClr>
              </a:solidFill>
            </c:spPr>
            <c:extLst>
              <c:ext xmlns:c16="http://schemas.microsoft.com/office/drawing/2014/chart" uri="{C3380CC4-5D6E-409C-BE32-E72D297353CC}">
                <c16:uniqueId val="{00000003-700B-43B3-99B3-573C56DEC50C}"/>
              </c:ext>
            </c:extLst>
          </c:dPt>
          <c:dPt>
            <c:idx val="4"/>
            <c:bubble3D val="0"/>
            <c:spPr>
              <a:solidFill>
                <a:schemeClr val="tx1"/>
              </a:solidFill>
            </c:spPr>
            <c:extLst>
              <c:ext xmlns:c16="http://schemas.microsoft.com/office/drawing/2014/chart" uri="{C3380CC4-5D6E-409C-BE32-E72D297353CC}">
                <c16:uniqueId val="{00000005-700B-43B3-99B3-573C56DEC50C}"/>
              </c:ext>
            </c:extLst>
          </c:dPt>
          <c:dLbls>
            <c:dLbl>
              <c:idx val="0"/>
              <c:layout>
                <c:manualLayout>
                  <c:x val="4.5856777340355911E-2"/>
                  <c:y val="6.678723391013365E-2"/>
                </c:manualLayout>
              </c:layout>
              <c:tx>
                <c:rich>
                  <a:bodyPr/>
                  <a:lstStyle/>
                  <a:p>
                    <a:fld id="{E7446388-04F3-4E1E-B1BC-B770E78175F5}" type="CATEGORYNAME">
                      <a:rPr lang="es-ES"/>
                      <a:pPr/>
                      <a:t>[NOMBRE DE CATEGORÍA]</a:t>
                    </a:fld>
                    <a:r>
                      <a:rPr lang="es-ES" baseline="0" dirty="0"/>
                      <a:t>
</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00B-43B3-99B3-573C56DEC50C}"/>
                </c:ext>
              </c:extLst>
            </c:dLbl>
            <c:dLbl>
              <c:idx val="1"/>
              <c:layout>
                <c:manualLayout>
                  <c:x val="-1.0819296889512066E-2"/>
                  <c:y val="0.12017584077240474"/>
                </c:manualLayout>
              </c:layout>
              <c:tx>
                <c:rich>
                  <a:bodyPr/>
                  <a:lstStyle/>
                  <a:p>
                    <a:fld id="{9B8C3C49-220E-4B84-AF1F-09D57BA02E68}" type="CATEGORYNAME">
                      <a:rPr lang="es-ES" smtClean="0"/>
                      <a:pPr/>
                      <a:t>[NOMBRE DE CATEGORÍA]</a:t>
                    </a:fld>
                    <a:endParaRPr lang="es-E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700B-43B3-99B3-573C56DEC50C}"/>
                </c:ext>
              </c:extLst>
            </c:dLbl>
            <c:dLbl>
              <c:idx val="2"/>
              <c:tx>
                <c:rich>
                  <a:bodyPr/>
                  <a:lstStyle/>
                  <a:p>
                    <a:fld id="{6E0BD04F-B9E7-4FFF-8F52-8A54ABA44A0E}" type="CATEGORYNAME">
                      <a:rPr lang="es-ES" smtClean="0"/>
                      <a:pPr/>
                      <a:t>[NOMBRE DE CATEGORÍA]</a:t>
                    </a:fld>
                    <a:endParaRPr lang="es-ES"/>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700B-43B3-99B3-573C56DEC50C}"/>
                </c:ext>
              </c:extLst>
            </c:dLbl>
            <c:dLbl>
              <c:idx val="3"/>
              <c:tx>
                <c:rich>
                  <a:bodyPr/>
                  <a:lstStyle/>
                  <a:p>
                    <a:fld id="{7BBCCAEC-8A9B-4324-A866-F8CA075EEC32}" type="CATEGORYNAME">
                      <a:rPr lang="es-ES"/>
                      <a:pPr/>
                      <a:t>[NOMBRE DE CATEGORÍA]</a:t>
                    </a:fld>
                    <a:r>
                      <a:rPr lang="es-ES" baseline="0"/>
                      <a:t>
</a:t>
                    </a:r>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700B-43B3-99B3-573C56DEC50C}"/>
                </c:ext>
              </c:extLst>
            </c:dLbl>
            <c:dLbl>
              <c:idx val="4"/>
              <c:layout>
                <c:manualLayout>
                  <c:x val="2.9732108352632132E-2"/>
                  <c:y val="0"/>
                </c:manualLayout>
              </c:layout>
              <c:tx>
                <c:rich>
                  <a:bodyPr/>
                  <a:lstStyle/>
                  <a:p>
                    <a:fld id="{BD852A9E-65F0-461B-BBED-3C27442E6584}" type="CATEGORYNAME">
                      <a:rPr lang="es-ES" smtClean="0"/>
                      <a:pPr/>
                      <a:t>[NOMBRE DE CATEGORÍA]</a:t>
                    </a:fld>
                    <a:endParaRPr lang="es-E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700B-43B3-99B3-573C56DEC50C}"/>
                </c:ext>
              </c:extLst>
            </c:dLbl>
            <c:numFmt formatCode="0.0%" sourceLinked="0"/>
            <c:spPr>
              <a:noFill/>
              <a:ln>
                <a:noFill/>
              </a:ln>
              <a:effectLst/>
            </c:sp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Hoja1!$A$5:$A$9</c:f>
              <c:strCache>
                <c:ptCount val="5"/>
                <c:pt idx="0">
                  <c:v>Se ha reducido en menos de un 10%</c:v>
                </c:pt>
                <c:pt idx="1">
                  <c:v>Se ha reducido entre un 10 y 20%</c:v>
                </c:pt>
                <c:pt idx="2">
                  <c:v>Se ha reducido entre un 20 y un 50%</c:v>
                </c:pt>
                <c:pt idx="3">
                  <c:v>Se ha reducido en más del 50%</c:v>
                </c:pt>
                <c:pt idx="4">
                  <c:v>Se ha quedado sin ingresos</c:v>
                </c:pt>
              </c:strCache>
            </c:strRef>
          </c:cat>
          <c:val>
            <c:numRef>
              <c:f>Hoja1!$B$5:$B$9</c:f>
              <c:numCache>
                <c:formatCode>###0.0%</c:formatCode>
                <c:ptCount val="5"/>
                <c:pt idx="0">
                  <c:v>0.15550655275074102</c:v>
                </c:pt>
                <c:pt idx="1">
                  <c:v>0.29410937957976807</c:v>
                </c:pt>
                <c:pt idx="2">
                  <c:v>0.28184545223120916</c:v>
                </c:pt>
                <c:pt idx="3">
                  <c:v>0.10972036211283266</c:v>
                </c:pt>
                <c:pt idx="4">
                  <c:v>0.1588182533254491</c:v>
                </c:pt>
              </c:numCache>
            </c:numRef>
          </c:val>
          <c:extLst>
            <c:ext xmlns:c16="http://schemas.microsoft.com/office/drawing/2014/chart" uri="{C3380CC4-5D6E-409C-BE32-E72D297353CC}">
              <c16:uniqueId val="{00000004-700B-43B3-99B3-573C56DEC50C}"/>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663524787709966"/>
          <c:y val="1.6343106135225164E-2"/>
          <c:w val="0.68923130508759289"/>
          <c:h val="0.87204238060969697"/>
        </c:manualLayout>
      </c:layout>
      <c:barChart>
        <c:barDir val="col"/>
        <c:grouping val="stacked"/>
        <c:varyColors val="0"/>
        <c:ser>
          <c:idx val="0"/>
          <c:order val="0"/>
          <c:tx>
            <c:strRef>
              <c:f>Hoja1!$B$1</c:f>
              <c:strCache>
                <c:ptCount val="1"/>
                <c:pt idx="0">
                  <c:v>Ha entrenando en casa y con la actividad laboral en stand by por el confinamiento</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Hoja1!$B$2</c:f>
              <c:numCache>
                <c:formatCode>###0.0%</c:formatCode>
                <c:ptCount val="1"/>
                <c:pt idx="0">
                  <c:v>0.42307692307692307</c:v>
                </c:pt>
              </c:numCache>
            </c:numRef>
          </c:val>
          <c:extLst>
            <c:ext xmlns:c16="http://schemas.microsoft.com/office/drawing/2014/chart" uri="{C3380CC4-5D6E-409C-BE32-E72D297353CC}">
              <c16:uniqueId val="{00000000-A734-41CB-8B5B-66D05C2C2924}"/>
            </c:ext>
          </c:extLst>
        </c:ser>
        <c:ser>
          <c:idx val="1"/>
          <c:order val="1"/>
          <c:tx>
            <c:strRef>
              <c:f>Hoja1!$C$1</c:f>
              <c:strCache>
                <c:ptCount val="1"/>
                <c:pt idx="0">
                  <c:v>Ha estado en ERTE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Hoja1!$C$2</c:f>
              <c:numCache>
                <c:formatCode>###0.0%</c:formatCode>
                <c:ptCount val="1"/>
                <c:pt idx="0">
                  <c:v>0.5</c:v>
                </c:pt>
              </c:numCache>
            </c:numRef>
          </c:val>
          <c:extLst>
            <c:ext xmlns:c16="http://schemas.microsoft.com/office/drawing/2014/chart" uri="{C3380CC4-5D6E-409C-BE32-E72D297353CC}">
              <c16:uniqueId val="{00000001-A734-41CB-8B5B-66D05C2C2924}"/>
            </c:ext>
          </c:extLst>
        </c:ser>
        <c:ser>
          <c:idx val="2"/>
          <c:order val="2"/>
          <c:tx>
            <c:strRef>
              <c:f>Hoja1!$D$1</c:f>
              <c:strCache>
                <c:ptCount val="1"/>
                <c:pt idx="0">
                  <c:v>Ha estado trabajando</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Hoja1!$D$2</c:f>
              <c:numCache>
                <c:formatCode>###0.0%</c:formatCode>
                <c:ptCount val="1"/>
                <c:pt idx="0">
                  <c:v>3.8461538461538464E-2</c:v>
                </c:pt>
              </c:numCache>
            </c:numRef>
          </c:val>
          <c:extLst>
            <c:ext xmlns:c16="http://schemas.microsoft.com/office/drawing/2014/chart" uri="{C3380CC4-5D6E-409C-BE32-E72D297353CC}">
              <c16:uniqueId val="{00000002-A734-41CB-8B5B-66D05C2C2924}"/>
            </c:ext>
          </c:extLst>
        </c:ser>
        <c:ser>
          <c:idx val="3"/>
          <c:order val="3"/>
          <c:tx>
            <c:strRef>
              <c:f>Hoja1!$E$1</c:f>
              <c:strCache>
                <c:ptCount val="1"/>
                <c:pt idx="0">
                  <c:v>Otras</c:v>
                </c:pt>
              </c:strCache>
            </c:strRef>
          </c:tx>
          <c:spPr>
            <a:solidFill>
              <a:srgbClr val="65C1C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5-A734-41CB-8B5B-66D05C2C292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Hoja1!$E$2</c:f>
              <c:numCache>
                <c:formatCode>###0.0%</c:formatCode>
                <c:ptCount val="1"/>
                <c:pt idx="0">
                  <c:v>3.8461538461538464E-2</c:v>
                </c:pt>
              </c:numCache>
            </c:numRef>
          </c:val>
          <c:extLst xmlns:c15="http://schemas.microsoft.com/office/drawing/2012/chart">
            <c:ext xmlns:c16="http://schemas.microsoft.com/office/drawing/2014/chart" uri="{C3380CC4-5D6E-409C-BE32-E72D297353CC}">
              <c16:uniqueId val="{00000003-A734-41CB-8B5B-66D05C2C2924}"/>
            </c:ext>
          </c:extLst>
        </c:ser>
        <c:dLbls>
          <c:showLegendKey val="0"/>
          <c:showVal val="0"/>
          <c:showCatName val="0"/>
          <c:showSerName val="0"/>
          <c:showPercent val="0"/>
          <c:showBubbleSize val="0"/>
        </c:dLbls>
        <c:gapWidth val="150"/>
        <c:overlap val="100"/>
        <c:axId val="530053711"/>
        <c:axId val="530047887"/>
        <c:extLst/>
      </c:barChart>
      <c:catAx>
        <c:axId val="530053711"/>
        <c:scaling>
          <c:orientation val="minMax"/>
        </c:scaling>
        <c:delete val="1"/>
        <c:axPos val="b"/>
        <c:numFmt formatCode="General" sourceLinked="1"/>
        <c:majorTickMark val="none"/>
        <c:minorTickMark val="none"/>
        <c:tickLblPos val="nextTo"/>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legend>
      <c:legendPos val="l"/>
      <c:layout>
        <c:manualLayout>
          <c:xMode val="edge"/>
          <c:yMode val="edge"/>
          <c:x val="2.3803848899841957E-2"/>
          <c:y val="0.14719972042228927"/>
          <c:w val="0.33910863020720905"/>
          <c:h val="0.691336107510500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legend>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499150460655616E-2"/>
          <c:y val="6.4744520540114106E-2"/>
          <c:w val="0.81144409579787624"/>
          <c:h val="0.83771494107378319"/>
        </c:manualLayout>
      </c:layout>
      <c:barChart>
        <c:barDir val="col"/>
        <c:grouping val="stacked"/>
        <c:varyColors val="0"/>
        <c:ser>
          <c:idx val="0"/>
          <c:order val="0"/>
          <c:tx>
            <c:strRef>
              <c:f>Hoja1!$B$1</c:f>
              <c:strCache>
                <c:ptCount val="1"/>
                <c:pt idx="0">
                  <c:v>Ha practicado deporte, alguna rutina deportiva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(n=21)</c:v>
                </c:pt>
                <c:pt idx="1">
                  <c:v>Alto Rendimiento
(n= 71)</c:v>
                </c:pt>
                <c:pt idx="2">
                  <c:v>Federados/as
(n=283)</c:v>
                </c:pt>
              </c:strCache>
            </c:strRef>
          </c:cat>
          <c:val>
            <c:numRef>
              <c:f>Hoja1!$B$2:$B$4</c:f>
              <c:numCache>
                <c:formatCode>###0.0%</c:formatCode>
                <c:ptCount val="3"/>
                <c:pt idx="0">
                  <c:v>0.33333333333333337</c:v>
                </c:pt>
                <c:pt idx="1">
                  <c:v>0.22535211267605632</c:v>
                </c:pt>
                <c:pt idx="2">
                  <c:v>0.26501766784452296</c:v>
                </c:pt>
              </c:numCache>
            </c:numRef>
          </c:val>
          <c:extLst>
            <c:ext xmlns:c16="http://schemas.microsoft.com/office/drawing/2014/chart" uri="{C3380CC4-5D6E-409C-BE32-E72D297353CC}">
              <c16:uniqueId val="{00000000-01C1-4851-8760-5DB9293595C8}"/>
            </c:ext>
          </c:extLst>
        </c:ser>
        <c:ser>
          <c:idx val="1"/>
          <c:order val="1"/>
          <c:tx>
            <c:strRef>
              <c:f>Hoja1!$C$1</c:f>
              <c:strCache>
                <c:ptCount val="1"/>
                <c:pt idx="0">
                  <c:v>Ha adaptado sus entrenamientos</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(n=21)</c:v>
                </c:pt>
                <c:pt idx="1">
                  <c:v>Alto Rendimiento
(n= 71)</c:v>
                </c:pt>
                <c:pt idx="2">
                  <c:v>Federados/as
(n=283)</c:v>
                </c:pt>
              </c:strCache>
            </c:strRef>
          </c:cat>
          <c:val>
            <c:numRef>
              <c:f>Hoja1!$C$2:$C$4</c:f>
              <c:numCache>
                <c:formatCode>###0.0%</c:formatCode>
                <c:ptCount val="3"/>
                <c:pt idx="0">
                  <c:v>0.61904761904761907</c:v>
                </c:pt>
                <c:pt idx="1">
                  <c:v>0.676056338028169</c:v>
                </c:pt>
                <c:pt idx="2">
                  <c:v>0.46996466431095407</c:v>
                </c:pt>
              </c:numCache>
            </c:numRef>
          </c:val>
          <c:extLst>
            <c:ext xmlns:c16="http://schemas.microsoft.com/office/drawing/2014/chart" uri="{C3380CC4-5D6E-409C-BE32-E72D297353CC}">
              <c16:uniqueId val="{00000001-01C1-4851-8760-5DB9293595C8}"/>
            </c:ext>
          </c:extLst>
        </c:ser>
        <c:ser>
          <c:idx val="2"/>
          <c:order val="2"/>
          <c:tx>
            <c:strRef>
              <c:f>Hoja1!$D$1</c:f>
              <c:strCache>
                <c:ptCount val="1"/>
                <c:pt idx="0">
                  <c:v>Ha parado toda actividad deportiva</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(n=21)</c:v>
                </c:pt>
                <c:pt idx="1">
                  <c:v>Alto Rendimiento
(n= 71)</c:v>
                </c:pt>
                <c:pt idx="2">
                  <c:v>Federados/as
(n=283)</c:v>
                </c:pt>
              </c:strCache>
            </c:strRef>
          </c:cat>
          <c:val>
            <c:numRef>
              <c:f>Hoja1!$D$2:$D$4</c:f>
              <c:numCache>
                <c:formatCode>###0.0%</c:formatCode>
                <c:ptCount val="3"/>
                <c:pt idx="0">
                  <c:v>4.7619047619047616E-2</c:v>
                </c:pt>
                <c:pt idx="1">
                  <c:v>8.4507042253521125E-2</c:v>
                </c:pt>
                <c:pt idx="2">
                  <c:v>0.26501766784452296</c:v>
                </c:pt>
              </c:numCache>
            </c:numRef>
          </c:val>
          <c:extLst>
            <c:ext xmlns:c16="http://schemas.microsoft.com/office/drawing/2014/chart" uri="{C3380CC4-5D6E-409C-BE32-E72D297353CC}">
              <c16:uniqueId val="{00000002-01C1-4851-8760-5DB9293595C8}"/>
            </c:ext>
          </c:extLst>
        </c:ser>
        <c:ser>
          <c:idx val="3"/>
          <c:order val="3"/>
          <c:tx>
            <c:strRef>
              <c:f>Hoja1!$E$1</c:f>
              <c:strCache>
                <c:ptCount val="1"/>
                <c:pt idx="0">
                  <c:v>Ns/nc</c:v>
                </c:pt>
              </c:strCache>
            </c:strRef>
          </c:tx>
          <c:spPr>
            <a:solidFill>
              <a:schemeClr val="tx1"/>
            </a:solidFill>
            <a:ln>
              <a:noFill/>
            </a:ln>
            <a:effectLst/>
          </c:spPr>
          <c:invertIfNegative val="0"/>
          <c:dLbls>
            <c:dLbl>
              <c:idx val="1"/>
              <c:layout>
                <c:manualLayout>
                  <c:x val="0"/>
                  <c:y val="-2.1175620929231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C1-4851-8760-5DB9293595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(n=21)</c:v>
                </c:pt>
                <c:pt idx="1">
                  <c:v>Alto Rendimiento
(n= 71)</c:v>
                </c:pt>
                <c:pt idx="2">
                  <c:v>Federados/as
(n=283)</c:v>
                </c:pt>
              </c:strCache>
            </c:strRef>
          </c:cat>
          <c:val>
            <c:numRef>
              <c:f>Hoja1!$E$2:$E$4</c:f>
              <c:numCache>
                <c:formatCode>###0.0%</c:formatCode>
                <c:ptCount val="3"/>
                <c:pt idx="0" formatCode="General">
                  <c:v>0</c:v>
                </c:pt>
                <c:pt idx="1">
                  <c:v>1.408450704225352E-2</c:v>
                </c:pt>
                <c:pt idx="2" formatCode="General">
                  <c:v>0</c:v>
                </c:pt>
              </c:numCache>
            </c:numRef>
          </c:val>
          <c:extLst>
            <c:ext xmlns:c16="http://schemas.microsoft.com/office/drawing/2014/chart" uri="{C3380CC4-5D6E-409C-BE32-E72D297353CC}">
              <c16:uniqueId val="{00000003-01C1-4851-8760-5DB9293595C8}"/>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149788996278"/>
          <c:y val="0.14803459693906415"/>
          <c:w val="0.43138618017563496"/>
          <c:h val="0.74677071638567005"/>
        </c:manualLayout>
      </c:layout>
      <c:pieChart>
        <c:varyColors val="1"/>
        <c:ser>
          <c:idx val="0"/>
          <c:order val="0"/>
          <c:tx>
            <c:strRef>
              <c:f>Hoja1!$B$4</c:f>
              <c:strCache>
                <c:ptCount val="1"/>
              </c:strCache>
            </c:strRef>
          </c:tx>
          <c:spPr>
            <a:solidFill>
              <a:srgbClr val="D60019"/>
            </a:solidFill>
          </c:spPr>
          <c:dPt>
            <c:idx val="0"/>
            <c:bubble3D val="0"/>
            <c:spPr>
              <a:solidFill>
                <a:schemeClr val="bg1">
                  <a:lumMod val="85000"/>
                </a:schemeClr>
              </a:solidFill>
            </c:spPr>
            <c:extLst>
              <c:ext xmlns:c16="http://schemas.microsoft.com/office/drawing/2014/chart" uri="{C3380CC4-5D6E-409C-BE32-E72D297353CC}">
                <c16:uniqueId val="{00000001-92CA-44D3-B3C8-6D6642066470}"/>
              </c:ext>
            </c:extLst>
          </c:dPt>
          <c:dPt>
            <c:idx val="1"/>
            <c:bubble3D val="0"/>
            <c:extLst>
              <c:ext xmlns:c16="http://schemas.microsoft.com/office/drawing/2014/chart" uri="{C3380CC4-5D6E-409C-BE32-E72D297353CC}">
                <c16:uniqueId val="{00000002-92CA-44D3-B3C8-6D6642066470}"/>
              </c:ext>
            </c:extLst>
          </c:dPt>
          <c:dPt>
            <c:idx val="2"/>
            <c:bubble3D val="0"/>
            <c:extLst>
              <c:ext xmlns:c16="http://schemas.microsoft.com/office/drawing/2014/chart" uri="{C3380CC4-5D6E-409C-BE32-E72D297353CC}">
                <c16:uniqueId val="{00000003-92CA-44D3-B3C8-6D6642066470}"/>
              </c:ext>
            </c:extLst>
          </c:dPt>
          <c:dLbls>
            <c:dLbl>
              <c:idx val="0"/>
              <c:layout>
                <c:manualLayout>
                  <c:x val="4.9086690131883E-2"/>
                  <c:y val="-0.39371060477156022"/>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CA-44D3-B3C8-6D6642066470}"/>
                </c:ext>
              </c:extLst>
            </c:dLbl>
            <c:dLbl>
              <c:idx val="1"/>
              <c:layout>
                <c:manualLayout>
                  <c:x val="-7.3578845237733101E-2"/>
                  <c:y val="0.17091716900001694"/>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92CA-44D3-B3C8-6D6642066470}"/>
                </c:ext>
              </c:extLst>
            </c:dLbl>
            <c:numFmt formatCode="0.0%" sourceLinked="0"/>
            <c:spPr>
              <a:noFill/>
              <a:ln>
                <a:noFill/>
              </a:ln>
              <a:effectLst/>
            </c:spPr>
            <c:txPr>
              <a:bodyPr/>
              <a:lstStyle/>
              <a:p>
                <a:pPr>
                  <a:defRPr sz="1000">
                    <a:solidFill>
                      <a:schemeClr val="tx1">
                        <a:lumMod val="75000"/>
                        <a:lumOff val="25000"/>
                      </a:schemeClr>
                    </a:solidFill>
                    <a:latin typeface="Bahnschrift Light SemiCondensed" panose="020B0502040204020203" pitchFamily="34" charset="0"/>
                  </a:defRPr>
                </a:pPr>
                <a:endParaRPr lang="es-E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Hoja1!$A$5:$A$7</c:f>
              <c:strCache>
                <c:ptCount val="2"/>
                <c:pt idx="0">
                  <c:v>Si </c:v>
                </c:pt>
                <c:pt idx="1">
                  <c:v>No </c:v>
                </c:pt>
              </c:strCache>
            </c:strRef>
          </c:cat>
          <c:val>
            <c:numRef>
              <c:f>Hoja1!$B$5:$B$7</c:f>
              <c:numCache>
                <c:formatCode>###0.0%</c:formatCode>
                <c:ptCount val="3"/>
                <c:pt idx="0">
                  <c:v>0.75</c:v>
                </c:pt>
                <c:pt idx="1">
                  <c:v>0.25</c:v>
                </c:pt>
              </c:numCache>
            </c:numRef>
          </c:val>
          <c:extLst>
            <c:ext xmlns:c16="http://schemas.microsoft.com/office/drawing/2014/chart" uri="{C3380CC4-5D6E-409C-BE32-E72D297353CC}">
              <c16:uniqueId val="{00000004-92CA-44D3-B3C8-6D6642066470}"/>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149788996278"/>
          <c:y val="0.14803459693906415"/>
          <c:w val="0.43138618017563496"/>
          <c:h val="0.74677071638567005"/>
        </c:manualLayout>
      </c:layout>
      <c:pieChart>
        <c:varyColors val="1"/>
        <c:ser>
          <c:idx val="0"/>
          <c:order val="0"/>
          <c:tx>
            <c:strRef>
              <c:f>Hoja1!$B$4</c:f>
              <c:strCache>
                <c:ptCount val="1"/>
              </c:strCache>
            </c:strRef>
          </c:tx>
          <c:spPr>
            <a:solidFill>
              <a:srgbClr val="D60019"/>
            </a:solidFill>
          </c:spPr>
          <c:dPt>
            <c:idx val="0"/>
            <c:bubble3D val="0"/>
            <c:spPr>
              <a:solidFill>
                <a:schemeClr val="bg1">
                  <a:lumMod val="85000"/>
                </a:schemeClr>
              </a:solidFill>
            </c:spPr>
            <c:extLst>
              <c:ext xmlns:c16="http://schemas.microsoft.com/office/drawing/2014/chart" uri="{C3380CC4-5D6E-409C-BE32-E72D297353CC}">
                <c16:uniqueId val="{00000001-92CA-44D3-B3C8-6D6642066470}"/>
              </c:ext>
            </c:extLst>
          </c:dPt>
          <c:dPt>
            <c:idx val="1"/>
            <c:bubble3D val="0"/>
            <c:extLst>
              <c:ext xmlns:c16="http://schemas.microsoft.com/office/drawing/2014/chart" uri="{C3380CC4-5D6E-409C-BE32-E72D297353CC}">
                <c16:uniqueId val="{00000002-92CA-44D3-B3C8-6D6642066470}"/>
              </c:ext>
            </c:extLst>
          </c:dPt>
          <c:dPt>
            <c:idx val="2"/>
            <c:bubble3D val="0"/>
            <c:extLst>
              <c:ext xmlns:c16="http://schemas.microsoft.com/office/drawing/2014/chart" uri="{C3380CC4-5D6E-409C-BE32-E72D297353CC}">
                <c16:uniqueId val="{00000003-92CA-44D3-B3C8-6D6642066470}"/>
              </c:ext>
            </c:extLst>
          </c:dPt>
          <c:dLbls>
            <c:dLbl>
              <c:idx val="0"/>
              <c:layout>
                <c:manualLayout>
                  <c:x val="6.1253592300722554E-2"/>
                  <c:y val="0.11399757287893293"/>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CA-44D3-B3C8-6D6642066470}"/>
                </c:ext>
              </c:extLst>
            </c:dLbl>
            <c:dLbl>
              <c:idx val="1"/>
              <c:layout>
                <c:manualLayout>
                  <c:x val="-5.228670194280631E-2"/>
                  <c:y val="-0.19369495806437306"/>
                </c:manualLayout>
              </c:layout>
              <c:numFmt formatCode="0.0%" sourceLinked="0"/>
              <c:spPr>
                <a:noFill/>
                <a:ln>
                  <a:noFill/>
                </a:ln>
                <a:effectLst/>
              </c:spPr>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92CA-44D3-B3C8-6D6642066470}"/>
                </c:ext>
              </c:extLst>
            </c:dLbl>
            <c:numFmt formatCode="0.0%" sourceLinked="0"/>
            <c:spPr>
              <a:noFill/>
              <a:ln>
                <a:noFill/>
              </a:ln>
              <a:effectLst/>
            </c:spPr>
            <c:txPr>
              <a:bodyPr/>
              <a:lstStyle/>
              <a:p>
                <a:pPr>
                  <a:defRPr sz="1000">
                    <a:solidFill>
                      <a:schemeClr val="tx1">
                        <a:lumMod val="75000"/>
                        <a:lumOff val="25000"/>
                      </a:schemeClr>
                    </a:solidFill>
                    <a:latin typeface="Bahnschrift Light SemiCondensed" panose="020B0502040204020203" pitchFamily="34" charset="0"/>
                  </a:defRPr>
                </a:pPr>
                <a:endParaRPr lang="es-E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Hoja1!$A$5:$A$7</c:f>
              <c:strCache>
                <c:ptCount val="2"/>
                <c:pt idx="0">
                  <c:v>Si </c:v>
                </c:pt>
                <c:pt idx="1">
                  <c:v>No </c:v>
                </c:pt>
              </c:strCache>
            </c:strRef>
          </c:cat>
          <c:val>
            <c:numRef>
              <c:f>Hoja1!$B$5:$B$7</c:f>
              <c:numCache>
                <c:formatCode>###0.0%</c:formatCode>
                <c:ptCount val="3"/>
                <c:pt idx="0">
                  <c:v>0.39423076923076922</c:v>
                </c:pt>
                <c:pt idx="1">
                  <c:v>0.60576923076923084</c:v>
                </c:pt>
              </c:numCache>
            </c:numRef>
          </c:val>
          <c:extLst>
            <c:ext xmlns:c16="http://schemas.microsoft.com/office/drawing/2014/chart" uri="{C3380CC4-5D6E-409C-BE32-E72D297353CC}">
              <c16:uniqueId val="{00000004-92CA-44D3-B3C8-6D6642066470}"/>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24323650831887"/>
          <c:y val="6.7517794944260733E-4"/>
          <c:w val="0.510155689750171"/>
          <c:h val="0.93402581333069934"/>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B2E6-4366-BE37-77667E69D09F}"/>
              </c:ext>
            </c:extLst>
          </c:dPt>
          <c:dPt>
            <c:idx val="1"/>
            <c:invertIfNegative val="0"/>
            <c:bubble3D val="0"/>
            <c:extLst>
              <c:ext xmlns:c16="http://schemas.microsoft.com/office/drawing/2014/chart" uri="{C3380CC4-5D6E-409C-BE32-E72D297353CC}">
                <c16:uniqueId val="{00000001-B2E6-4366-BE37-77667E69D09F}"/>
              </c:ext>
            </c:extLst>
          </c:dPt>
          <c:dPt>
            <c:idx val="2"/>
            <c:invertIfNegative val="0"/>
            <c:bubble3D val="0"/>
            <c:extLst>
              <c:ext xmlns:c16="http://schemas.microsoft.com/office/drawing/2014/chart" uri="{C3380CC4-5D6E-409C-BE32-E72D297353CC}">
                <c16:uniqueId val="{00000002-B2E6-4366-BE37-77667E69D09F}"/>
              </c:ext>
            </c:extLst>
          </c:dPt>
          <c:dPt>
            <c:idx val="3"/>
            <c:invertIfNegative val="0"/>
            <c:bubble3D val="0"/>
            <c:extLst>
              <c:ext xmlns:c16="http://schemas.microsoft.com/office/drawing/2014/chart" uri="{C3380CC4-5D6E-409C-BE32-E72D297353CC}">
                <c16:uniqueId val="{00000003-B2E6-4366-BE37-77667E69D09F}"/>
              </c:ext>
            </c:extLst>
          </c:dPt>
          <c:dPt>
            <c:idx val="4"/>
            <c:invertIfNegative val="0"/>
            <c:bubble3D val="0"/>
            <c:extLst>
              <c:ext xmlns:c16="http://schemas.microsoft.com/office/drawing/2014/chart" uri="{C3380CC4-5D6E-409C-BE32-E72D297353CC}">
                <c16:uniqueId val="{00000004-B2E6-4366-BE37-77667E69D09F}"/>
              </c:ext>
            </c:extLst>
          </c:dPt>
          <c:dPt>
            <c:idx val="5"/>
            <c:invertIfNegative val="0"/>
            <c:bubble3D val="0"/>
            <c:extLst>
              <c:ext xmlns:c16="http://schemas.microsoft.com/office/drawing/2014/chart" uri="{C3380CC4-5D6E-409C-BE32-E72D297353CC}">
                <c16:uniqueId val="{00000005-B2E6-4366-BE37-77667E69D09F}"/>
              </c:ext>
            </c:extLst>
          </c:dPt>
          <c:dPt>
            <c:idx val="6"/>
            <c:invertIfNegative val="0"/>
            <c:bubble3D val="0"/>
            <c:extLst>
              <c:ext xmlns:c16="http://schemas.microsoft.com/office/drawing/2014/chart" uri="{C3380CC4-5D6E-409C-BE32-E72D297353CC}">
                <c16:uniqueId val="{00000006-B2E6-4366-BE37-77667E69D09F}"/>
              </c:ext>
            </c:extLst>
          </c:dPt>
          <c:dPt>
            <c:idx val="7"/>
            <c:invertIfNegative val="0"/>
            <c:bubble3D val="0"/>
            <c:extLst>
              <c:ext xmlns:c16="http://schemas.microsoft.com/office/drawing/2014/chart" uri="{C3380CC4-5D6E-409C-BE32-E72D297353CC}">
                <c16:uniqueId val="{00000007-B2E6-4366-BE37-77667E69D09F}"/>
              </c:ext>
            </c:extLst>
          </c:dPt>
          <c:dPt>
            <c:idx val="8"/>
            <c:invertIfNegative val="0"/>
            <c:bubble3D val="0"/>
            <c:extLst>
              <c:ext xmlns:c16="http://schemas.microsoft.com/office/drawing/2014/chart" uri="{C3380CC4-5D6E-409C-BE32-E72D297353CC}">
                <c16:uniqueId val="{00000008-B2E6-4366-BE37-77667E69D09F}"/>
              </c:ext>
            </c:extLst>
          </c:dPt>
          <c:dPt>
            <c:idx val="9"/>
            <c:invertIfNegative val="0"/>
            <c:bubble3D val="0"/>
            <c:extLst>
              <c:ext xmlns:c16="http://schemas.microsoft.com/office/drawing/2014/chart" uri="{C3380CC4-5D6E-409C-BE32-E72D297353CC}">
                <c16:uniqueId val="{00000009-B2E6-4366-BE37-77667E69D09F}"/>
              </c:ext>
            </c:extLst>
          </c:dPt>
          <c:dPt>
            <c:idx val="10"/>
            <c:invertIfNegative val="0"/>
            <c:bubble3D val="0"/>
            <c:extLst>
              <c:ext xmlns:c16="http://schemas.microsoft.com/office/drawing/2014/chart" uri="{C3380CC4-5D6E-409C-BE32-E72D297353CC}">
                <c16:uniqueId val="{0000000A-B2E6-4366-BE37-77667E69D09F}"/>
              </c:ext>
            </c:extLst>
          </c:dPt>
          <c:dPt>
            <c:idx val="11"/>
            <c:invertIfNegative val="0"/>
            <c:bubble3D val="0"/>
            <c:extLst>
              <c:ext xmlns:c16="http://schemas.microsoft.com/office/drawing/2014/chart" uri="{C3380CC4-5D6E-409C-BE32-E72D297353CC}">
                <c16:uniqueId val="{0000000B-B2E6-4366-BE37-77667E69D09F}"/>
              </c:ext>
            </c:extLst>
          </c:dPt>
          <c:dPt>
            <c:idx val="12"/>
            <c:invertIfNegative val="0"/>
            <c:bubble3D val="0"/>
            <c:extLst>
              <c:ext xmlns:c16="http://schemas.microsoft.com/office/drawing/2014/chart" uri="{C3380CC4-5D6E-409C-BE32-E72D297353CC}">
                <c16:uniqueId val="{0000000C-B2E6-4366-BE37-77667E69D09F}"/>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Ha indicado o enviado los entrenamientos por mail, video regularmente</c:v>
                </c:pt>
                <c:pt idx="1">
                  <c:v>Habéis hecho entrenamientos Online por videollamada</c:v>
                </c:pt>
                <c:pt idx="2">
                  <c:v>Habéis estado en comunicación para comentar los entrenamientos y dar feed back de situación</c:v>
                </c:pt>
                <c:pt idx="3">
                  <c:v>WhatsApp</c:v>
                </c:pt>
                <c:pt idx="4">
                  <c:v>Todas ellas</c:v>
                </c:pt>
                <c:pt idx="5">
                  <c:v>Otras</c:v>
                </c:pt>
              </c:strCache>
            </c:strRef>
          </c:cat>
          <c:val>
            <c:numRef>
              <c:f>Hoja1!$B$2:$B$7</c:f>
              <c:numCache>
                <c:formatCode>###0.0%</c:formatCode>
                <c:ptCount val="6"/>
                <c:pt idx="0">
                  <c:v>0.39682539682539686</c:v>
                </c:pt>
                <c:pt idx="1">
                  <c:v>0.25396825396825395</c:v>
                </c:pt>
                <c:pt idx="2">
                  <c:v>0.17460317460317459</c:v>
                </c:pt>
                <c:pt idx="3">
                  <c:v>7.9365079365079361E-2</c:v>
                </c:pt>
                <c:pt idx="4">
                  <c:v>7.9365079365079361E-2</c:v>
                </c:pt>
                <c:pt idx="5">
                  <c:v>1.5873015873015872E-2</c:v>
                </c:pt>
              </c:numCache>
            </c:numRef>
          </c:val>
          <c:extLst>
            <c:ext xmlns:c16="http://schemas.microsoft.com/office/drawing/2014/chart" uri="{C3380CC4-5D6E-409C-BE32-E72D297353CC}">
              <c16:uniqueId val="{0000000D-B2E6-4366-BE37-77667E69D09F}"/>
            </c:ext>
          </c:extLst>
        </c:ser>
        <c:dLbls>
          <c:showLegendKey val="0"/>
          <c:showVal val="0"/>
          <c:showCatName val="0"/>
          <c:showSerName val="0"/>
          <c:showPercent val="0"/>
          <c:showBubbleSize val="0"/>
        </c:dLbls>
        <c:gapWidth val="100"/>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1F9D-4B04-864F-EF29198D208F}"/>
              </c:ext>
            </c:extLst>
          </c:dPt>
          <c:dPt>
            <c:idx val="1"/>
            <c:invertIfNegative val="0"/>
            <c:bubble3D val="0"/>
            <c:extLst>
              <c:ext xmlns:c16="http://schemas.microsoft.com/office/drawing/2014/chart" uri="{C3380CC4-5D6E-409C-BE32-E72D297353CC}">
                <c16:uniqueId val="{00000001-1F9D-4B04-864F-EF29198D208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Hombre </c:v>
                </c:pt>
                <c:pt idx="1">
                  <c:v>Mujer</c:v>
                </c:pt>
              </c:strCache>
            </c:strRef>
          </c:cat>
          <c:val>
            <c:numRef>
              <c:f>Hoja1!$B$2:$B$3</c:f>
              <c:numCache>
                <c:formatCode>###0.0%</c:formatCode>
                <c:ptCount val="2"/>
                <c:pt idx="0">
                  <c:v>0.84</c:v>
                </c:pt>
                <c:pt idx="1">
                  <c:v>0.16</c:v>
                </c:pt>
              </c:numCache>
            </c:numRef>
          </c:val>
          <c:extLst>
            <c:ext xmlns:c16="http://schemas.microsoft.com/office/drawing/2014/chart" uri="{C3380CC4-5D6E-409C-BE32-E72D297353CC}">
              <c16:uniqueId val="{00000002-1F9D-4B04-864F-EF29198D208F}"/>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24323650831887"/>
          <c:y val="6.7517794944260733E-4"/>
          <c:w val="0.510155689750171"/>
          <c:h val="0.93402581333069934"/>
        </c:manualLayout>
      </c:layout>
      <c:barChart>
        <c:barDir val="bar"/>
        <c:grouping val="clustered"/>
        <c:varyColors val="0"/>
        <c:ser>
          <c:idx val="0"/>
          <c:order val="0"/>
          <c:tx>
            <c:strRef>
              <c:f>Hoja1!$B$1</c:f>
              <c:strCache>
                <c:ptCount val="1"/>
                <c:pt idx="0">
                  <c:v>Columna1</c:v>
                </c:pt>
              </c:strCache>
            </c:strRef>
          </c:tx>
          <c:spPr>
            <a:solidFill>
              <a:sysClr val="window" lastClr="FFFFFF">
                <a:lumMod val="7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B2E6-4366-BE37-77667E69D09F}"/>
              </c:ext>
            </c:extLst>
          </c:dPt>
          <c:dPt>
            <c:idx val="1"/>
            <c:invertIfNegative val="0"/>
            <c:bubble3D val="0"/>
            <c:extLst>
              <c:ext xmlns:c16="http://schemas.microsoft.com/office/drawing/2014/chart" uri="{C3380CC4-5D6E-409C-BE32-E72D297353CC}">
                <c16:uniqueId val="{00000001-B2E6-4366-BE37-77667E69D09F}"/>
              </c:ext>
            </c:extLst>
          </c:dPt>
          <c:dPt>
            <c:idx val="2"/>
            <c:invertIfNegative val="0"/>
            <c:bubble3D val="0"/>
            <c:extLst>
              <c:ext xmlns:c16="http://schemas.microsoft.com/office/drawing/2014/chart" uri="{C3380CC4-5D6E-409C-BE32-E72D297353CC}">
                <c16:uniqueId val="{00000002-B2E6-4366-BE37-77667E69D09F}"/>
              </c:ext>
            </c:extLst>
          </c:dPt>
          <c:dPt>
            <c:idx val="3"/>
            <c:invertIfNegative val="0"/>
            <c:bubble3D val="0"/>
            <c:extLst>
              <c:ext xmlns:c16="http://schemas.microsoft.com/office/drawing/2014/chart" uri="{C3380CC4-5D6E-409C-BE32-E72D297353CC}">
                <c16:uniqueId val="{00000003-B2E6-4366-BE37-77667E69D09F}"/>
              </c:ext>
            </c:extLst>
          </c:dPt>
          <c:dPt>
            <c:idx val="4"/>
            <c:invertIfNegative val="0"/>
            <c:bubble3D val="0"/>
            <c:extLst>
              <c:ext xmlns:c16="http://schemas.microsoft.com/office/drawing/2014/chart" uri="{C3380CC4-5D6E-409C-BE32-E72D297353CC}">
                <c16:uniqueId val="{00000004-B2E6-4366-BE37-77667E69D09F}"/>
              </c:ext>
            </c:extLst>
          </c:dPt>
          <c:dPt>
            <c:idx val="5"/>
            <c:invertIfNegative val="0"/>
            <c:bubble3D val="0"/>
            <c:extLst>
              <c:ext xmlns:c16="http://schemas.microsoft.com/office/drawing/2014/chart" uri="{C3380CC4-5D6E-409C-BE32-E72D297353CC}">
                <c16:uniqueId val="{00000005-B2E6-4366-BE37-77667E69D09F}"/>
              </c:ext>
            </c:extLst>
          </c:dPt>
          <c:dPt>
            <c:idx val="6"/>
            <c:invertIfNegative val="0"/>
            <c:bubble3D val="0"/>
            <c:extLst>
              <c:ext xmlns:c16="http://schemas.microsoft.com/office/drawing/2014/chart" uri="{C3380CC4-5D6E-409C-BE32-E72D297353CC}">
                <c16:uniqueId val="{00000006-B2E6-4366-BE37-77667E69D09F}"/>
              </c:ext>
            </c:extLst>
          </c:dPt>
          <c:dPt>
            <c:idx val="7"/>
            <c:invertIfNegative val="0"/>
            <c:bubble3D val="0"/>
            <c:extLst>
              <c:ext xmlns:c16="http://schemas.microsoft.com/office/drawing/2014/chart" uri="{C3380CC4-5D6E-409C-BE32-E72D297353CC}">
                <c16:uniqueId val="{00000007-B2E6-4366-BE37-77667E69D09F}"/>
              </c:ext>
            </c:extLst>
          </c:dPt>
          <c:dPt>
            <c:idx val="8"/>
            <c:invertIfNegative val="0"/>
            <c:bubble3D val="0"/>
            <c:extLst>
              <c:ext xmlns:c16="http://schemas.microsoft.com/office/drawing/2014/chart" uri="{C3380CC4-5D6E-409C-BE32-E72D297353CC}">
                <c16:uniqueId val="{00000008-B2E6-4366-BE37-77667E69D09F}"/>
              </c:ext>
            </c:extLst>
          </c:dPt>
          <c:dPt>
            <c:idx val="9"/>
            <c:invertIfNegative val="0"/>
            <c:bubble3D val="0"/>
            <c:extLst>
              <c:ext xmlns:c16="http://schemas.microsoft.com/office/drawing/2014/chart" uri="{C3380CC4-5D6E-409C-BE32-E72D297353CC}">
                <c16:uniqueId val="{00000009-B2E6-4366-BE37-77667E69D09F}"/>
              </c:ext>
            </c:extLst>
          </c:dPt>
          <c:dPt>
            <c:idx val="10"/>
            <c:invertIfNegative val="0"/>
            <c:bubble3D val="0"/>
            <c:extLst>
              <c:ext xmlns:c16="http://schemas.microsoft.com/office/drawing/2014/chart" uri="{C3380CC4-5D6E-409C-BE32-E72D297353CC}">
                <c16:uniqueId val="{0000000A-B2E6-4366-BE37-77667E69D09F}"/>
              </c:ext>
            </c:extLst>
          </c:dPt>
          <c:dPt>
            <c:idx val="11"/>
            <c:invertIfNegative val="0"/>
            <c:bubble3D val="0"/>
            <c:extLst>
              <c:ext xmlns:c16="http://schemas.microsoft.com/office/drawing/2014/chart" uri="{C3380CC4-5D6E-409C-BE32-E72D297353CC}">
                <c16:uniqueId val="{0000000B-B2E6-4366-BE37-77667E69D09F}"/>
              </c:ext>
            </c:extLst>
          </c:dPt>
          <c:dPt>
            <c:idx val="12"/>
            <c:invertIfNegative val="0"/>
            <c:bubble3D val="0"/>
            <c:extLst>
              <c:ext xmlns:c16="http://schemas.microsoft.com/office/drawing/2014/chart" uri="{C3380CC4-5D6E-409C-BE32-E72D297353CC}">
                <c16:uniqueId val="{0000000C-B2E6-4366-BE37-77667E69D09F}"/>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Ha indicado o enviado los entrenamientos por mail, video regularmente</c:v>
                </c:pt>
                <c:pt idx="1">
                  <c:v>Habéis hecho entrenamientos Online por videollamada</c:v>
                </c:pt>
                <c:pt idx="2">
                  <c:v>Habéis estado en comunicación para comentar los entrenamientos y dar feed back de situación</c:v>
                </c:pt>
                <c:pt idx="3">
                  <c:v>WhatsApp</c:v>
                </c:pt>
                <c:pt idx="4">
                  <c:v>Todas ellas</c:v>
                </c:pt>
                <c:pt idx="5">
                  <c:v>Otras</c:v>
                </c:pt>
              </c:strCache>
            </c:strRef>
          </c:cat>
          <c:val>
            <c:numRef>
              <c:f>Hoja1!$B$2:$B$7</c:f>
              <c:numCache>
                <c:formatCode>###0.0%</c:formatCode>
                <c:ptCount val="6"/>
                <c:pt idx="0">
                  <c:v>0.40243902439024387</c:v>
                </c:pt>
                <c:pt idx="1">
                  <c:v>0.26829268292682928</c:v>
                </c:pt>
                <c:pt idx="2">
                  <c:v>0.24390243902439024</c:v>
                </c:pt>
                <c:pt idx="3">
                  <c:v>6.097560975609756E-2</c:v>
                </c:pt>
                <c:pt idx="4">
                  <c:v>1.2195121951219513E-2</c:v>
                </c:pt>
                <c:pt idx="5">
                  <c:v>1.2195121951219513E-2</c:v>
                </c:pt>
              </c:numCache>
            </c:numRef>
          </c:val>
          <c:extLst>
            <c:ext xmlns:c16="http://schemas.microsoft.com/office/drawing/2014/chart" uri="{C3380CC4-5D6E-409C-BE32-E72D297353CC}">
              <c16:uniqueId val="{0000000D-B2E6-4366-BE37-77667E69D09F}"/>
            </c:ext>
          </c:extLst>
        </c:ser>
        <c:dLbls>
          <c:showLegendKey val="0"/>
          <c:showVal val="0"/>
          <c:showCatName val="0"/>
          <c:showSerName val="0"/>
          <c:showPercent val="0"/>
          <c:showBubbleSize val="0"/>
        </c:dLbls>
        <c:gapWidth val="100"/>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crossAx val="485284096"/>
        <c:crosses val="autoZero"/>
        <c:auto val="1"/>
        <c:lblAlgn val="ctr"/>
        <c:lblOffset val="100"/>
        <c:noMultiLvlLbl val="0"/>
      </c:cat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00941617982825E-2"/>
          <c:y val="0"/>
          <c:w val="0.9435354501180433"/>
          <c:h val="1"/>
        </c:manualLayout>
      </c:layout>
      <c:barChart>
        <c:barDir val="col"/>
        <c:grouping val="clustered"/>
        <c:varyColors val="0"/>
        <c:ser>
          <c:idx val="0"/>
          <c:order val="0"/>
          <c:spPr>
            <a:solidFill>
              <a:srgbClr val="D60019"/>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Hoja1!$A$4:$A$10</c:f>
              <c:strCache>
                <c:ptCount val="7"/>
                <c:pt idx="0">
                  <c:v>Falta de medios, infraestructura, aparatos</c:v>
                </c:pt>
                <c:pt idx="1">
                  <c:v>Falta de interés, motivación</c:v>
                </c:pt>
                <c:pt idx="2">
                  <c:v>Falta de tiempo</c:v>
                </c:pt>
                <c:pt idx="3">
                  <c:v>Falta de espacio</c:v>
                </c:pt>
                <c:pt idx="4">
                  <c:v>Por enfermedad</c:v>
                </c:pt>
                <c:pt idx="5">
                  <c:v>Falta de compañía</c:v>
                </c:pt>
                <c:pt idx="6">
                  <c:v>Paró la federación / equipo</c:v>
                </c:pt>
              </c:strCache>
            </c:strRef>
          </c:cat>
          <c:val>
            <c:numRef>
              <c:f>Hoja1!$B$4:$B$10</c:f>
              <c:numCache>
                <c:formatCode>###0.0%</c:formatCode>
                <c:ptCount val="7"/>
                <c:pt idx="0">
                  <c:v>0.63414634146341464</c:v>
                </c:pt>
                <c:pt idx="1">
                  <c:v>0.17073170731707318</c:v>
                </c:pt>
                <c:pt idx="2">
                  <c:v>9.7560975609756101E-2</c:v>
                </c:pt>
                <c:pt idx="3">
                  <c:v>3.6585365853658541E-2</c:v>
                </c:pt>
                <c:pt idx="4">
                  <c:v>3.6585365853658541E-2</c:v>
                </c:pt>
                <c:pt idx="5">
                  <c:v>2.4390243902439025E-2</c:v>
                </c:pt>
                <c:pt idx="6">
                  <c:v>2.4390243902439025E-2</c:v>
                </c:pt>
              </c:numCache>
            </c:numRef>
          </c:val>
          <c:extLst>
            <c:ext xmlns:c16="http://schemas.microsoft.com/office/drawing/2014/chart" uri="{C3380CC4-5D6E-409C-BE32-E72D297353CC}">
              <c16:uniqueId val="{00000000-4924-4CFB-91BE-B5F48BB639DE}"/>
            </c:ext>
          </c:extLst>
        </c:ser>
        <c:dLbls>
          <c:showLegendKey val="0"/>
          <c:showVal val="0"/>
          <c:showCatName val="0"/>
          <c:showSerName val="0"/>
          <c:showPercent val="0"/>
          <c:showBubbleSize val="0"/>
        </c:dLbls>
        <c:gapWidth val="50"/>
        <c:axId val="33608448"/>
        <c:axId val="33609984"/>
      </c:barChart>
      <c:catAx>
        <c:axId val="33608448"/>
        <c:scaling>
          <c:orientation val="minMax"/>
        </c:scaling>
        <c:delete val="0"/>
        <c:axPos val="b"/>
        <c:numFmt formatCode="General" sourceLinked="1"/>
        <c:majorTickMark val="out"/>
        <c:minorTickMark val="none"/>
        <c:tickLblPos val="nextTo"/>
        <c:spPr>
          <a:ln>
            <a:noFill/>
          </a:ln>
        </c:spPr>
        <c:txPr>
          <a:bodyPr rot="0" vert="horz"/>
          <a:lstStyle/>
          <a:p>
            <a:pPr>
              <a:defRPr/>
            </a:pPr>
            <a:endParaRPr lang="es-ES"/>
          </a:p>
        </c:txPr>
        <c:crossAx val="33609984"/>
        <c:crosses val="autoZero"/>
        <c:auto val="1"/>
        <c:lblAlgn val="ctr"/>
        <c:lblOffset val="100"/>
        <c:noMultiLvlLbl val="0"/>
      </c:catAx>
      <c:valAx>
        <c:axId val="33609984"/>
        <c:scaling>
          <c:orientation val="minMax"/>
          <c:max val="1"/>
        </c:scaling>
        <c:delete val="1"/>
        <c:axPos val="l"/>
        <c:numFmt formatCode="###0.0%" sourceLinked="1"/>
        <c:majorTickMark val="out"/>
        <c:minorTickMark val="none"/>
        <c:tickLblPos val="nextTo"/>
        <c:crossAx val="33608448"/>
        <c:crosses val="autoZero"/>
        <c:crossBetween val="between"/>
        <c:majorUnit val="0.2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258685038946831"/>
          <c:y val="8.8828674893740661E-2"/>
          <c:w val="0.71503587090631471"/>
          <c:h val="0.85287235667363193"/>
        </c:manualLayout>
      </c:layout>
      <c:barChart>
        <c:barDir val="bar"/>
        <c:grouping val="percentStacked"/>
        <c:varyColors val="0"/>
        <c:ser>
          <c:idx val="0"/>
          <c:order val="0"/>
          <c:tx>
            <c:strRef>
              <c:f>Hoja1!$B$1</c:f>
              <c:strCache>
                <c:ptCount val="1"/>
                <c:pt idx="0">
                  <c:v>Mucho peor</c:v>
                </c:pt>
              </c:strCache>
            </c:strRef>
          </c:tx>
          <c:spPr>
            <a:solidFill>
              <a:srgbClr val="D60019"/>
            </a:solidFill>
          </c:spPr>
          <c:invertIfNegative val="0"/>
          <c:dPt>
            <c:idx val="1"/>
            <c:invertIfNegative val="0"/>
            <c:bubble3D val="0"/>
            <c:extLst>
              <c:ext xmlns:c16="http://schemas.microsoft.com/office/drawing/2014/chart" uri="{C3380CC4-5D6E-409C-BE32-E72D297353CC}">
                <c16:uniqueId val="{00000000-9505-433E-AC7F-BD67EB51A5F3}"/>
              </c:ext>
            </c:extLst>
          </c:dPt>
          <c:dLbls>
            <c:dLbl>
              <c:idx val="0"/>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1-9505-433E-AC7F-BD67EB51A5F3}"/>
                </c:ext>
              </c:extLst>
            </c:dLbl>
            <c:dLbl>
              <c:idx val="4"/>
              <c:delete val="1"/>
              <c:extLst>
                <c:ext xmlns:c15="http://schemas.microsoft.com/office/drawing/2012/chart" uri="{CE6537A1-D6FC-4f65-9D91-7224C49458BB}"/>
                <c:ext xmlns:c16="http://schemas.microsoft.com/office/drawing/2014/chart" uri="{C3380CC4-5D6E-409C-BE32-E72D297353CC}">
                  <c16:uniqueId val="{00000001-0F16-4AE6-86DE-055A129A46ED}"/>
                </c:ext>
              </c:extLst>
            </c:dLbl>
            <c:dLbl>
              <c:idx val="5"/>
              <c:layout>
                <c:manualLayout>
                  <c:x val="7.2553870534759158E-3"/>
                  <c:y val="9.507764107559561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16-4AE6-86DE-055A129A46ED}"/>
                </c:ext>
              </c:extLst>
            </c:dLbl>
            <c:dLbl>
              <c:idx val="8"/>
              <c:delete val="1"/>
              <c:extLst>
                <c:ext xmlns:c15="http://schemas.microsoft.com/office/drawing/2012/chart" uri="{CE6537A1-D6FC-4f65-9D91-7224C49458BB}"/>
                <c:ext xmlns:c16="http://schemas.microsoft.com/office/drawing/2014/chart" uri="{C3380CC4-5D6E-409C-BE32-E72D297353CC}">
                  <c16:uniqueId val="{00000003-0F16-4AE6-86DE-055A129A46ED}"/>
                </c:ext>
              </c:extLst>
            </c:dLbl>
            <c:dLbl>
              <c:idx val="9"/>
              <c:layout>
                <c:manualLayout>
                  <c:x val="7.2553870534759158E-3"/>
                  <c:y val="2.59305652965323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16-4AE6-86DE-055A129A46ED}"/>
                </c:ext>
              </c:extLst>
            </c:dLbl>
            <c:dLbl>
              <c:idx val="12"/>
              <c:layout>
                <c:manualLayout>
                  <c:x val="-1.7043061105547468E-3"/>
                  <c:y val="0"/>
                </c:manualLayout>
              </c:layout>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9505-433E-AC7F-BD67EB51A5F3}"/>
                </c:ext>
              </c:extLst>
            </c:dLbl>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Hoja1!$B$2:$B$12</c:f>
              <c:numCache>
                <c:formatCode>###0.0%</c:formatCode>
                <c:ptCount val="11"/>
                <c:pt idx="0">
                  <c:v>0.04</c:v>
                </c:pt>
                <c:pt idx="1">
                  <c:v>3.9473684210526314E-2</c:v>
                </c:pt>
                <c:pt idx="2">
                  <c:v>0.06</c:v>
                </c:pt>
                <c:pt idx="4" formatCode="General">
                  <c:v>0</c:v>
                </c:pt>
                <c:pt idx="5">
                  <c:v>2.6315789473684213E-2</c:v>
                </c:pt>
                <c:pt idx="6">
                  <c:v>4.6666666666666669E-2</c:v>
                </c:pt>
                <c:pt idx="8" formatCode="General">
                  <c:v>0</c:v>
                </c:pt>
                <c:pt idx="9">
                  <c:v>2.6315789473684213E-2</c:v>
                </c:pt>
                <c:pt idx="10">
                  <c:v>6.3333333333333325E-2</c:v>
                </c:pt>
              </c:numCache>
            </c:numRef>
          </c:val>
          <c:extLst>
            <c:ext xmlns:c16="http://schemas.microsoft.com/office/drawing/2014/chart" uri="{C3380CC4-5D6E-409C-BE32-E72D297353CC}">
              <c16:uniqueId val="{00000003-9505-433E-AC7F-BD67EB51A5F3}"/>
            </c:ext>
          </c:extLst>
        </c:ser>
        <c:ser>
          <c:idx val="1"/>
          <c:order val="1"/>
          <c:tx>
            <c:strRef>
              <c:f>Hoja1!$C$1</c:f>
              <c:strCache>
                <c:ptCount val="1"/>
                <c:pt idx="0">
                  <c:v>Peor</c:v>
                </c:pt>
              </c:strCache>
            </c:strRef>
          </c:tx>
          <c:spPr>
            <a:solidFill>
              <a:schemeClr val="accent2">
                <a:lumMod val="40000"/>
                <a:lumOff val="60000"/>
              </a:schemeClr>
            </a:solidFill>
          </c:spPr>
          <c:invertIfNegative val="0"/>
          <c:dLbls>
            <c:dLbl>
              <c:idx val="2"/>
              <c:layout>
                <c:manualLayout>
                  <c:x val="5.1129183316641425E-3"/>
                  <c:y val="5.3069717520758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05-433E-AC7F-BD67EB51A5F3}"/>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05-433E-AC7F-BD67EB51A5F3}"/>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Hoja1!$C$2:$C$12</c:f>
              <c:numCache>
                <c:formatCode>###0.0%</c:formatCode>
                <c:ptCount val="11"/>
                <c:pt idx="0">
                  <c:v>0.52</c:v>
                </c:pt>
                <c:pt idx="1">
                  <c:v>0.53947368421052633</c:v>
                </c:pt>
                <c:pt idx="2">
                  <c:v>0.44666666666666666</c:v>
                </c:pt>
                <c:pt idx="4">
                  <c:v>0.4</c:v>
                </c:pt>
                <c:pt idx="5">
                  <c:v>0.47368421052631582</c:v>
                </c:pt>
                <c:pt idx="6">
                  <c:v>0.44666666666666666</c:v>
                </c:pt>
                <c:pt idx="8">
                  <c:v>0.72</c:v>
                </c:pt>
                <c:pt idx="9">
                  <c:v>0.59210526315789469</c:v>
                </c:pt>
                <c:pt idx="10">
                  <c:v>0.56333333333333335</c:v>
                </c:pt>
              </c:numCache>
            </c:numRef>
          </c:val>
          <c:extLst>
            <c:ext xmlns:c16="http://schemas.microsoft.com/office/drawing/2014/chart" uri="{C3380CC4-5D6E-409C-BE32-E72D297353CC}">
              <c16:uniqueId val="{00000006-9505-433E-AC7F-BD67EB51A5F3}"/>
            </c:ext>
          </c:extLst>
        </c:ser>
        <c:ser>
          <c:idx val="2"/>
          <c:order val="2"/>
          <c:tx>
            <c:strRef>
              <c:f>Hoja1!$D$1</c:f>
              <c:strCache>
                <c:ptCount val="1"/>
                <c:pt idx="0">
                  <c:v>Igual</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Hoja1!$D$2:$D$12</c:f>
              <c:numCache>
                <c:formatCode>###0.0%</c:formatCode>
                <c:ptCount val="11"/>
                <c:pt idx="0">
                  <c:v>0.28000000000000003</c:v>
                </c:pt>
                <c:pt idx="1">
                  <c:v>0.26315789473684209</c:v>
                </c:pt>
                <c:pt idx="2">
                  <c:v>0.31666666666666665</c:v>
                </c:pt>
                <c:pt idx="4">
                  <c:v>0.48</c:v>
                </c:pt>
                <c:pt idx="5">
                  <c:v>0.35526315789473684</c:v>
                </c:pt>
                <c:pt idx="6">
                  <c:v>0.33666666666666667</c:v>
                </c:pt>
                <c:pt idx="8">
                  <c:v>0.24</c:v>
                </c:pt>
                <c:pt idx="9">
                  <c:v>0.25</c:v>
                </c:pt>
                <c:pt idx="10">
                  <c:v>0.26666666666666666</c:v>
                </c:pt>
              </c:numCache>
            </c:numRef>
          </c:val>
          <c:extLst>
            <c:ext xmlns:c16="http://schemas.microsoft.com/office/drawing/2014/chart" uri="{C3380CC4-5D6E-409C-BE32-E72D297353CC}">
              <c16:uniqueId val="{00000007-9505-433E-AC7F-BD67EB51A5F3}"/>
            </c:ext>
          </c:extLst>
        </c:ser>
        <c:ser>
          <c:idx val="3"/>
          <c:order val="3"/>
          <c:tx>
            <c:strRef>
              <c:f>Hoja1!$E$1</c:f>
              <c:strCache>
                <c:ptCount val="1"/>
                <c:pt idx="0">
                  <c:v>Mejor</c:v>
                </c:pt>
              </c:strCache>
            </c:strRef>
          </c:tx>
          <c:spPr>
            <a:solidFill>
              <a:srgbClr val="65C1C4"/>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Hoja1!$E$2:$E$12</c:f>
              <c:numCache>
                <c:formatCode>###0.0%</c:formatCode>
                <c:ptCount val="11"/>
                <c:pt idx="0">
                  <c:v>0.12</c:v>
                </c:pt>
                <c:pt idx="1">
                  <c:v>0.14473684210526316</c:v>
                </c:pt>
                <c:pt idx="2">
                  <c:v>0.15</c:v>
                </c:pt>
                <c:pt idx="4">
                  <c:v>0.12</c:v>
                </c:pt>
                <c:pt idx="5">
                  <c:v>0.11842105263157895</c:v>
                </c:pt>
                <c:pt idx="6">
                  <c:v>0.15</c:v>
                </c:pt>
                <c:pt idx="8">
                  <c:v>0.04</c:v>
                </c:pt>
                <c:pt idx="9">
                  <c:v>0.13157894736842105</c:v>
                </c:pt>
                <c:pt idx="10">
                  <c:v>0.1</c:v>
                </c:pt>
              </c:numCache>
            </c:numRef>
          </c:val>
          <c:extLst>
            <c:ext xmlns:c16="http://schemas.microsoft.com/office/drawing/2014/chart" uri="{C3380CC4-5D6E-409C-BE32-E72D297353CC}">
              <c16:uniqueId val="{00000008-9505-433E-AC7F-BD67EB51A5F3}"/>
            </c:ext>
          </c:extLst>
        </c:ser>
        <c:ser>
          <c:idx val="4"/>
          <c:order val="4"/>
          <c:tx>
            <c:strRef>
              <c:f>Hoja1!$F$1</c:f>
              <c:strCache>
                <c:ptCount val="1"/>
                <c:pt idx="0">
                  <c:v>Mucho mejor</c:v>
                </c:pt>
              </c:strCache>
            </c:strRef>
          </c:tx>
          <c:spPr>
            <a:solidFill>
              <a:srgbClr val="40A4A6"/>
            </a:solidFill>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7-0F16-4AE6-86DE-055A129A46ED}"/>
                </c:ext>
              </c:extLst>
            </c:dLbl>
            <c:dLbl>
              <c:idx val="8"/>
              <c:delete val="1"/>
              <c:extLst>
                <c:ext xmlns:c15="http://schemas.microsoft.com/office/drawing/2012/chart" uri="{CE6537A1-D6FC-4f65-9D91-7224C49458BB}"/>
                <c:ext xmlns:c16="http://schemas.microsoft.com/office/drawing/2014/chart" uri="{C3380CC4-5D6E-409C-BE32-E72D297353CC}">
                  <c16:uniqueId val="{00000006-0F16-4AE6-86DE-055A129A46ED}"/>
                </c:ext>
              </c:extLst>
            </c:dLbl>
            <c:dLbl>
              <c:idx val="9"/>
              <c:delete val="1"/>
              <c:extLst>
                <c:ext xmlns:c15="http://schemas.microsoft.com/office/drawing/2012/chart" uri="{CE6537A1-D6FC-4f65-9D91-7224C49458BB}"/>
                <c:ext xmlns:c16="http://schemas.microsoft.com/office/drawing/2014/chart" uri="{C3380CC4-5D6E-409C-BE32-E72D297353CC}">
                  <c16:uniqueId val="{00000005-0F16-4AE6-86DE-055A129A46ED}"/>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Hoja1!$F$2:$F$12</c:f>
              <c:numCache>
                <c:formatCode>###0.0%</c:formatCode>
                <c:ptCount val="11"/>
                <c:pt idx="0">
                  <c:v>0.04</c:v>
                </c:pt>
                <c:pt idx="1">
                  <c:v>1.3157894736842106E-2</c:v>
                </c:pt>
                <c:pt idx="2">
                  <c:v>2.6666666666666665E-2</c:v>
                </c:pt>
                <c:pt idx="4" formatCode="General">
                  <c:v>0</c:v>
                </c:pt>
                <c:pt idx="5">
                  <c:v>2.6315789473684213E-2</c:v>
                </c:pt>
                <c:pt idx="6">
                  <c:v>0.02</c:v>
                </c:pt>
                <c:pt idx="8" formatCode="General">
                  <c:v>0</c:v>
                </c:pt>
                <c:pt idx="9" formatCode="General">
                  <c:v>0</c:v>
                </c:pt>
                <c:pt idx="10" formatCode="####.0%">
                  <c:v>6.6666666666666662E-3</c:v>
                </c:pt>
              </c:numCache>
            </c:numRef>
          </c:val>
          <c:extLst>
            <c:ext xmlns:c16="http://schemas.microsoft.com/office/drawing/2014/chart" uri="{C3380CC4-5D6E-409C-BE32-E72D297353CC}">
              <c16:uniqueId val="{00000009-9505-433E-AC7F-BD67EB51A5F3}"/>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legend>
      <c:legendPos val="t"/>
      <c:layout>
        <c:manualLayout>
          <c:xMode val="edge"/>
          <c:yMode val="edge"/>
          <c:x val="0.36066300526701112"/>
          <c:y val="1.6926855989774579E-2"/>
          <c:w val="0.47168513791091121"/>
          <c:h val="4.6286671587348747E-2"/>
        </c:manualLayout>
      </c:layout>
      <c:overlay val="0"/>
    </c:legend>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258685038946831"/>
          <c:y val="8.8828674893740661E-2"/>
          <c:w val="0.71503587090631471"/>
          <c:h val="0.85287235667363193"/>
        </c:manualLayout>
      </c:layout>
      <c:barChart>
        <c:barDir val="bar"/>
        <c:grouping val="percentStacked"/>
        <c:varyColors val="0"/>
        <c:ser>
          <c:idx val="0"/>
          <c:order val="0"/>
          <c:tx>
            <c:strRef>
              <c:f>Hoja1!$B$1</c:f>
              <c:strCache>
                <c:ptCount val="1"/>
                <c:pt idx="0">
                  <c:v>Mucho peor</c:v>
                </c:pt>
              </c:strCache>
            </c:strRef>
          </c:tx>
          <c:spPr>
            <a:solidFill>
              <a:srgbClr val="D60019"/>
            </a:solidFill>
          </c:spPr>
          <c:invertIfNegative val="0"/>
          <c:dPt>
            <c:idx val="1"/>
            <c:invertIfNegative val="0"/>
            <c:bubble3D val="0"/>
            <c:extLst>
              <c:ext xmlns:c16="http://schemas.microsoft.com/office/drawing/2014/chart" uri="{C3380CC4-5D6E-409C-BE32-E72D297353CC}">
                <c16:uniqueId val="{00000000-9505-433E-AC7F-BD67EB51A5F3}"/>
              </c:ext>
            </c:extLst>
          </c:dPt>
          <c:dLbls>
            <c:dLbl>
              <c:idx val="0"/>
              <c:delete val="1"/>
              <c:extLst>
                <c:ext xmlns:c15="http://schemas.microsoft.com/office/drawing/2012/chart" uri="{CE6537A1-D6FC-4f65-9D91-7224C49458BB}"/>
                <c:ext xmlns:c16="http://schemas.microsoft.com/office/drawing/2014/chart" uri="{C3380CC4-5D6E-409C-BE32-E72D297353CC}">
                  <c16:uniqueId val="{00000001-9505-433E-AC7F-BD67EB51A5F3}"/>
                </c:ext>
              </c:extLst>
            </c:dLbl>
            <c:dLbl>
              <c:idx val="4"/>
              <c:delete val="1"/>
              <c:extLst>
                <c:ext xmlns:c15="http://schemas.microsoft.com/office/drawing/2012/chart" uri="{CE6537A1-D6FC-4f65-9D91-7224C49458BB}"/>
                <c:ext xmlns:c16="http://schemas.microsoft.com/office/drawing/2014/chart" uri="{C3380CC4-5D6E-409C-BE32-E72D297353CC}">
                  <c16:uniqueId val="{00000006-C0FB-4994-9B4F-A35B07356251}"/>
                </c:ext>
              </c:extLst>
            </c:dLbl>
            <c:dLbl>
              <c:idx val="5"/>
              <c:delete val="1"/>
              <c:extLst>
                <c:ext xmlns:c15="http://schemas.microsoft.com/office/drawing/2012/chart" uri="{CE6537A1-D6FC-4f65-9D91-7224C49458BB}"/>
                <c:ext xmlns:c16="http://schemas.microsoft.com/office/drawing/2014/chart" uri="{C3380CC4-5D6E-409C-BE32-E72D297353CC}">
                  <c16:uniqueId val="{00000005-C0FB-4994-9B4F-A35B07356251}"/>
                </c:ext>
              </c:extLst>
            </c:dLbl>
            <c:dLbl>
              <c:idx val="6"/>
              <c:layout>
                <c:manualLayout>
                  <c:x val="1.088308058021387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B-4994-9B4F-A35B07356251}"/>
                </c:ext>
              </c:extLst>
            </c:dLbl>
            <c:dLbl>
              <c:idx val="8"/>
              <c:delete val="1"/>
              <c:extLst>
                <c:ext xmlns:c15="http://schemas.microsoft.com/office/drawing/2012/chart" uri="{CE6537A1-D6FC-4f65-9D91-7224C49458BB}"/>
                <c:ext xmlns:c16="http://schemas.microsoft.com/office/drawing/2014/chart" uri="{C3380CC4-5D6E-409C-BE32-E72D297353CC}">
                  <c16:uniqueId val="{00000003-C0FB-4994-9B4F-A35B07356251}"/>
                </c:ext>
              </c:extLst>
            </c:dLbl>
            <c:dLbl>
              <c:idx val="10"/>
              <c:layout>
                <c:manualLayout>
                  <c:x val="5.441540290106936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FB-4994-9B4F-A35B07356251}"/>
                </c:ext>
              </c:extLst>
            </c:dLbl>
            <c:dLbl>
              <c:idx val="12"/>
              <c:layout>
                <c:manualLayout>
                  <c:x val="-1.7043061105547468E-3"/>
                  <c:y val="0"/>
                </c:manualLayout>
              </c:layout>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9505-433E-AC7F-BD67EB51A5F3}"/>
                </c:ext>
              </c:extLst>
            </c:dLbl>
            <c:numFmt formatCode="0.0%" sourceLinked="0"/>
            <c:spPr>
              <a:noFill/>
              <a:ln>
                <a:noFill/>
              </a:ln>
              <a:effectLst/>
            </c:spPr>
            <c:txPr>
              <a:bodyPr/>
              <a:lstStyle/>
              <a:p>
                <a:pPr>
                  <a:defRPr sz="7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Hoja1!$B$2:$B$12</c:f>
              <c:numCache>
                <c:formatCode>###0.0%</c:formatCode>
                <c:ptCount val="11"/>
                <c:pt idx="0" formatCode="General">
                  <c:v>0</c:v>
                </c:pt>
                <c:pt idx="1">
                  <c:v>1.3157894736842106E-2</c:v>
                </c:pt>
                <c:pt idx="2" formatCode="####.0%">
                  <c:v>6.6666666666666662E-3</c:v>
                </c:pt>
                <c:pt idx="4" formatCode="General">
                  <c:v>0</c:v>
                </c:pt>
                <c:pt idx="5" formatCode="General">
                  <c:v>0</c:v>
                </c:pt>
                <c:pt idx="6" formatCode="####.0%">
                  <c:v>6.6666666666666662E-3</c:v>
                </c:pt>
                <c:pt idx="8" formatCode="General">
                  <c:v>0</c:v>
                </c:pt>
                <c:pt idx="9">
                  <c:v>1.3157894736842106E-2</c:v>
                </c:pt>
                <c:pt idx="10" formatCode="####.0%">
                  <c:v>6.6666666666666662E-3</c:v>
                </c:pt>
              </c:numCache>
            </c:numRef>
          </c:val>
          <c:extLst>
            <c:ext xmlns:c16="http://schemas.microsoft.com/office/drawing/2014/chart" uri="{C3380CC4-5D6E-409C-BE32-E72D297353CC}">
              <c16:uniqueId val="{00000003-9505-433E-AC7F-BD67EB51A5F3}"/>
            </c:ext>
          </c:extLst>
        </c:ser>
        <c:ser>
          <c:idx val="1"/>
          <c:order val="1"/>
          <c:tx>
            <c:strRef>
              <c:f>Hoja1!$C$1</c:f>
              <c:strCache>
                <c:ptCount val="1"/>
                <c:pt idx="0">
                  <c:v>Peor</c:v>
                </c:pt>
              </c:strCache>
            </c:strRef>
          </c:tx>
          <c:spPr>
            <a:solidFill>
              <a:schemeClr val="accent2">
                <a:lumMod val="40000"/>
                <a:lumOff val="60000"/>
              </a:schemeClr>
            </a:solidFill>
          </c:spPr>
          <c:invertIfNegative val="0"/>
          <c:dLbls>
            <c:dLbl>
              <c:idx val="2"/>
              <c:layout>
                <c:manualLayout>
                  <c:x val="5.1129183316641425E-3"/>
                  <c:y val="5.3069717520758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05-433E-AC7F-BD67EB51A5F3}"/>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05-433E-AC7F-BD67EB51A5F3}"/>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Hoja1!$C$2:$C$12</c:f>
              <c:numCache>
                <c:formatCode>###0.0%</c:formatCode>
                <c:ptCount val="11"/>
                <c:pt idx="0">
                  <c:v>0.12</c:v>
                </c:pt>
                <c:pt idx="1">
                  <c:v>0.13157894736842105</c:v>
                </c:pt>
                <c:pt idx="2">
                  <c:v>0.15333333333333335</c:v>
                </c:pt>
                <c:pt idx="4">
                  <c:v>0.16</c:v>
                </c:pt>
                <c:pt idx="5">
                  <c:v>0.11842105263157895</c:v>
                </c:pt>
                <c:pt idx="6">
                  <c:v>0.18</c:v>
                </c:pt>
                <c:pt idx="8">
                  <c:v>0.2</c:v>
                </c:pt>
                <c:pt idx="9">
                  <c:v>0.35526315789473684</c:v>
                </c:pt>
                <c:pt idx="10">
                  <c:v>0.3</c:v>
                </c:pt>
              </c:numCache>
            </c:numRef>
          </c:val>
          <c:extLst>
            <c:ext xmlns:c16="http://schemas.microsoft.com/office/drawing/2014/chart" uri="{C3380CC4-5D6E-409C-BE32-E72D297353CC}">
              <c16:uniqueId val="{00000006-9505-433E-AC7F-BD67EB51A5F3}"/>
            </c:ext>
          </c:extLst>
        </c:ser>
        <c:ser>
          <c:idx val="2"/>
          <c:order val="2"/>
          <c:tx>
            <c:strRef>
              <c:f>Hoja1!$D$1</c:f>
              <c:strCache>
                <c:ptCount val="1"/>
                <c:pt idx="0">
                  <c:v>Igual</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Hoja1!$D$2:$D$12</c:f>
              <c:numCache>
                <c:formatCode>###0.0%</c:formatCode>
                <c:ptCount val="11"/>
                <c:pt idx="0">
                  <c:v>0.28000000000000003</c:v>
                </c:pt>
                <c:pt idx="1">
                  <c:v>0.22368421052631579</c:v>
                </c:pt>
                <c:pt idx="2">
                  <c:v>0.32666666666666666</c:v>
                </c:pt>
                <c:pt idx="4">
                  <c:v>0.28000000000000003</c:v>
                </c:pt>
                <c:pt idx="5">
                  <c:v>0.38157894736842102</c:v>
                </c:pt>
                <c:pt idx="6">
                  <c:v>0.37</c:v>
                </c:pt>
                <c:pt idx="8">
                  <c:v>0.28000000000000003</c:v>
                </c:pt>
                <c:pt idx="9">
                  <c:v>0.35526315789473684</c:v>
                </c:pt>
                <c:pt idx="10">
                  <c:v>0.31666666666666665</c:v>
                </c:pt>
              </c:numCache>
            </c:numRef>
          </c:val>
          <c:extLst>
            <c:ext xmlns:c16="http://schemas.microsoft.com/office/drawing/2014/chart" uri="{C3380CC4-5D6E-409C-BE32-E72D297353CC}">
              <c16:uniqueId val="{00000007-9505-433E-AC7F-BD67EB51A5F3}"/>
            </c:ext>
          </c:extLst>
        </c:ser>
        <c:ser>
          <c:idx val="3"/>
          <c:order val="3"/>
          <c:tx>
            <c:strRef>
              <c:f>Hoja1!$E$1</c:f>
              <c:strCache>
                <c:ptCount val="1"/>
                <c:pt idx="0">
                  <c:v>Mejor</c:v>
                </c:pt>
              </c:strCache>
            </c:strRef>
          </c:tx>
          <c:spPr>
            <a:solidFill>
              <a:srgbClr val="65C1C4"/>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Hoja1!$E$2:$E$12</c:f>
              <c:numCache>
                <c:formatCode>###0.0%</c:formatCode>
                <c:ptCount val="11"/>
                <c:pt idx="0">
                  <c:v>0.52</c:v>
                </c:pt>
                <c:pt idx="1">
                  <c:v>0.52631578947368418</c:v>
                </c:pt>
                <c:pt idx="2">
                  <c:v>0.44</c:v>
                </c:pt>
                <c:pt idx="4">
                  <c:v>0.48</c:v>
                </c:pt>
                <c:pt idx="5">
                  <c:v>0.44736842105263158</c:v>
                </c:pt>
                <c:pt idx="6">
                  <c:v>0.39</c:v>
                </c:pt>
                <c:pt idx="8">
                  <c:v>0.52</c:v>
                </c:pt>
                <c:pt idx="9">
                  <c:v>0.22368421052631579</c:v>
                </c:pt>
                <c:pt idx="10">
                  <c:v>0.33</c:v>
                </c:pt>
              </c:numCache>
            </c:numRef>
          </c:val>
          <c:extLst>
            <c:ext xmlns:c16="http://schemas.microsoft.com/office/drawing/2014/chart" uri="{C3380CC4-5D6E-409C-BE32-E72D297353CC}">
              <c16:uniqueId val="{00000008-9505-433E-AC7F-BD67EB51A5F3}"/>
            </c:ext>
          </c:extLst>
        </c:ser>
        <c:ser>
          <c:idx val="4"/>
          <c:order val="4"/>
          <c:tx>
            <c:strRef>
              <c:f>Hoja1!$F$1</c:f>
              <c:strCache>
                <c:ptCount val="1"/>
                <c:pt idx="0">
                  <c:v>Mucho mejor</c:v>
                </c:pt>
              </c:strCache>
            </c:strRef>
          </c:tx>
          <c:spPr>
            <a:solidFill>
              <a:srgbClr val="40A4A6"/>
            </a:solidFill>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1-C0FB-4994-9B4F-A35B07356251}"/>
                </c:ext>
              </c:extLst>
            </c:dLbl>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Hoja1!$F$2:$F$12</c:f>
              <c:numCache>
                <c:formatCode>###0.0%</c:formatCode>
                <c:ptCount val="11"/>
                <c:pt idx="0">
                  <c:v>0.08</c:v>
                </c:pt>
                <c:pt idx="1">
                  <c:v>0.10526315789473685</c:v>
                </c:pt>
                <c:pt idx="2">
                  <c:v>7.3333333333333334E-2</c:v>
                </c:pt>
                <c:pt idx="4">
                  <c:v>0.08</c:v>
                </c:pt>
                <c:pt idx="5">
                  <c:v>5.2631578947368425E-2</c:v>
                </c:pt>
                <c:pt idx="6">
                  <c:v>5.333333333333333E-2</c:v>
                </c:pt>
                <c:pt idx="8" formatCode="General">
                  <c:v>0</c:v>
                </c:pt>
                <c:pt idx="9">
                  <c:v>5.2631578947368425E-2</c:v>
                </c:pt>
                <c:pt idx="10">
                  <c:v>4.6666666666666669E-2</c:v>
                </c:pt>
              </c:numCache>
            </c:numRef>
          </c:val>
          <c:extLst>
            <c:ext xmlns:c16="http://schemas.microsoft.com/office/drawing/2014/chart" uri="{C3380CC4-5D6E-409C-BE32-E72D297353CC}">
              <c16:uniqueId val="{00000009-9505-433E-AC7F-BD67EB51A5F3}"/>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legend>
      <c:legendPos val="t"/>
      <c:layout>
        <c:manualLayout>
          <c:xMode val="edge"/>
          <c:yMode val="edge"/>
          <c:x val="0.36066300526701112"/>
          <c:y val="1.6926855989774579E-2"/>
          <c:w val="0.47168513791091121"/>
          <c:h val="4.6367578488608147E-2"/>
        </c:manualLayout>
      </c:layout>
      <c:overlay val="0"/>
    </c:legend>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258685038946831"/>
          <c:y val="8.8828674893740661E-2"/>
          <c:w val="0.71503587090631471"/>
          <c:h val="0.85287235667363193"/>
        </c:manualLayout>
      </c:layout>
      <c:barChart>
        <c:barDir val="bar"/>
        <c:grouping val="percentStacked"/>
        <c:varyColors val="0"/>
        <c:ser>
          <c:idx val="0"/>
          <c:order val="0"/>
          <c:tx>
            <c:strRef>
              <c:f>Hoja1!$B$1</c:f>
              <c:strCache>
                <c:ptCount val="1"/>
                <c:pt idx="0">
                  <c:v>Alto</c:v>
                </c:pt>
              </c:strCache>
            </c:strRef>
          </c:tx>
          <c:spPr>
            <a:solidFill>
              <a:srgbClr val="D60019"/>
            </a:solidFill>
          </c:spPr>
          <c:invertIfNegative val="0"/>
          <c:dPt>
            <c:idx val="1"/>
            <c:invertIfNegative val="0"/>
            <c:bubble3D val="0"/>
            <c:extLst>
              <c:ext xmlns:c16="http://schemas.microsoft.com/office/drawing/2014/chart" uri="{C3380CC4-5D6E-409C-BE32-E72D297353CC}">
                <c16:uniqueId val="{00000000-25F1-48AF-A721-539EAAB914B1}"/>
              </c:ext>
            </c:extLst>
          </c:dPt>
          <c:dLbls>
            <c:dLbl>
              <c:idx val="0"/>
              <c:numFmt formatCode="0.0%" sourceLinked="0"/>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1-25F1-48AF-A721-539EAAB914B1}"/>
                </c:ext>
              </c:extLst>
            </c:dLbl>
            <c:dLbl>
              <c:idx val="12"/>
              <c:layout>
                <c:manualLayout>
                  <c:x val="-1.7043061105547468E-3"/>
                  <c:y val="0"/>
                </c:manualLayout>
              </c:layout>
              <c:numFmt formatCode="0.0%" sourceLinked="0"/>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25F1-48AF-A721-539EAAB914B1}"/>
                </c:ext>
              </c:extLst>
            </c:dLbl>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Hoja1!$B$2:$B$12</c:f>
              <c:numCache>
                <c:formatCode>###0.0%</c:formatCode>
                <c:ptCount val="11"/>
                <c:pt idx="0">
                  <c:v>0.12</c:v>
                </c:pt>
                <c:pt idx="1">
                  <c:v>0.27631578947368424</c:v>
                </c:pt>
                <c:pt idx="2">
                  <c:v>0.2533333333333333</c:v>
                </c:pt>
                <c:pt idx="4">
                  <c:v>0.16</c:v>
                </c:pt>
                <c:pt idx="5">
                  <c:v>0.23684210526315791</c:v>
                </c:pt>
                <c:pt idx="6">
                  <c:v>0.18666666666666668</c:v>
                </c:pt>
                <c:pt idx="8">
                  <c:v>0.32</c:v>
                </c:pt>
                <c:pt idx="9">
                  <c:v>0.38157894736842102</c:v>
                </c:pt>
                <c:pt idx="10">
                  <c:v>0.36333333333333334</c:v>
                </c:pt>
              </c:numCache>
            </c:numRef>
          </c:val>
          <c:extLst>
            <c:ext xmlns:c16="http://schemas.microsoft.com/office/drawing/2014/chart" uri="{C3380CC4-5D6E-409C-BE32-E72D297353CC}">
              <c16:uniqueId val="{00000003-25F1-48AF-A721-539EAAB914B1}"/>
            </c:ext>
          </c:extLst>
        </c:ser>
        <c:ser>
          <c:idx val="1"/>
          <c:order val="1"/>
          <c:tx>
            <c:strRef>
              <c:f>Hoja1!$C$1</c:f>
              <c:strCache>
                <c:ptCount val="1"/>
                <c:pt idx="0">
                  <c:v>Medio</c:v>
                </c:pt>
              </c:strCache>
            </c:strRef>
          </c:tx>
          <c:spPr>
            <a:solidFill>
              <a:schemeClr val="bg1">
                <a:lumMod val="85000"/>
              </a:schemeClr>
            </a:solidFill>
          </c:spPr>
          <c:invertIfNegative val="0"/>
          <c:dLbls>
            <c:dLbl>
              <c:idx val="2"/>
              <c:layout>
                <c:manualLayout>
                  <c:x val="5.1129183316641425E-3"/>
                  <c:y val="5.3069717520758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F1-48AF-A721-539EAAB914B1}"/>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F1-48AF-A721-539EAAB914B1}"/>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Hoja1!$C$2:$C$12</c:f>
              <c:numCache>
                <c:formatCode>###0.0%</c:formatCode>
                <c:ptCount val="11"/>
                <c:pt idx="0">
                  <c:v>0.48</c:v>
                </c:pt>
                <c:pt idx="1">
                  <c:v>0.46052631578947367</c:v>
                </c:pt>
                <c:pt idx="2">
                  <c:v>0.46333333333333337</c:v>
                </c:pt>
                <c:pt idx="4">
                  <c:v>0.24</c:v>
                </c:pt>
                <c:pt idx="5">
                  <c:v>0.39473684210526316</c:v>
                </c:pt>
                <c:pt idx="6">
                  <c:v>0.44666666666666666</c:v>
                </c:pt>
                <c:pt idx="8">
                  <c:v>0.44</c:v>
                </c:pt>
                <c:pt idx="9">
                  <c:v>0.38157894736842102</c:v>
                </c:pt>
                <c:pt idx="10">
                  <c:v>0.37333333333333335</c:v>
                </c:pt>
              </c:numCache>
            </c:numRef>
          </c:val>
          <c:extLst>
            <c:ext xmlns:c16="http://schemas.microsoft.com/office/drawing/2014/chart" uri="{C3380CC4-5D6E-409C-BE32-E72D297353CC}">
              <c16:uniqueId val="{00000006-25F1-48AF-A721-539EAAB914B1}"/>
            </c:ext>
          </c:extLst>
        </c:ser>
        <c:ser>
          <c:idx val="2"/>
          <c:order val="2"/>
          <c:tx>
            <c:strRef>
              <c:f>Hoja1!$D$1</c:f>
              <c:strCache>
                <c:ptCount val="1"/>
                <c:pt idx="0">
                  <c:v>Bajo</c:v>
                </c:pt>
              </c:strCache>
            </c:strRef>
          </c:tx>
          <c:spPr>
            <a:solidFill>
              <a:srgbClr val="40A4A6"/>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Hoja1!$D$2:$D$12</c:f>
              <c:numCache>
                <c:formatCode>###0.0%</c:formatCode>
                <c:ptCount val="11"/>
                <c:pt idx="0">
                  <c:v>0.4</c:v>
                </c:pt>
                <c:pt idx="1">
                  <c:v>0.26315789473684209</c:v>
                </c:pt>
                <c:pt idx="2">
                  <c:v>0.28333333333333333</c:v>
                </c:pt>
                <c:pt idx="4">
                  <c:v>0.6</c:v>
                </c:pt>
                <c:pt idx="5">
                  <c:v>0.36842105263157898</c:v>
                </c:pt>
                <c:pt idx="6">
                  <c:v>0.36666666666666664</c:v>
                </c:pt>
                <c:pt idx="8">
                  <c:v>0.24</c:v>
                </c:pt>
                <c:pt idx="9">
                  <c:v>0.23684210526315791</c:v>
                </c:pt>
                <c:pt idx="10">
                  <c:v>0.26333333333333331</c:v>
                </c:pt>
              </c:numCache>
            </c:numRef>
          </c:val>
          <c:extLst>
            <c:ext xmlns:c16="http://schemas.microsoft.com/office/drawing/2014/chart" uri="{C3380CC4-5D6E-409C-BE32-E72D297353CC}">
              <c16:uniqueId val="{00000007-25F1-48AF-A721-539EAAB914B1}"/>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legend>
      <c:legendPos val="t"/>
      <c:layout>
        <c:manualLayout>
          <c:xMode val="edge"/>
          <c:yMode val="edge"/>
          <c:x val="0.36066300526701112"/>
          <c:y val="1.6926855989774579E-2"/>
          <c:w val="0.35666940029084387"/>
          <c:h val="5.0358062981232514E-2"/>
        </c:manualLayout>
      </c:layout>
      <c:overlay val="0"/>
    </c:legend>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40A4A6"/>
              </a:solidFill>
            </c:spPr>
            <c:extLst>
              <c:ext xmlns:c16="http://schemas.microsoft.com/office/drawing/2014/chart" uri="{C3380CC4-5D6E-409C-BE32-E72D297353CC}">
                <c16:uniqueId val="{00000001-E569-47FE-A9FA-A8E8B389CA06}"/>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E569-47FE-A9FA-A8E8B389CA06}"/>
              </c:ext>
            </c:extLst>
          </c:dPt>
          <c:dPt>
            <c:idx val="2"/>
            <c:bubble3D val="0"/>
            <c:spPr>
              <a:solidFill>
                <a:srgbClr val="F9CBD2"/>
              </a:solidFill>
            </c:spPr>
            <c:extLst>
              <c:ext xmlns:c16="http://schemas.microsoft.com/office/drawing/2014/chart" uri="{C3380CC4-5D6E-409C-BE32-E72D297353CC}">
                <c16:uniqueId val="{00000005-E569-47FE-A9FA-A8E8B389CA06}"/>
              </c:ext>
            </c:extLst>
          </c:dPt>
          <c:cat>
            <c:strRef>
              <c:f>Hoja1!$A$5:$A$6</c:f>
              <c:strCache>
                <c:ptCount val="2"/>
                <c:pt idx="0">
                  <c:v>Sí</c:v>
                </c:pt>
                <c:pt idx="1">
                  <c:v>No</c:v>
                </c:pt>
              </c:strCache>
            </c:strRef>
          </c:cat>
          <c:val>
            <c:numRef>
              <c:f>Hoja1!$B$5:$B$6</c:f>
              <c:numCache>
                <c:formatCode>0.0%</c:formatCode>
                <c:ptCount val="2"/>
                <c:pt idx="0">
                  <c:v>0.28000000000000003</c:v>
                </c:pt>
                <c:pt idx="1">
                  <c:v>0.72</c:v>
                </c:pt>
              </c:numCache>
            </c:numRef>
          </c:val>
          <c:extLst>
            <c:ext xmlns:c16="http://schemas.microsoft.com/office/drawing/2014/chart" uri="{C3380CC4-5D6E-409C-BE32-E72D297353CC}">
              <c16:uniqueId val="{00000006-E569-47FE-A9FA-A8E8B389CA06}"/>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E569-47FE-A9FA-A8E8B389CA06}"/>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E569-47FE-A9FA-A8E8B389CA06}"/>
              </c:ext>
            </c:extLst>
          </c:dPt>
          <c:dPt>
            <c:idx val="2"/>
            <c:bubble3D val="0"/>
            <c:spPr>
              <a:solidFill>
                <a:srgbClr val="F9CBD2"/>
              </a:solidFill>
            </c:spPr>
            <c:extLst>
              <c:ext xmlns:c16="http://schemas.microsoft.com/office/drawing/2014/chart" uri="{C3380CC4-5D6E-409C-BE32-E72D297353CC}">
                <c16:uniqueId val="{00000005-E569-47FE-A9FA-A8E8B389CA06}"/>
              </c:ext>
            </c:extLst>
          </c:dPt>
          <c:cat>
            <c:strRef>
              <c:f>Hoja1!$A$5:$A$6</c:f>
              <c:strCache>
                <c:ptCount val="2"/>
                <c:pt idx="0">
                  <c:v>Sí</c:v>
                </c:pt>
                <c:pt idx="1">
                  <c:v>No</c:v>
                </c:pt>
              </c:strCache>
            </c:strRef>
          </c:cat>
          <c:val>
            <c:numRef>
              <c:f>Hoja1!$B$5:$B$6</c:f>
              <c:numCache>
                <c:formatCode>0.0%</c:formatCode>
                <c:ptCount val="2"/>
                <c:pt idx="0">
                  <c:v>1.2999999999999999E-2</c:v>
                </c:pt>
                <c:pt idx="1">
                  <c:v>0.98699999999999999</c:v>
                </c:pt>
              </c:numCache>
            </c:numRef>
          </c:val>
          <c:extLst>
            <c:ext xmlns:c16="http://schemas.microsoft.com/office/drawing/2014/chart" uri="{C3380CC4-5D6E-409C-BE32-E72D297353CC}">
              <c16:uniqueId val="{00000006-E569-47FE-A9FA-A8E8B389CA06}"/>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01599680063"/>
          <c:y val="7.1483820941128137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40A4A6"/>
              </a:solidFill>
            </c:spPr>
            <c:extLst>
              <c:ext xmlns:c16="http://schemas.microsoft.com/office/drawing/2014/chart" uri="{C3380CC4-5D6E-409C-BE32-E72D297353CC}">
                <c16:uniqueId val="{00000001-E569-47FE-A9FA-A8E8B389CA06}"/>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E569-47FE-A9FA-A8E8B389CA06}"/>
              </c:ext>
            </c:extLst>
          </c:dPt>
          <c:dPt>
            <c:idx val="2"/>
            <c:bubble3D val="0"/>
            <c:spPr>
              <a:solidFill>
                <a:srgbClr val="F9CBD2"/>
              </a:solidFill>
            </c:spPr>
            <c:extLst>
              <c:ext xmlns:c16="http://schemas.microsoft.com/office/drawing/2014/chart" uri="{C3380CC4-5D6E-409C-BE32-E72D297353CC}">
                <c16:uniqueId val="{00000005-E569-47FE-A9FA-A8E8B389CA06}"/>
              </c:ext>
            </c:extLst>
          </c:dPt>
          <c:cat>
            <c:strRef>
              <c:f>Hoja1!$A$5:$A$6</c:f>
              <c:strCache>
                <c:ptCount val="2"/>
                <c:pt idx="0">
                  <c:v>Sí</c:v>
                </c:pt>
                <c:pt idx="1">
                  <c:v>No</c:v>
                </c:pt>
              </c:strCache>
            </c:strRef>
          </c:cat>
          <c:val>
            <c:numRef>
              <c:f>Hoja1!$B$5:$B$6</c:f>
              <c:numCache>
                <c:formatCode>0.0%</c:formatCode>
                <c:ptCount val="2"/>
                <c:pt idx="0">
                  <c:v>0.03</c:v>
                </c:pt>
                <c:pt idx="1">
                  <c:v>0.97</c:v>
                </c:pt>
              </c:numCache>
            </c:numRef>
          </c:val>
          <c:extLst>
            <c:ext xmlns:c16="http://schemas.microsoft.com/office/drawing/2014/chart" uri="{C3380CC4-5D6E-409C-BE32-E72D297353CC}">
              <c16:uniqueId val="{00000006-E569-47FE-A9FA-A8E8B389CA06}"/>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40A4A6"/>
              </a:solidFill>
            </c:spPr>
            <c:extLst>
              <c:ext xmlns:c16="http://schemas.microsoft.com/office/drawing/2014/chart" uri="{C3380CC4-5D6E-409C-BE32-E72D297353CC}">
                <c16:uniqueId val="{00000001-A8D4-4A1A-8D2F-2B0679014D56}"/>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A8D4-4A1A-8D2F-2B0679014D56}"/>
              </c:ext>
            </c:extLst>
          </c:dPt>
          <c:dPt>
            <c:idx val="2"/>
            <c:bubble3D val="0"/>
            <c:spPr>
              <a:solidFill>
                <a:srgbClr val="F9CBD2"/>
              </a:solidFill>
            </c:spPr>
            <c:extLst>
              <c:ext xmlns:c16="http://schemas.microsoft.com/office/drawing/2014/chart" uri="{C3380CC4-5D6E-409C-BE32-E72D297353CC}">
                <c16:uniqueId val="{00000005-A8D4-4A1A-8D2F-2B0679014D56}"/>
              </c:ext>
            </c:extLst>
          </c:dPt>
          <c:cat>
            <c:strRef>
              <c:f>Hoja1!$A$5:$A$6</c:f>
              <c:strCache>
                <c:ptCount val="2"/>
                <c:pt idx="0">
                  <c:v>Sí</c:v>
                </c:pt>
                <c:pt idx="1">
                  <c:v>No</c:v>
                </c:pt>
              </c:strCache>
            </c:strRef>
          </c:cat>
          <c:val>
            <c:numRef>
              <c:f>Hoja1!$B$5:$B$6</c:f>
              <c:numCache>
                <c:formatCode>0.0%</c:formatCode>
                <c:ptCount val="2"/>
                <c:pt idx="0">
                  <c:v>0.44</c:v>
                </c:pt>
                <c:pt idx="1">
                  <c:v>0.56000000000000005</c:v>
                </c:pt>
              </c:numCache>
            </c:numRef>
          </c:val>
          <c:extLst>
            <c:ext xmlns:c16="http://schemas.microsoft.com/office/drawing/2014/chart" uri="{C3380CC4-5D6E-409C-BE32-E72D297353CC}">
              <c16:uniqueId val="{00000006-A8D4-4A1A-8D2F-2B0679014D56}"/>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40A4A6"/>
              </a:solidFill>
            </c:spPr>
            <c:extLst>
              <c:ext xmlns:c16="http://schemas.microsoft.com/office/drawing/2014/chart" uri="{C3380CC4-5D6E-409C-BE32-E72D297353CC}">
                <c16:uniqueId val="{00000001-14F7-4111-A996-F181C7BEB4ED}"/>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14F7-4111-A996-F181C7BEB4ED}"/>
              </c:ext>
            </c:extLst>
          </c:dPt>
          <c:dPt>
            <c:idx val="2"/>
            <c:bubble3D val="0"/>
            <c:spPr>
              <a:solidFill>
                <a:srgbClr val="F9CBD2"/>
              </a:solidFill>
            </c:spPr>
            <c:extLst>
              <c:ext xmlns:c16="http://schemas.microsoft.com/office/drawing/2014/chart" uri="{C3380CC4-5D6E-409C-BE32-E72D297353CC}">
                <c16:uniqueId val="{00000005-14F7-4111-A996-F181C7BEB4ED}"/>
              </c:ext>
            </c:extLst>
          </c:dPt>
          <c:cat>
            <c:strRef>
              <c:f>Hoja1!$A$5:$A$6</c:f>
              <c:strCache>
                <c:ptCount val="2"/>
                <c:pt idx="0">
                  <c:v>Sí</c:v>
                </c:pt>
                <c:pt idx="1">
                  <c:v>No</c:v>
                </c:pt>
              </c:strCache>
            </c:strRef>
          </c:cat>
          <c:val>
            <c:numRef>
              <c:f>Hoja1!$B$5:$B$6</c:f>
              <c:numCache>
                <c:formatCode>0.0%</c:formatCode>
                <c:ptCount val="2"/>
                <c:pt idx="0">
                  <c:v>0.13100000000000001</c:v>
                </c:pt>
                <c:pt idx="1">
                  <c:v>0.86899999999999999</c:v>
                </c:pt>
              </c:numCache>
            </c:numRef>
          </c:val>
          <c:extLst>
            <c:ext xmlns:c16="http://schemas.microsoft.com/office/drawing/2014/chart" uri="{C3380CC4-5D6E-409C-BE32-E72D297353CC}">
              <c16:uniqueId val="{00000006-14F7-4111-A996-F181C7BEB4ED}"/>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1F9D-4B04-864F-EF29198D208F}"/>
              </c:ext>
            </c:extLst>
          </c:dPt>
          <c:dPt>
            <c:idx val="1"/>
            <c:invertIfNegative val="0"/>
            <c:bubble3D val="0"/>
            <c:extLst>
              <c:ext xmlns:c16="http://schemas.microsoft.com/office/drawing/2014/chart" uri="{C3380CC4-5D6E-409C-BE32-E72D297353CC}">
                <c16:uniqueId val="{00000001-1F9D-4B04-864F-EF29198D208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Hombre </c:v>
                </c:pt>
                <c:pt idx="1">
                  <c:v>Mujer</c:v>
                </c:pt>
              </c:strCache>
            </c:strRef>
          </c:cat>
          <c:val>
            <c:numRef>
              <c:f>Hoja1!$B$2:$B$3</c:f>
              <c:numCache>
                <c:formatCode>###0.0%</c:formatCode>
                <c:ptCount val="2"/>
                <c:pt idx="0">
                  <c:v>0.64473684210526316</c:v>
                </c:pt>
                <c:pt idx="1">
                  <c:v>0.35526315789473684</c:v>
                </c:pt>
              </c:numCache>
            </c:numRef>
          </c:val>
          <c:extLst>
            <c:ext xmlns:c16="http://schemas.microsoft.com/office/drawing/2014/chart" uri="{C3380CC4-5D6E-409C-BE32-E72D297353CC}">
              <c16:uniqueId val="{00000002-1F9D-4B04-864F-EF29198D208F}"/>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40A4A6"/>
              </a:solidFill>
            </c:spPr>
            <c:extLst>
              <c:ext xmlns:c16="http://schemas.microsoft.com/office/drawing/2014/chart" uri="{C3380CC4-5D6E-409C-BE32-E72D297353CC}">
                <c16:uniqueId val="{00000001-F9F5-43BF-97F0-2564D48744DE}"/>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F9F5-43BF-97F0-2564D48744DE}"/>
              </c:ext>
            </c:extLst>
          </c:dPt>
          <c:dPt>
            <c:idx val="2"/>
            <c:bubble3D val="0"/>
            <c:spPr>
              <a:solidFill>
                <a:srgbClr val="F9CBD2"/>
              </a:solidFill>
            </c:spPr>
            <c:extLst>
              <c:ext xmlns:c16="http://schemas.microsoft.com/office/drawing/2014/chart" uri="{C3380CC4-5D6E-409C-BE32-E72D297353CC}">
                <c16:uniqueId val="{00000005-F9F5-43BF-97F0-2564D48744DE}"/>
              </c:ext>
            </c:extLst>
          </c:dPt>
          <c:cat>
            <c:strRef>
              <c:f>Hoja1!$A$5:$A$6</c:f>
              <c:strCache>
                <c:ptCount val="2"/>
                <c:pt idx="0">
                  <c:v>Sí</c:v>
                </c:pt>
                <c:pt idx="1">
                  <c:v>No</c:v>
                </c:pt>
              </c:strCache>
            </c:strRef>
          </c:cat>
          <c:val>
            <c:numRef>
              <c:f>Hoja1!$B$5:$B$6</c:f>
              <c:numCache>
                <c:formatCode>0.0%</c:formatCode>
                <c:ptCount val="2"/>
                <c:pt idx="0">
                  <c:v>0.18</c:v>
                </c:pt>
                <c:pt idx="1">
                  <c:v>0.82000000000000006</c:v>
                </c:pt>
              </c:numCache>
            </c:numRef>
          </c:val>
          <c:extLst>
            <c:ext xmlns:c16="http://schemas.microsoft.com/office/drawing/2014/chart" uri="{C3380CC4-5D6E-409C-BE32-E72D297353CC}">
              <c16:uniqueId val="{00000006-F9F5-43BF-97F0-2564D48744DE}"/>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5929-4645-94E3-D254E74F60AA}"/>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5929-4645-94E3-D254E74F60AA}"/>
              </c:ext>
            </c:extLst>
          </c:dPt>
          <c:dPt>
            <c:idx val="2"/>
            <c:bubble3D val="0"/>
            <c:spPr>
              <a:solidFill>
                <a:srgbClr val="F9CBD2"/>
              </a:solidFill>
            </c:spPr>
            <c:extLst>
              <c:ext xmlns:c16="http://schemas.microsoft.com/office/drawing/2014/chart" uri="{C3380CC4-5D6E-409C-BE32-E72D297353CC}">
                <c16:uniqueId val="{00000005-5929-4645-94E3-D254E74F60AA}"/>
              </c:ext>
            </c:extLst>
          </c:dPt>
          <c:cat>
            <c:strRef>
              <c:f>Hoja1!$A$5:$A$6</c:f>
              <c:strCache>
                <c:ptCount val="2"/>
                <c:pt idx="0">
                  <c:v>Sí</c:v>
                </c:pt>
                <c:pt idx="1">
                  <c:v>No</c:v>
                </c:pt>
              </c:strCache>
            </c:strRef>
          </c:cat>
          <c:val>
            <c:numRef>
              <c:f>Hoja1!$B$5:$B$6</c:f>
              <c:numCache>
                <c:formatCode>0.0%</c:formatCode>
                <c:ptCount val="2"/>
                <c:pt idx="0">
                  <c:v>0.08</c:v>
                </c:pt>
                <c:pt idx="1">
                  <c:v>0.92</c:v>
                </c:pt>
              </c:numCache>
            </c:numRef>
          </c:val>
          <c:extLst>
            <c:ext xmlns:c16="http://schemas.microsoft.com/office/drawing/2014/chart" uri="{C3380CC4-5D6E-409C-BE32-E72D297353CC}">
              <c16:uniqueId val="{00000006-5929-4645-94E3-D254E74F60AA}"/>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79E8-4633-B8B0-8CE305F35FA7}"/>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79E8-4633-B8B0-8CE305F35FA7}"/>
              </c:ext>
            </c:extLst>
          </c:dPt>
          <c:dPt>
            <c:idx val="2"/>
            <c:bubble3D val="0"/>
            <c:spPr>
              <a:solidFill>
                <a:srgbClr val="F9CBD2"/>
              </a:solidFill>
            </c:spPr>
            <c:extLst>
              <c:ext xmlns:c16="http://schemas.microsoft.com/office/drawing/2014/chart" uri="{C3380CC4-5D6E-409C-BE32-E72D297353CC}">
                <c16:uniqueId val="{00000005-79E8-4633-B8B0-8CE305F35FA7}"/>
              </c:ext>
            </c:extLst>
          </c:dPt>
          <c:cat>
            <c:strRef>
              <c:f>Hoja1!$A$5:$A$6</c:f>
              <c:strCache>
                <c:ptCount val="2"/>
                <c:pt idx="0">
                  <c:v>Sí</c:v>
                </c:pt>
                <c:pt idx="1">
                  <c:v>No</c:v>
                </c:pt>
              </c:strCache>
            </c:strRef>
          </c:cat>
          <c:val>
            <c:numRef>
              <c:f>Hoja1!$B$5:$B$6</c:f>
              <c:numCache>
                <c:formatCode>0.0%</c:formatCode>
                <c:ptCount val="2"/>
                <c:pt idx="0">
                  <c:v>0.14499999999999999</c:v>
                </c:pt>
                <c:pt idx="1">
                  <c:v>0.85499999999999998</c:v>
                </c:pt>
              </c:numCache>
            </c:numRef>
          </c:val>
          <c:extLst>
            <c:ext xmlns:c16="http://schemas.microsoft.com/office/drawing/2014/chart" uri="{C3380CC4-5D6E-409C-BE32-E72D297353CC}">
              <c16:uniqueId val="{00000006-79E8-4633-B8B0-8CE305F35FA7}"/>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00EF-4A8C-9271-8129F2929D35}"/>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00EF-4A8C-9271-8129F2929D35}"/>
              </c:ext>
            </c:extLst>
          </c:dPt>
          <c:dPt>
            <c:idx val="2"/>
            <c:bubble3D val="0"/>
            <c:spPr>
              <a:solidFill>
                <a:srgbClr val="F9CBD2"/>
              </a:solidFill>
            </c:spPr>
            <c:extLst>
              <c:ext xmlns:c16="http://schemas.microsoft.com/office/drawing/2014/chart" uri="{C3380CC4-5D6E-409C-BE32-E72D297353CC}">
                <c16:uniqueId val="{00000005-00EF-4A8C-9271-8129F2929D35}"/>
              </c:ext>
            </c:extLst>
          </c:dPt>
          <c:cat>
            <c:strRef>
              <c:f>Hoja1!$A$5:$A$6</c:f>
              <c:strCache>
                <c:ptCount val="2"/>
                <c:pt idx="0">
                  <c:v>Sí</c:v>
                </c:pt>
                <c:pt idx="1">
                  <c:v>No</c:v>
                </c:pt>
              </c:strCache>
            </c:strRef>
          </c:cat>
          <c:val>
            <c:numRef>
              <c:f>Hoja1!$B$5:$B$6</c:f>
              <c:numCache>
                <c:formatCode>0.0%</c:formatCode>
                <c:ptCount val="2"/>
                <c:pt idx="0">
                  <c:v>0.1</c:v>
                </c:pt>
                <c:pt idx="1">
                  <c:v>0.9</c:v>
                </c:pt>
              </c:numCache>
            </c:numRef>
          </c:val>
          <c:extLst>
            <c:ext xmlns:c16="http://schemas.microsoft.com/office/drawing/2014/chart" uri="{C3380CC4-5D6E-409C-BE32-E72D297353CC}">
              <c16:uniqueId val="{00000006-00EF-4A8C-9271-8129F2929D35}"/>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72467380764432"/>
          <c:y val="3.6123071992637208E-2"/>
          <c:w val="0.49190752494448947"/>
          <c:h val="0.93402581333069934"/>
        </c:manualLayout>
      </c:layout>
      <c:barChart>
        <c:barDir val="bar"/>
        <c:grouping val="clustered"/>
        <c:varyColors val="0"/>
        <c:ser>
          <c:idx val="0"/>
          <c:order val="0"/>
          <c:tx>
            <c:strRef>
              <c:f>Hoja1!$B$1</c:f>
              <c:strCache>
                <c:ptCount val="1"/>
                <c:pt idx="0">
                  <c:v>Alto Nivel (n=25)</c:v>
                </c:pt>
              </c:strCache>
            </c:strRef>
          </c:tx>
          <c:spPr>
            <a:solidFill>
              <a:sysClr val="window" lastClr="FFFFFF">
                <a:lumMod val="8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E898-434A-9ADD-496E6DDE5006}"/>
              </c:ext>
            </c:extLst>
          </c:dPt>
          <c:dPt>
            <c:idx val="1"/>
            <c:invertIfNegative val="0"/>
            <c:bubble3D val="0"/>
            <c:extLst>
              <c:ext xmlns:c16="http://schemas.microsoft.com/office/drawing/2014/chart" uri="{C3380CC4-5D6E-409C-BE32-E72D297353CC}">
                <c16:uniqueId val="{00000001-E898-434A-9ADD-496E6DDE5006}"/>
              </c:ext>
            </c:extLst>
          </c:dPt>
          <c:dPt>
            <c:idx val="2"/>
            <c:invertIfNegative val="0"/>
            <c:bubble3D val="0"/>
            <c:extLst>
              <c:ext xmlns:c16="http://schemas.microsoft.com/office/drawing/2014/chart" uri="{C3380CC4-5D6E-409C-BE32-E72D297353CC}">
                <c16:uniqueId val="{00000002-E898-434A-9ADD-496E6DDE5006}"/>
              </c:ext>
            </c:extLst>
          </c:dPt>
          <c:dPt>
            <c:idx val="3"/>
            <c:invertIfNegative val="0"/>
            <c:bubble3D val="0"/>
            <c:extLst>
              <c:ext xmlns:c16="http://schemas.microsoft.com/office/drawing/2014/chart" uri="{C3380CC4-5D6E-409C-BE32-E72D297353CC}">
                <c16:uniqueId val="{00000003-E898-434A-9ADD-496E6DDE5006}"/>
              </c:ext>
            </c:extLst>
          </c:dPt>
          <c:dPt>
            <c:idx val="4"/>
            <c:invertIfNegative val="0"/>
            <c:bubble3D val="0"/>
            <c:extLst>
              <c:ext xmlns:c16="http://schemas.microsoft.com/office/drawing/2014/chart" uri="{C3380CC4-5D6E-409C-BE32-E72D297353CC}">
                <c16:uniqueId val="{00000004-E898-434A-9ADD-496E6DDE5006}"/>
              </c:ext>
            </c:extLst>
          </c:dPt>
          <c:dPt>
            <c:idx val="5"/>
            <c:invertIfNegative val="0"/>
            <c:bubble3D val="0"/>
            <c:extLst>
              <c:ext xmlns:c16="http://schemas.microsoft.com/office/drawing/2014/chart" uri="{C3380CC4-5D6E-409C-BE32-E72D297353CC}">
                <c16:uniqueId val="{00000005-E898-434A-9ADD-496E6DDE5006}"/>
              </c:ext>
            </c:extLst>
          </c:dPt>
          <c:dPt>
            <c:idx val="6"/>
            <c:invertIfNegative val="0"/>
            <c:bubble3D val="0"/>
            <c:extLst>
              <c:ext xmlns:c16="http://schemas.microsoft.com/office/drawing/2014/chart" uri="{C3380CC4-5D6E-409C-BE32-E72D297353CC}">
                <c16:uniqueId val="{00000006-E898-434A-9ADD-496E6DDE5006}"/>
              </c:ext>
            </c:extLst>
          </c:dPt>
          <c:dPt>
            <c:idx val="7"/>
            <c:invertIfNegative val="0"/>
            <c:bubble3D val="0"/>
            <c:extLst>
              <c:ext xmlns:c16="http://schemas.microsoft.com/office/drawing/2014/chart" uri="{C3380CC4-5D6E-409C-BE32-E72D297353CC}">
                <c16:uniqueId val="{00000007-E898-434A-9ADD-496E6DDE5006}"/>
              </c:ext>
            </c:extLst>
          </c:dPt>
          <c:dPt>
            <c:idx val="8"/>
            <c:invertIfNegative val="0"/>
            <c:bubble3D val="0"/>
            <c:extLst>
              <c:ext xmlns:c16="http://schemas.microsoft.com/office/drawing/2014/chart" uri="{C3380CC4-5D6E-409C-BE32-E72D297353CC}">
                <c16:uniqueId val="{00000008-E898-434A-9ADD-496E6DDE5006}"/>
              </c:ext>
            </c:extLst>
          </c:dPt>
          <c:dPt>
            <c:idx val="9"/>
            <c:invertIfNegative val="0"/>
            <c:bubble3D val="0"/>
            <c:extLst>
              <c:ext xmlns:c16="http://schemas.microsoft.com/office/drawing/2014/chart" uri="{C3380CC4-5D6E-409C-BE32-E72D297353CC}">
                <c16:uniqueId val="{00000009-E898-434A-9ADD-496E6DDE5006}"/>
              </c:ext>
            </c:extLst>
          </c:dPt>
          <c:dPt>
            <c:idx val="10"/>
            <c:invertIfNegative val="0"/>
            <c:bubble3D val="0"/>
            <c:extLst>
              <c:ext xmlns:c16="http://schemas.microsoft.com/office/drawing/2014/chart" uri="{C3380CC4-5D6E-409C-BE32-E72D297353CC}">
                <c16:uniqueId val="{0000000A-E898-434A-9ADD-496E6DDE5006}"/>
              </c:ext>
            </c:extLst>
          </c:dPt>
          <c:dPt>
            <c:idx val="11"/>
            <c:invertIfNegative val="0"/>
            <c:bubble3D val="0"/>
            <c:extLst>
              <c:ext xmlns:c16="http://schemas.microsoft.com/office/drawing/2014/chart" uri="{C3380CC4-5D6E-409C-BE32-E72D297353CC}">
                <c16:uniqueId val="{0000000B-E898-434A-9ADD-496E6DDE5006}"/>
              </c:ext>
            </c:extLst>
          </c:dPt>
          <c:dPt>
            <c:idx val="12"/>
            <c:invertIfNegative val="0"/>
            <c:bubble3D val="0"/>
            <c:extLst>
              <c:ext xmlns:c16="http://schemas.microsoft.com/office/drawing/2014/chart" uri="{C3380CC4-5D6E-409C-BE32-E72D297353CC}">
                <c16:uniqueId val="{0000000C-E898-434A-9ADD-496E6DDE5006}"/>
              </c:ext>
            </c:extLst>
          </c:dPt>
          <c:dLbls>
            <c:dLbl>
              <c:idx val="5"/>
              <c:delete val="1"/>
              <c:extLst>
                <c:ext xmlns:c15="http://schemas.microsoft.com/office/drawing/2012/chart" uri="{CE6537A1-D6FC-4f65-9D91-7224C49458BB}"/>
                <c:ext xmlns:c16="http://schemas.microsoft.com/office/drawing/2014/chart" uri="{C3380CC4-5D6E-409C-BE32-E72D297353CC}">
                  <c16:uniqueId val="{00000005-E898-434A-9ADD-496E6DDE5006}"/>
                </c:ext>
              </c:extLst>
            </c:dLbl>
            <c:dLbl>
              <c:idx val="12"/>
              <c:delete val="1"/>
              <c:extLst>
                <c:ext xmlns:c15="http://schemas.microsoft.com/office/drawing/2012/chart" uri="{CE6537A1-D6FC-4f65-9D91-7224C49458BB}"/>
                <c:ext xmlns:c16="http://schemas.microsoft.com/office/drawing/2014/chart" uri="{C3380CC4-5D6E-409C-BE32-E72D297353CC}">
                  <c16:uniqueId val="{0000000C-E898-434A-9ADD-496E6DDE5006}"/>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Se celebrarán con restricciones (de público, aforo,…)</c:v>
                </c:pt>
                <c:pt idx="1">
                  <c:v>Se celebrarán con normalidad</c:v>
                </c:pt>
                <c:pt idx="2">
                  <c:v>Se aplazarán</c:v>
                </c:pt>
                <c:pt idx="3">
                  <c:v>Se cancelan</c:v>
                </c:pt>
                <c:pt idx="4">
                  <c:v>No lo sabe</c:v>
                </c:pt>
                <c:pt idx="5">
                  <c:v>No compite</c:v>
                </c:pt>
              </c:strCache>
            </c:strRef>
          </c:cat>
          <c:val>
            <c:numRef>
              <c:f>Hoja1!$B$2:$B$7</c:f>
              <c:numCache>
                <c:formatCode>###0.0%</c:formatCode>
                <c:ptCount val="6"/>
                <c:pt idx="0">
                  <c:v>0.32</c:v>
                </c:pt>
                <c:pt idx="1">
                  <c:v>0.08</c:v>
                </c:pt>
                <c:pt idx="2">
                  <c:v>0.24</c:v>
                </c:pt>
                <c:pt idx="3">
                  <c:v>0.24</c:v>
                </c:pt>
                <c:pt idx="4">
                  <c:v>0.12</c:v>
                </c:pt>
                <c:pt idx="5" formatCode="General">
                  <c:v>0</c:v>
                </c:pt>
              </c:numCache>
            </c:numRef>
          </c:val>
          <c:extLst>
            <c:ext xmlns:c16="http://schemas.microsoft.com/office/drawing/2014/chart" uri="{C3380CC4-5D6E-409C-BE32-E72D297353CC}">
              <c16:uniqueId val="{0000000D-E898-434A-9ADD-496E6DDE5006}"/>
            </c:ext>
          </c:extLst>
        </c:ser>
        <c:ser>
          <c:idx val="1"/>
          <c:order val="1"/>
          <c:tx>
            <c:strRef>
              <c:f>Hoja1!$C$1</c:f>
              <c:strCache>
                <c:ptCount val="1"/>
                <c:pt idx="0">
                  <c:v>Alto Rendimiento (n=76)</c:v>
                </c:pt>
              </c:strCache>
            </c:strRef>
          </c:tx>
          <c:spPr>
            <a:solidFill>
              <a:sysClr val="window" lastClr="FFFFFF">
                <a:lumMod val="50000"/>
              </a:sysClr>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13-E898-434A-9ADD-496E6DDE5006}"/>
                </c:ext>
              </c:extLst>
            </c:dLbl>
            <c:dLbl>
              <c:idx val="8"/>
              <c:delete val="1"/>
              <c:extLst>
                <c:ext xmlns:c15="http://schemas.microsoft.com/office/drawing/2012/chart" uri="{CE6537A1-D6FC-4f65-9D91-7224C49458BB}"/>
                <c:ext xmlns:c16="http://schemas.microsoft.com/office/drawing/2014/chart" uri="{C3380CC4-5D6E-409C-BE32-E72D297353CC}">
                  <c16:uniqueId val="{0000000E-E898-434A-9ADD-496E6DDE5006}"/>
                </c:ext>
              </c:extLst>
            </c:dLbl>
            <c:dLbl>
              <c:idx val="11"/>
              <c:delete val="1"/>
              <c:extLst>
                <c:ext xmlns:c15="http://schemas.microsoft.com/office/drawing/2012/chart" uri="{CE6537A1-D6FC-4f65-9D91-7224C49458BB}"/>
                <c:ext xmlns:c16="http://schemas.microsoft.com/office/drawing/2014/chart" uri="{C3380CC4-5D6E-409C-BE32-E72D297353CC}">
                  <c16:uniqueId val="{0000000F-E898-434A-9ADD-496E6DDE5006}"/>
                </c:ext>
              </c:extLst>
            </c:dLbl>
            <c:dLbl>
              <c:idx val="13"/>
              <c:delete val="1"/>
              <c:extLst>
                <c:ext xmlns:c15="http://schemas.microsoft.com/office/drawing/2012/chart" uri="{CE6537A1-D6FC-4f65-9D91-7224C49458BB}"/>
                <c:ext xmlns:c16="http://schemas.microsoft.com/office/drawing/2014/chart" uri="{C3380CC4-5D6E-409C-BE32-E72D297353CC}">
                  <c16:uniqueId val="{00000010-E898-434A-9ADD-496E6DDE5006}"/>
                </c:ext>
              </c:extLst>
            </c:dLbl>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Se celebrarán con restricciones (de público, aforo,…)</c:v>
                </c:pt>
                <c:pt idx="1">
                  <c:v>Se celebrarán con normalidad</c:v>
                </c:pt>
                <c:pt idx="2">
                  <c:v>Se aplazarán</c:v>
                </c:pt>
                <c:pt idx="3">
                  <c:v>Se cancelan</c:v>
                </c:pt>
                <c:pt idx="4">
                  <c:v>No lo sabe</c:v>
                </c:pt>
                <c:pt idx="5">
                  <c:v>No compite</c:v>
                </c:pt>
              </c:strCache>
            </c:strRef>
          </c:cat>
          <c:val>
            <c:numRef>
              <c:f>Hoja1!$C$2:$C$7</c:f>
              <c:numCache>
                <c:formatCode>###0.0%</c:formatCode>
                <c:ptCount val="6"/>
                <c:pt idx="0">
                  <c:v>0.27631578947368424</c:v>
                </c:pt>
                <c:pt idx="1">
                  <c:v>1.3157894736842106E-2</c:v>
                </c:pt>
                <c:pt idx="2">
                  <c:v>7.8947368421052627E-2</c:v>
                </c:pt>
                <c:pt idx="3">
                  <c:v>0.48684210526315785</c:v>
                </c:pt>
                <c:pt idx="4">
                  <c:v>0.14473684210526316</c:v>
                </c:pt>
                <c:pt idx="5" formatCode="General">
                  <c:v>0</c:v>
                </c:pt>
              </c:numCache>
            </c:numRef>
          </c:val>
          <c:extLst>
            <c:ext xmlns:c16="http://schemas.microsoft.com/office/drawing/2014/chart" uri="{C3380CC4-5D6E-409C-BE32-E72D297353CC}">
              <c16:uniqueId val="{00000011-E898-434A-9ADD-496E6DDE5006}"/>
            </c:ext>
          </c:extLst>
        </c:ser>
        <c:ser>
          <c:idx val="2"/>
          <c:order val="2"/>
          <c:tx>
            <c:strRef>
              <c:f>Hoja1!$D$1</c:f>
              <c:strCache>
                <c:ptCount val="1"/>
                <c:pt idx="0">
                  <c:v>Federado/a (n=300)</c:v>
                </c:pt>
              </c:strCache>
            </c:strRef>
          </c:tx>
          <c:spPr>
            <a:solidFill>
              <a:sysClr val="windowText" lastClr="000000">
                <a:lumMod val="65000"/>
                <a:lumOff val="35000"/>
              </a:sysClr>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Se celebrarán con restricciones (de público, aforo,…)</c:v>
                </c:pt>
                <c:pt idx="1">
                  <c:v>Se celebrarán con normalidad</c:v>
                </c:pt>
                <c:pt idx="2">
                  <c:v>Se aplazarán</c:v>
                </c:pt>
                <c:pt idx="3">
                  <c:v>Se cancelan</c:v>
                </c:pt>
                <c:pt idx="4">
                  <c:v>No lo sabe</c:v>
                </c:pt>
                <c:pt idx="5">
                  <c:v>No compite</c:v>
                </c:pt>
              </c:strCache>
            </c:strRef>
          </c:cat>
          <c:val>
            <c:numRef>
              <c:f>Hoja1!$D$2:$D$7</c:f>
              <c:numCache>
                <c:formatCode>###0.0%</c:formatCode>
                <c:ptCount val="6"/>
                <c:pt idx="0">
                  <c:v>0.15666666666666665</c:v>
                </c:pt>
                <c:pt idx="1">
                  <c:v>2.6666666666666665E-2</c:v>
                </c:pt>
                <c:pt idx="2">
                  <c:v>0.16</c:v>
                </c:pt>
                <c:pt idx="3">
                  <c:v>0.34</c:v>
                </c:pt>
                <c:pt idx="4">
                  <c:v>0.29666666666666669</c:v>
                </c:pt>
                <c:pt idx="5">
                  <c:v>0.02</c:v>
                </c:pt>
              </c:numCache>
            </c:numRef>
          </c:val>
          <c:extLst>
            <c:ext xmlns:c16="http://schemas.microsoft.com/office/drawing/2014/chart" uri="{C3380CC4-5D6E-409C-BE32-E72D297353CC}">
              <c16:uniqueId val="{00000012-E898-434A-9ADD-496E6DDE5006}"/>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legend>
      <c:legendPos val="r"/>
      <c:layout>
        <c:manualLayout>
          <c:xMode val="edge"/>
          <c:yMode val="edge"/>
          <c:x val="0.79458937089113824"/>
          <c:y val="0.84228365641409131"/>
          <c:w val="0.1637832115869885"/>
          <c:h val="0.12944807836112185"/>
        </c:manualLayout>
      </c:layout>
      <c:overlay val="0"/>
    </c:legend>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05172400861067"/>
          <c:y val="3.3513938774569103E-2"/>
          <c:w val="0.53801861504731729"/>
          <c:h val="0.93402581333069934"/>
        </c:manualLayout>
      </c:layout>
      <c:barChart>
        <c:barDir val="bar"/>
        <c:grouping val="clustered"/>
        <c:varyColors val="0"/>
        <c:ser>
          <c:idx val="0"/>
          <c:order val="0"/>
          <c:tx>
            <c:strRef>
              <c:f>Hoja1!$B$1</c:f>
              <c:strCache>
                <c:ptCount val="1"/>
                <c:pt idx="0">
                  <c:v>Alto Nivel (n=25)</c:v>
                </c:pt>
              </c:strCache>
            </c:strRef>
          </c:tx>
          <c:spPr>
            <a:solidFill>
              <a:sysClr val="window" lastClr="FFFFFF">
                <a:lumMod val="85000"/>
              </a:sysClr>
            </a:solidFill>
            <a:effectLst/>
            <a:scene3d>
              <a:camera prst="orthographicFront"/>
              <a:lightRig rig="balanced" dir="t">
                <a:rot lat="0" lon="0" rev="10800000"/>
              </a:lightRig>
            </a:scene3d>
            <a:sp3d/>
          </c:spPr>
          <c:invertIfNegative val="0"/>
          <c:dPt>
            <c:idx val="0"/>
            <c:invertIfNegative val="0"/>
            <c:bubble3D val="0"/>
            <c:extLst>
              <c:ext xmlns:c16="http://schemas.microsoft.com/office/drawing/2014/chart" uri="{C3380CC4-5D6E-409C-BE32-E72D297353CC}">
                <c16:uniqueId val="{00000000-8ED5-4BD6-A6DE-D7EAC2E3C816}"/>
              </c:ext>
            </c:extLst>
          </c:dPt>
          <c:dPt>
            <c:idx val="1"/>
            <c:invertIfNegative val="0"/>
            <c:bubble3D val="0"/>
            <c:extLst>
              <c:ext xmlns:c16="http://schemas.microsoft.com/office/drawing/2014/chart" uri="{C3380CC4-5D6E-409C-BE32-E72D297353CC}">
                <c16:uniqueId val="{00000001-8ED5-4BD6-A6DE-D7EAC2E3C816}"/>
              </c:ext>
            </c:extLst>
          </c:dPt>
          <c:dPt>
            <c:idx val="2"/>
            <c:invertIfNegative val="0"/>
            <c:bubble3D val="0"/>
            <c:extLst>
              <c:ext xmlns:c16="http://schemas.microsoft.com/office/drawing/2014/chart" uri="{C3380CC4-5D6E-409C-BE32-E72D297353CC}">
                <c16:uniqueId val="{00000002-8ED5-4BD6-A6DE-D7EAC2E3C816}"/>
              </c:ext>
            </c:extLst>
          </c:dPt>
          <c:dPt>
            <c:idx val="3"/>
            <c:invertIfNegative val="0"/>
            <c:bubble3D val="0"/>
            <c:extLst>
              <c:ext xmlns:c16="http://schemas.microsoft.com/office/drawing/2014/chart" uri="{C3380CC4-5D6E-409C-BE32-E72D297353CC}">
                <c16:uniqueId val="{00000003-8ED5-4BD6-A6DE-D7EAC2E3C816}"/>
              </c:ext>
            </c:extLst>
          </c:dPt>
          <c:dPt>
            <c:idx val="4"/>
            <c:invertIfNegative val="0"/>
            <c:bubble3D val="0"/>
            <c:extLst>
              <c:ext xmlns:c16="http://schemas.microsoft.com/office/drawing/2014/chart" uri="{C3380CC4-5D6E-409C-BE32-E72D297353CC}">
                <c16:uniqueId val="{00000004-8ED5-4BD6-A6DE-D7EAC2E3C816}"/>
              </c:ext>
            </c:extLst>
          </c:dPt>
          <c:dPt>
            <c:idx val="5"/>
            <c:invertIfNegative val="0"/>
            <c:bubble3D val="0"/>
            <c:extLst>
              <c:ext xmlns:c16="http://schemas.microsoft.com/office/drawing/2014/chart" uri="{C3380CC4-5D6E-409C-BE32-E72D297353CC}">
                <c16:uniqueId val="{00000005-8ED5-4BD6-A6DE-D7EAC2E3C816}"/>
              </c:ext>
            </c:extLst>
          </c:dPt>
          <c:dPt>
            <c:idx val="6"/>
            <c:invertIfNegative val="0"/>
            <c:bubble3D val="0"/>
            <c:extLst>
              <c:ext xmlns:c16="http://schemas.microsoft.com/office/drawing/2014/chart" uri="{C3380CC4-5D6E-409C-BE32-E72D297353CC}">
                <c16:uniqueId val="{00000006-8ED5-4BD6-A6DE-D7EAC2E3C816}"/>
              </c:ext>
            </c:extLst>
          </c:dPt>
          <c:dPt>
            <c:idx val="7"/>
            <c:invertIfNegative val="0"/>
            <c:bubble3D val="0"/>
            <c:extLst>
              <c:ext xmlns:c16="http://schemas.microsoft.com/office/drawing/2014/chart" uri="{C3380CC4-5D6E-409C-BE32-E72D297353CC}">
                <c16:uniqueId val="{00000007-8ED5-4BD6-A6DE-D7EAC2E3C816}"/>
              </c:ext>
            </c:extLst>
          </c:dPt>
          <c:dPt>
            <c:idx val="8"/>
            <c:invertIfNegative val="0"/>
            <c:bubble3D val="0"/>
            <c:extLst>
              <c:ext xmlns:c16="http://schemas.microsoft.com/office/drawing/2014/chart" uri="{C3380CC4-5D6E-409C-BE32-E72D297353CC}">
                <c16:uniqueId val="{00000008-8ED5-4BD6-A6DE-D7EAC2E3C816}"/>
              </c:ext>
            </c:extLst>
          </c:dPt>
          <c:dPt>
            <c:idx val="9"/>
            <c:invertIfNegative val="0"/>
            <c:bubble3D val="0"/>
            <c:extLst>
              <c:ext xmlns:c16="http://schemas.microsoft.com/office/drawing/2014/chart" uri="{C3380CC4-5D6E-409C-BE32-E72D297353CC}">
                <c16:uniqueId val="{00000009-8ED5-4BD6-A6DE-D7EAC2E3C816}"/>
              </c:ext>
            </c:extLst>
          </c:dPt>
          <c:dPt>
            <c:idx val="10"/>
            <c:invertIfNegative val="0"/>
            <c:bubble3D val="0"/>
            <c:extLst>
              <c:ext xmlns:c16="http://schemas.microsoft.com/office/drawing/2014/chart" uri="{C3380CC4-5D6E-409C-BE32-E72D297353CC}">
                <c16:uniqueId val="{0000000A-8ED5-4BD6-A6DE-D7EAC2E3C816}"/>
              </c:ext>
            </c:extLst>
          </c:dPt>
          <c:dPt>
            <c:idx val="11"/>
            <c:invertIfNegative val="0"/>
            <c:bubble3D val="0"/>
            <c:extLst>
              <c:ext xmlns:c16="http://schemas.microsoft.com/office/drawing/2014/chart" uri="{C3380CC4-5D6E-409C-BE32-E72D297353CC}">
                <c16:uniqueId val="{0000000B-8ED5-4BD6-A6DE-D7EAC2E3C816}"/>
              </c:ext>
            </c:extLst>
          </c:dPt>
          <c:dPt>
            <c:idx val="12"/>
            <c:invertIfNegative val="0"/>
            <c:bubble3D val="0"/>
            <c:extLst>
              <c:ext xmlns:c16="http://schemas.microsoft.com/office/drawing/2014/chart" uri="{C3380CC4-5D6E-409C-BE32-E72D297353CC}">
                <c16:uniqueId val="{0000000C-8ED5-4BD6-A6DE-D7EAC2E3C81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Totalmente optimista</c:v>
                </c:pt>
                <c:pt idx="1">
                  <c:v>Bastante optimista</c:v>
                </c:pt>
                <c:pt idx="2">
                  <c:v>Algo optimista</c:v>
                </c:pt>
                <c:pt idx="3">
                  <c:v>Poco optimista</c:v>
                </c:pt>
                <c:pt idx="4">
                  <c:v>Nada optimista</c:v>
                </c:pt>
              </c:strCache>
            </c:strRef>
          </c:cat>
          <c:val>
            <c:numRef>
              <c:f>Hoja1!$B$2:$B$6</c:f>
              <c:numCache>
                <c:formatCode>###0.0%</c:formatCode>
                <c:ptCount val="5"/>
                <c:pt idx="0">
                  <c:v>0.28000000000000003</c:v>
                </c:pt>
                <c:pt idx="1">
                  <c:v>0.28000000000000003</c:v>
                </c:pt>
                <c:pt idx="2">
                  <c:v>0.28000000000000003</c:v>
                </c:pt>
                <c:pt idx="3">
                  <c:v>0.12</c:v>
                </c:pt>
                <c:pt idx="4">
                  <c:v>0.04</c:v>
                </c:pt>
              </c:numCache>
            </c:numRef>
          </c:val>
          <c:extLst>
            <c:ext xmlns:c16="http://schemas.microsoft.com/office/drawing/2014/chart" uri="{C3380CC4-5D6E-409C-BE32-E72D297353CC}">
              <c16:uniqueId val="{0000000D-8ED5-4BD6-A6DE-D7EAC2E3C816}"/>
            </c:ext>
          </c:extLst>
        </c:ser>
        <c:ser>
          <c:idx val="1"/>
          <c:order val="1"/>
          <c:tx>
            <c:strRef>
              <c:f>Hoja1!$C$1</c:f>
              <c:strCache>
                <c:ptCount val="1"/>
                <c:pt idx="0">
                  <c:v>Alto Rendimiento (n=76)</c:v>
                </c:pt>
              </c:strCache>
            </c:strRef>
          </c:tx>
          <c:spPr>
            <a:solidFill>
              <a:sysClr val="window" lastClr="FFFFFF">
                <a:lumMod val="50000"/>
              </a:sysClr>
            </a:solidFill>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0-8ED5-4BD6-A6DE-D7EAC2E3C8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Hoja1!$A$2:$A$6</c:f>
              <c:strCache>
                <c:ptCount val="5"/>
                <c:pt idx="0">
                  <c:v>Totalmente optimista</c:v>
                </c:pt>
                <c:pt idx="1">
                  <c:v>Bastante optimista</c:v>
                </c:pt>
                <c:pt idx="2">
                  <c:v>Algo optimista</c:v>
                </c:pt>
                <c:pt idx="3">
                  <c:v>Poco optimista</c:v>
                </c:pt>
                <c:pt idx="4">
                  <c:v>Nada optimista</c:v>
                </c:pt>
              </c:strCache>
            </c:strRef>
          </c:cat>
          <c:val>
            <c:numRef>
              <c:f>Hoja1!$C$2:$C$6</c:f>
              <c:numCache>
                <c:formatCode>###0.0%</c:formatCode>
                <c:ptCount val="5"/>
                <c:pt idx="0">
                  <c:v>0.19736842105263158</c:v>
                </c:pt>
                <c:pt idx="1">
                  <c:v>0.4210526315789474</c:v>
                </c:pt>
                <c:pt idx="2">
                  <c:v>0.26315789473684209</c:v>
                </c:pt>
                <c:pt idx="3">
                  <c:v>0.11842105263157895</c:v>
                </c:pt>
                <c:pt idx="4" formatCode="General">
                  <c:v>0</c:v>
                </c:pt>
              </c:numCache>
            </c:numRef>
          </c:val>
          <c:extLst>
            <c:ext xmlns:c16="http://schemas.microsoft.com/office/drawing/2014/chart" uri="{C3380CC4-5D6E-409C-BE32-E72D297353CC}">
              <c16:uniqueId val="{0000000E-8ED5-4BD6-A6DE-D7EAC2E3C816}"/>
            </c:ext>
          </c:extLst>
        </c:ser>
        <c:ser>
          <c:idx val="2"/>
          <c:order val="2"/>
          <c:tx>
            <c:strRef>
              <c:f>Hoja1!$D$1</c:f>
              <c:strCache>
                <c:ptCount val="1"/>
                <c:pt idx="0">
                  <c:v>Federados/as (n=300)</c:v>
                </c:pt>
              </c:strCache>
            </c:strRef>
          </c:tx>
          <c:spPr>
            <a:solidFill>
              <a:sysClr val="windowText" lastClr="000000">
                <a:lumMod val="65000"/>
                <a:lumOff val="3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Hoja1!$A$2:$A$6</c:f>
              <c:strCache>
                <c:ptCount val="5"/>
                <c:pt idx="0">
                  <c:v>Totalmente optimista</c:v>
                </c:pt>
                <c:pt idx="1">
                  <c:v>Bastante optimista</c:v>
                </c:pt>
                <c:pt idx="2">
                  <c:v>Algo optimista</c:v>
                </c:pt>
                <c:pt idx="3">
                  <c:v>Poco optimista</c:v>
                </c:pt>
                <c:pt idx="4">
                  <c:v>Nada optimista</c:v>
                </c:pt>
              </c:strCache>
            </c:strRef>
          </c:cat>
          <c:val>
            <c:numRef>
              <c:f>Hoja1!$D$2:$D$6</c:f>
              <c:numCache>
                <c:formatCode>###0.0%</c:formatCode>
                <c:ptCount val="5"/>
                <c:pt idx="0">
                  <c:v>0.13666666666666666</c:v>
                </c:pt>
                <c:pt idx="1">
                  <c:v>0.44</c:v>
                </c:pt>
                <c:pt idx="2">
                  <c:v>0.28333333333333333</c:v>
                </c:pt>
                <c:pt idx="3">
                  <c:v>8.6666666666666656E-2</c:v>
                </c:pt>
                <c:pt idx="4">
                  <c:v>5.333333333333333E-2</c:v>
                </c:pt>
              </c:numCache>
            </c:numRef>
          </c:val>
          <c:extLst>
            <c:ext xmlns:c16="http://schemas.microsoft.com/office/drawing/2014/chart" uri="{C3380CC4-5D6E-409C-BE32-E72D297353CC}">
              <c16:uniqueId val="{0000000F-8ED5-4BD6-A6DE-D7EAC2E3C816}"/>
            </c:ext>
          </c:extLst>
        </c:ser>
        <c:dLbls>
          <c:showLegendKey val="0"/>
          <c:showVal val="0"/>
          <c:showCatName val="0"/>
          <c:showSerName val="0"/>
          <c:showPercent val="0"/>
          <c:showBubbleSize val="0"/>
        </c:dLbls>
        <c:gapWidth val="43"/>
        <c:axId val="485285888"/>
        <c:axId val="485284096"/>
      </c:barChart>
      <c:valAx>
        <c:axId val="485284096"/>
        <c:scaling>
          <c:orientation val="minMax"/>
        </c:scaling>
        <c:delete val="1"/>
        <c:axPos val="t"/>
        <c:numFmt formatCode="#,##0" sourceLinked="0"/>
        <c:majorTickMark val="out"/>
        <c:minorTickMark val="none"/>
        <c:tickLblPos val="nextTo"/>
        <c:crossAx val="485285888"/>
        <c:crosses val="autoZero"/>
        <c:crossBetween val="between"/>
      </c:valAx>
      <c:catAx>
        <c:axId val="485285888"/>
        <c:scaling>
          <c:orientation val="maxMin"/>
        </c:scaling>
        <c:delete val="0"/>
        <c:axPos val="l"/>
        <c:numFmt formatCode="General" sourceLinked="0"/>
        <c:majorTickMark val="out"/>
        <c:minorTickMark val="none"/>
        <c:tickLblPos val="nextTo"/>
        <c:spPr>
          <a:ln>
            <a:noFill/>
          </a:ln>
        </c:spPr>
        <c:txPr>
          <a:bodyPr/>
          <a:lstStyle/>
          <a:p>
            <a:pPr>
              <a:defRPr sz="900"/>
            </a:pPr>
            <a:endParaRPr lang="es-ES"/>
          </a:p>
        </c:txPr>
        <c:crossAx val="485284096"/>
        <c:crosses val="autoZero"/>
        <c:auto val="1"/>
        <c:lblAlgn val="ctr"/>
        <c:lblOffset val="100"/>
        <c:noMultiLvlLbl val="0"/>
      </c:catAx>
    </c:plotArea>
    <c:legend>
      <c:legendPos val="r"/>
      <c:layout>
        <c:manualLayout>
          <c:xMode val="edge"/>
          <c:yMode val="edge"/>
          <c:x val="0.49268597386064855"/>
          <c:y val="0.79930810353573356"/>
          <c:w val="0.22818774268959333"/>
          <c:h val="0.14675364358901144"/>
        </c:manualLayout>
      </c:layout>
      <c:overlay val="0"/>
    </c:legend>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93602466856203"/>
          <c:y val="6.4744520540114106E-2"/>
          <c:w val="0.69652158320579383"/>
          <c:h val="0.77208658661279517"/>
        </c:manualLayout>
      </c:layout>
      <c:barChart>
        <c:barDir val="col"/>
        <c:grouping val="stacked"/>
        <c:varyColors val="0"/>
        <c:ser>
          <c:idx val="0"/>
          <c:order val="0"/>
          <c:tx>
            <c:strRef>
              <c:f>Hoja1!$B$1</c:f>
              <c:strCache>
                <c:ptCount val="1"/>
                <c:pt idx="0">
                  <c:v>Nada + poco optimista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 76)</c:v>
                </c:pt>
                <c:pt idx="2">
                  <c:v>Federados/as
(n=300)</c:v>
                </c:pt>
              </c:strCache>
            </c:strRef>
          </c:cat>
          <c:val>
            <c:numRef>
              <c:f>Hoja1!$B$2:$B$4</c:f>
              <c:numCache>
                <c:formatCode>###0.0%</c:formatCode>
                <c:ptCount val="3"/>
                <c:pt idx="0">
                  <c:v>0.16</c:v>
                </c:pt>
                <c:pt idx="1">
                  <c:v>0.11842105263157895</c:v>
                </c:pt>
                <c:pt idx="2">
                  <c:v>0.14000000000000001</c:v>
                </c:pt>
              </c:numCache>
            </c:numRef>
          </c:val>
          <c:extLst>
            <c:ext xmlns:c16="http://schemas.microsoft.com/office/drawing/2014/chart" uri="{C3380CC4-5D6E-409C-BE32-E72D297353CC}">
              <c16:uniqueId val="{00000000-461D-48EE-A467-7837EACC77A6}"/>
            </c:ext>
          </c:extLst>
        </c:ser>
        <c:ser>
          <c:idx val="1"/>
          <c:order val="1"/>
          <c:tx>
            <c:strRef>
              <c:f>Hoja1!$C$1</c:f>
              <c:strCache>
                <c:ptCount val="1"/>
                <c:pt idx="0">
                  <c:v>Algo optimista</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 76)</c:v>
                </c:pt>
                <c:pt idx="2">
                  <c:v>Federados/as
(n=300)</c:v>
                </c:pt>
              </c:strCache>
            </c:strRef>
          </c:cat>
          <c:val>
            <c:numRef>
              <c:f>Hoja1!$C$2:$C$4</c:f>
              <c:numCache>
                <c:formatCode>###0.0%</c:formatCode>
                <c:ptCount val="3"/>
                <c:pt idx="0">
                  <c:v>0.28000000000000003</c:v>
                </c:pt>
                <c:pt idx="1">
                  <c:v>0.26315789473684209</c:v>
                </c:pt>
                <c:pt idx="2">
                  <c:v>0.28333333333333333</c:v>
                </c:pt>
              </c:numCache>
            </c:numRef>
          </c:val>
          <c:extLst>
            <c:ext xmlns:c16="http://schemas.microsoft.com/office/drawing/2014/chart" uri="{C3380CC4-5D6E-409C-BE32-E72D297353CC}">
              <c16:uniqueId val="{00000001-461D-48EE-A467-7837EACC77A6}"/>
            </c:ext>
          </c:extLst>
        </c:ser>
        <c:ser>
          <c:idx val="2"/>
          <c:order val="2"/>
          <c:tx>
            <c:strRef>
              <c:f>Hoja1!$D$1</c:f>
              <c:strCache>
                <c:ptCount val="1"/>
                <c:pt idx="0">
                  <c:v>Bastante + totalmente optimista</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 76)</c:v>
                </c:pt>
                <c:pt idx="2">
                  <c:v>Federados/as
(n=300)</c:v>
                </c:pt>
              </c:strCache>
            </c:strRef>
          </c:cat>
          <c:val>
            <c:numRef>
              <c:f>Hoja1!$D$2:$D$4</c:f>
              <c:numCache>
                <c:formatCode>###0.0%</c:formatCode>
                <c:ptCount val="3"/>
                <c:pt idx="0">
                  <c:v>0.56000000000000005</c:v>
                </c:pt>
                <c:pt idx="1">
                  <c:v>0.61842105263157898</c:v>
                </c:pt>
                <c:pt idx="2">
                  <c:v>0.57666666666666666</c:v>
                </c:pt>
              </c:numCache>
            </c:numRef>
          </c:val>
          <c:extLst>
            <c:ext xmlns:c16="http://schemas.microsoft.com/office/drawing/2014/chart" uri="{C3380CC4-5D6E-409C-BE32-E72D297353CC}">
              <c16:uniqueId val="{00000002-461D-48EE-A467-7837EACC77A6}"/>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258685038946831"/>
          <c:y val="8.8828674893740661E-2"/>
          <c:w val="0.71503587090631471"/>
          <c:h val="0.85287235667363193"/>
        </c:manualLayout>
      </c:layout>
      <c:barChart>
        <c:barDir val="bar"/>
        <c:grouping val="percentStacked"/>
        <c:varyColors val="0"/>
        <c:ser>
          <c:idx val="0"/>
          <c:order val="0"/>
          <c:tx>
            <c:strRef>
              <c:f>Hoja1!$B$1</c:f>
              <c:strCache>
                <c:ptCount val="1"/>
                <c:pt idx="0">
                  <c:v>Alto</c:v>
                </c:pt>
              </c:strCache>
            </c:strRef>
          </c:tx>
          <c:spPr>
            <a:solidFill>
              <a:srgbClr val="D60019"/>
            </a:solidFill>
          </c:spPr>
          <c:invertIfNegative val="0"/>
          <c:dPt>
            <c:idx val="1"/>
            <c:invertIfNegative val="0"/>
            <c:bubble3D val="0"/>
            <c:extLst>
              <c:ext xmlns:c16="http://schemas.microsoft.com/office/drawing/2014/chart" uri="{C3380CC4-5D6E-409C-BE32-E72D297353CC}">
                <c16:uniqueId val="{00000000-9505-433E-AC7F-BD67EB51A5F3}"/>
              </c:ext>
            </c:extLst>
          </c:dPt>
          <c:dLbls>
            <c:dLbl>
              <c:idx val="0"/>
              <c:numFmt formatCode="0.0%" sourceLinked="0"/>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1-9505-433E-AC7F-BD67EB51A5F3}"/>
                </c:ext>
              </c:extLst>
            </c:dLbl>
            <c:dLbl>
              <c:idx val="12"/>
              <c:layout>
                <c:manualLayout>
                  <c:x val="-1.7043061105547468E-3"/>
                  <c:y val="0"/>
                </c:manualLayout>
              </c:layout>
              <c:numFmt formatCode="0.0%" sourceLinked="0"/>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9505-433E-AC7F-BD67EB51A5F3}"/>
                </c:ext>
              </c:extLst>
            </c:dLbl>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Hoja1!$A$2:$A$16</c:f>
              <c:strCache>
                <c:ptCount val="15"/>
                <c:pt idx="0">
                  <c:v>Alto Nivel</c:v>
                </c:pt>
                <c:pt idx="1">
                  <c:v>Alto Rendimiento</c:v>
                </c:pt>
                <c:pt idx="2">
                  <c:v>Federados/as</c:v>
                </c:pt>
                <c:pt idx="4">
                  <c:v>Alto Nivel</c:v>
                </c:pt>
                <c:pt idx="5">
                  <c:v>Alto Rendimiento</c:v>
                </c:pt>
                <c:pt idx="6">
                  <c:v>Federados/as</c:v>
                </c:pt>
                <c:pt idx="8">
                  <c:v>Alto Nivel</c:v>
                </c:pt>
                <c:pt idx="9">
                  <c:v>Alto Rendimiento</c:v>
                </c:pt>
                <c:pt idx="10">
                  <c:v>Federados/as</c:v>
                </c:pt>
                <c:pt idx="12">
                  <c:v>Alto Nivel</c:v>
                </c:pt>
                <c:pt idx="13">
                  <c:v>Alto Rendimiento</c:v>
                </c:pt>
                <c:pt idx="14">
                  <c:v>Federados/as</c:v>
                </c:pt>
              </c:strCache>
            </c:strRef>
          </c:cat>
          <c:val>
            <c:numRef>
              <c:f>Hoja1!$B$2:$B$16</c:f>
              <c:numCache>
                <c:formatCode>###0.0%</c:formatCode>
                <c:ptCount val="15"/>
                <c:pt idx="0">
                  <c:v>0.08</c:v>
                </c:pt>
                <c:pt idx="1">
                  <c:v>7.8947368421052627E-2</c:v>
                </c:pt>
                <c:pt idx="2">
                  <c:v>0.10333333333333333</c:v>
                </c:pt>
                <c:pt idx="4">
                  <c:v>0.28000000000000003</c:v>
                </c:pt>
                <c:pt idx="5">
                  <c:v>0.28947368421052633</c:v>
                </c:pt>
                <c:pt idx="6">
                  <c:v>0.27333333333333332</c:v>
                </c:pt>
                <c:pt idx="8">
                  <c:v>0.16</c:v>
                </c:pt>
                <c:pt idx="9">
                  <c:v>0.28947368421052633</c:v>
                </c:pt>
                <c:pt idx="10">
                  <c:v>0.20333333333333331</c:v>
                </c:pt>
                <c:pt idx="12">
                  <c:v>0.12</c:v>
                </c:pt>
                <c:pt idx="13">
                  <c:v>0.26315789473684209</c:v>
                </c:pt>
                <c:pt idx="14">
                  <c:v>0.3</c:v>
                </c:pt>
              </c:numCache>
            </c:numRef>
          </c:val>
          <c:extLst>
            <c:ext xmlns:c16="http://schemas.microsoft.com/office/drawing/2014/chart" uri="{C3380CC4-5D6E-409C-BE32-E72D297353CC}">
              <c16:uniqueId val="{00000003-9505-433E-AC7F-BD67EB51A5F3}"/>
            </c:ext>
          </c:extLst>
        </c:ser>
        <c:ser>
          <c:idx val="1"/>
          <c:order val="1"/>
          <c:tx>
            <c:strRef>
              <c:f>Hoja1!$C$1</c:f>
              <c:strCache>
                <c:ptCount val="1"/>
                <c:pt idx="0">
                  <c:v>Medio</c:v>
                </c:pt>
              </c:strCache>
            </c:strRef>
          </c:tx>
          <c:spPr>
            <a:solidFill>
              <a:schemeClr val="accent2">
                <a:lumMod val="40000"/>
                <a:lumOff val="60000"/>
              </a:schemeClr>
            </a:solidFill>
          </c:spPr>
          <c:invertIfNegative val="0"/>
          <c:dLbls>
            <c:dLbl>
              <c:idx val="2"/>
              <c:layout>
                <c:manualLayout>
                  <c:x val="5.1129183316641425E-3"/>
                  <c:y val="5.3069717520758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05-433E-AC7F-BD67EB51A5F3}"/>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05-433E-AC7F-BD67EB51A5F3}"/>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Hoja1!$A$2:$A$16</c:f>
              <c:strCache>
                <c:ptCount val="15"/>
                <c:pt idx="0">
                  <c:v>Alto Nivel</c:v>
                </c:pt>
                <c:pt idx="1">
                  <c:v>Alto Rendimiento</c:v>
                </c:pt>
                <c:pt idx="2">
                  <c:v>Federados/as</c:v>
                </c:pt>
                <c:pt idx="4">
                  <c:v>Alto Nivel</c:v>
                </c:pt>
                <c:pt idx="5">
                  <c:v>Alto Rendimiento</c:v>
                </c:pt>
                <c:pt idx="6">
                  <c:v>Federados/as</c:v>
                </c:pt>
                <c:pt idx="8">
                  <c:v>Alto Nivel</c:v>
                </c:pt>
                <c:pt idx="9">
                  <c:v>Alto Rendimiento</c:v>
                </c:pt>
                <c:pt idx="10">
                  <c:v>Federados/as</c:v>
                </c:pt>
                <c:pt idx="12">
                  <c:v>Alto Nivel</c:v>
                </c:pt>
                <c:pt idx="13">
                  <c:v>Alto Rendimiento</c:v>
                </c:pt>
                <c:pt idx="14">
                  <c:v>Federados/as</c:v>
                </c:pt>
              </c:strCache>
            </c:strRef>
          </c:cat>
          <c:val>
            <c:numRef>
              <c:f>Hoja1!$C$2:$C$16</c:f>
              <c:numCache>
                <c:formatCode>###0.0%</c:formatCode>
                <c:ptCount val="15"/>
                <c:pt idx="0">
                  <c:v>0.12</c:v>
                </c:pt>
                <c:pt idx="1">
                  <c:v>0.19736842105263158</c:v>
                </c:pt>
                <c:pt idx="2">
                  <c:v>0.18</c:v>
                </c:pt>
                <c:pt idx="4">
                  <c:v>0.16</c:v>
                </c:pt>
                <c:pt idx="5">
                  <c:v>0.31578947368421051</c:v>
                </c:pt>
                <c:pt idx="6">
                  <c:v>0.3066666666666667</c:v>
                </c:pt>
                <c:pt idx="8">
                  <c:v>0.2</c:v>
                </c:pt>
                <c:pt idx="9">
                  <c:v>0.25</c:v>
                </c:pt>
                <c:pt idx="10">
                  <c:v>0.23666666666666669</c:v>
                </c:pt>
                <c:pt idx="12">
                  <c:v>0.24</c:v>
                </c:pt>
                <c:pt idx="13">
                  <c:v>0.39473684210526316</c:v>
                </c:pt>
                <c:pt idx="14">
                  <c:v>0.29333333333333333</c:v>
                </c:pt>
              </c:numCache>
            </c:numRef>
          </c:val>
          <c:extLst>
            <c:ext xmlns:c16="http://schemas.microsoft.com/office/drawing/2014/chart" uri="{C3380CC4-5D6E-409C-BE32-E72D297353CC}">
              <c16:uniqueId val="{00000006-9505-433E-AC7F-BD67EB51A5F3}"/>
            </c:ext>
          </c:extLst>
        </c:ser>
        <c:ser>
          <c:idx val="2"/>
          <c:order val="2"/>
          <c:tx>
            <c:strRef>
              <c:f>Hoja1!$D$1</c:f>
              <c:strCache>
                <c:ptCount val="1"/>
                <c:pt idx="0">
                  <c:v>Bajo</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Hoja1!$A$2:$A$16</c:f>
              <c:strCache>
                <c:ptCount val="15"/>
                <c:pt idx="0">
                  <c:v>Alto Nivel</c:v>
                </c:pt>
                <c:pt idx="1">
                  <c:v>Alto Rendimiento</c:v>
                </c:pt>
                <c:pt idx="2">
                  <c:v>Federados/as</c:v>
                </c:pt>
                <c:pt idx="4">
                  <c:v>Alto Nivel</c:v>
                </c:pt>
                <c:pt idx="5">
                  <c:v>Alto Rendimiento</c:v>
                </c:pt>
                <c:pt idx="6">
                  <c:v>Federados/as</c:v>
                </c:pt>
                <c:pt idx="8">
                  <c:v>Alto Nivel</c:v>
                </c:pt>
                <c:pt idx="9">
                  <c:v>Alto Rendimiento</c:v>
                </c:pt>
                <c:pt idx="10">
                  <c:v>Federados/as</c:v>
                </c:pt>
                <c:pt idx="12">
                  <c:v>Alto Nivel</c:v>
                </c:pt>
                <c:pt idx="13">
                  <c:v>Alto Rendimiento</c:v>
                </c:pt>
                <c:pt idx="14">
                  <c:v>Federados/as</c:v>
                </c:pt>
              </c:strCache>
            </c:strRef>
          </c:cat>
          <c:val>
            <c:numRef>
              <c:f>Hoja1!$D$2:$D$16</c:f>
              <c:numCache>
                <c:formatCode>###0.0%</c:formatCode>
                <c:ptCount val="15"/>
                <c:pt idx="0">
                  <c:v>0.32</c:v>
                </c:pt>
                <c:pt idx="1">
                  <c:v>0.28947368421052633</c:v>
                </c:pt>
                <c:pt idx="2">
                  <c:v>0.16</c:v>
                </c:pt>
                <c:pt idx="4">
                  <c:v>0.28000000000000003</c:v>
                </c:pt>
                <c:pt idx="5">
                  <c:v>0.18421052631578949</c:v>
                </c:pt>
                <c:pt idx="6">
                  <c:v>0.16</c:v>
                </c:pt>
                <c:pt idx="8">
                  <c:v>0.32</c:v>
                </c:pt>
                <c:pt idx="9">
                  <c:v>0.11842105263157895</c:v>
                </c:pt>
                <c:pt idx="10">
                  <c:v>0.19</c:v>
                </c:pt>
                <c:pt idx="12">
                  <c:v>0.32</c:v>
                </c:pt>
                <c:pt idx="13">
                  <c:v>0.15789473684210525</c:v>
                </c:pt>
                <c:pt idx="14">
                  <c:v>0.16</c:v>
                </c:pt>
              </c:numCache>
            </c:numRef>
          </c:val>
          <c:extLst>
            <c:ext xmlns:c16="http://schemas.microsoft.com/office/drawing/2014/chart" uri="{C3380CC4-5D6E-409C-BE32-E72D297353CC}">
              <c16:uniqueId val="{00000007-9505-433E-AC7F-BD67EB51A5F3}"/>
            </c:ext>
          </c:extLst>
        </c:ser>
        <c:ser>
          <c:idx val="3"/>
          <c:order val="3"/>
          <c:tx>
            <c:strRef>
              <c:f>Hoja1!$E$1</c:f>
              <c:strCache>
                <c:ptCount val="1"/>
                <c:pt idx="0">
                  <c:v>Ninguno</c:v>
                </c:pt>
              </c:strCache>
            </c:strRef>
          </c:tx>
          <c:spPr>
            <a:solidFill>
              <a:schemeClr val="tx1">
                <a:lumMod val="65000"/>
                <a:lumOff val="35000"/>
              </a:schemeClr>
            </a:solidFill>
          </c:spPr>
          <c:invertIfNegative val="0"/>
          <c:dLbls>
            <c:spPr>
              <a:noFill/>
              <a:ln>
                <a:noFill/>
              </a:ln>
              <a:effectLst/>
            </c:spPr>
            <c:txPr>
              <a:bodyPr wrap="square" lIns="38100" tIns="19050" rIns="38100" bIns="19050" anchor="ctr">
                <a:spAutoFit/>
              </a:bodyPr>
              <a:lstStyle/>
              <a:p>
                <a:pPr>
                  <a:defRPr sz="7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Hoja1!$A$2:$A$16</c:f>
              <c:strCache>
                <c:ptCount val="15"/>
                <c:pt idx="0">
                  <c:v>Alto Nivel</c:v>
                </c:pt>
                <c:pt idx="1">
                  <c:v>Alto Rendimiento</c:v>
                </c:pt>
                <c:pt idx="2">
                  <c:v>Federados/as</c:v>
                </c:pt>
                <c:pt idx="4">
                  <c:v>Alto Nivel</c:v>
                </c:pt>
                <c:pt idx="5">
                  <c:v>Alto Rendimiento</c:v>
                </c:pt>
                <c:pt idx="6">
                  <c:v>Federados/as</c:v>
                </c:pt>
                <c:pt idx="8">
                  <c:v>Alto Nivel</c:v>
                </c:pt>
                <c:pt idx="9">
                  <c:v>Alto Rendimiento</c:v>
                </c:pt>
                <c:pt idx="10">
                  <c:v>Federados/as</c:v>
                </c:pt>
                <c:pt idx="12">
                  <c:v>Alto Nivel</c:v>
                </c:pt>
                <c:pt idx="13">
                  <c:v>Alto Rendimiento</c:v>
                </c:pt>
                <c:pt idx="14">
                  <c:v>Federados/as</c:v>
                </c:pt>
              </c:strCache>
            </c:strRef>
          </c:cat>
          <c:val>
            <c:numRef>
              <c:f>Hoja1!$E$2:$E$16</c:f>
              <c:numCache>
                <c:formatCode>###0.0%</c:formatCode>
                <c:ptCount val="15"/>
                <c:pt idx="0">
                  <c:v>0.48</c:v>
                </c:pt>
                <c:pt idx="1">
                  <c:v>0.43421052631578944</c:v>
                </c:pt>
                <c:pt idx="2">
                  <c:v>0.55666666666666664</c:v>
                </c:pt>
                <c:pt idx="4">
                  <c:v>0.28000000000000003</c:v>
                </c:pt>
                <c:pt idx="5">
                  <c:v>0.2105263157894737</c:v>
                </c:pt>
                <c:pt idx="6">
                  <c:v>0.26</c:v>
                </c:pt>
                <c:pt idx="8">
                  <c:v>0.32</c:v>
                </c:pt>
                <c:pt idx="9">
                  <c:v>0.34210526315789475</c:v>
                </c:pt>
                <c:pt idx="10">
                  <c:v>0.37</c:v>
                </c:pt>
                <c:pt idx="12">
                  <c:v>0.32</c:v>
                </c:pt>
                <c:pt idx="13">
                  <c:v>0.18421052631578949</c:v>
                </c:pt>
                <c:pt idx="14">
                  <c:v>0.24666666666666667</c:v>
                </c:pt>
              </c:numCache>
            </c:numRef>
          </c:val>
          <c:extLst>
            <c:ext xmlns:c16="http://schemas.microsoft.com/office/drawing/2014/chart" uri="{C3380CC4-5D6E-409C-BE32-E72D297353CC}">
              <c16:uniqueId val="{00000008-9505-433E-AC7F-BD67EB51A5F3}"/>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legend>
      <c:legendPos val="t"/>
      <c:layout>
        <c:manualLayout>
          <c:xMode val="edge"/>
          <c:yMode val="edge"/>
          <c:x val="0.36066300526701112"/>
          <c:y val="1.6926855989774579E-2"/>
          <c:w val="0.29799459959261287"/>
          <c:h val="4.6286671587348747E-2"/>
        </c:manualLayout>
      </c:layout>
      <c:overlay val="0"/>
    </c:legend>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258685038946831"/>
          <c:y val="8.8828674893740661E-2"/>
          <c:w val="0.71503587090631471"/>
          <c:h val="0.85287235667363193"/>
        </c:manualLayout>
      </c:layout>
      <c:barChart>
        <c:barDir val="bar"/>
        <c:grouping val="percentStacked"/>
        <c:varyColors val="0"/>
        <c:ser>
          <c:idx val="0"/>
          <c:order val="0"/>
          <c:tx>
            <c:strRef>
              <c:f>Hoja1!$B$1</c:f>
              <c:strCache>
                <c:ptCount val="1"/>
                <c:pt idx="0">
                  <c:v>Alto</c:v>
                </c:pt>
              </c:strCache>
            </c:strRef>
          </c:tx>
          <c:spPr>
            <a:solidFill>
              <a:srgbClr val="D60019"/>
            </a:solidFill>
          </c:spPr>
          <c:invertIfNegative val="0"/>
          <c:dPt>
            <c:idx val="1"/>
            <c:invertIfNegative val="0"/>
            <c:bubble3D val="0"/>
            <c:extLst>
              <c:ext xmlns:c16="http://schemas.microsoft.com/office/drawing/2014/chart" uri="{C3380CC4-5D6E-409C-BE32-E72D297353CC}">
                <c16:uniqueId val="{00000000-9505-433E-AC7F-BD67EB51A5F3}"/>
              </c:ext>
            </c:extLst>
          </c:dPt>
          <c:dLbls>
            <c:dLbl>
              <c:idx val="0"/>
              <c:numFmt formatCode="0.0%" sourceLinked="0"/>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1-9505-433E-AC7F-BD67EB51A5F3}"/>
                </c:ext>
              </c:extLst>
            </c:dLbl>
            <c:dLbl>
              <c:idx val="12"/>
              <c:layout>
                <c:manualLayout>
                  <c:x val="-1.7043061105547468E-3"/>
                  <c:y val="0"/>
                </c:manualLayout>
              </c:layout>
              <c:numFmt formatCode="0.0%" sourceLinked="0"/>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9505-433E-AC7F-BD67EB51A5F3}"/>
                </c:ext>
              </c:extLst>
            </c:dLbl>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Hoja1!$B$2:$B$12</c:f>
              <c:numCache>
                <c:formatCode>###0.0%</c:formatCode>
                <c:ptCount val="11"/>
                <c:pt idx="0">
                  <c:v>0.24</c:v>
                </c:pt>
                <c:pt idx="1">
                  <c:v>0.11842105263157895</c:v>
                </c:pt>
                <c:pt idx="2">
                  <c:v>0.11666666666666665</c:v>
                </c:pt>
                <c:pt idx="4">
                  <c:v>0.36</c:v>
                </c:pt>
                <c:pt idx="5">
                  <c:v>0.5</c:v>
                </c:pt>
                <c:pt idx="6">
                  <c:v>0.45333333333333337</c:v>
                </c:pt>
                <c:pt idx="8">
                  <c:v>0.28000000000000003</c:v>
                </c:pt>
                <c:pt idx="9">
                  <c:v>0.25</c:v>
                </c:pt>
                <c:pt idx="10">
                  <c:v>0.26</c:v>
                </c:pt>
              </c:numCache>
            </c:numRef>
          </c:val>
          <c:extLst>
            <c:ext xmlns:c16="http://schemas.microsoft.com/office/drawing/2014/chart" uri="{C3380CC4-5D6E-409C-BE32-E72D297353CC}">
              <c16:uniqueId val="{00000003-9505-433E-AC7F-BD67EB51A5F3}"/>
            </c:ext>
          </c:extLst>
        </c:ser>
        <c:ser>
          <c:idx val="1"/>
          <c:order val="1"/>
          <c:tx>
            <c:strRef>
              <c:f>Hoja1!$C$1</c:f>
              <c:strCache>
                <c:ptCount val="1"/>
                <c:pt idx="0">
                  <c:v>Medio</c:v>
                </c:pt>
              </c:strCache>
            </c:strRef>
          </c:tx>
          <c:spPr>
            <a:solidFill>
              <a:schemeClr val="accent2">
                <a:lumMod val="40000"/>
                <a:lumOff val="60000"/>
              </a:schemeClr>
            </a:solidFill>
          </c:spPr>
          <c:invertIfNegative val="0"/>
          <c:dLbls>
            <c:dLbl>
              <c:idx val="2"/>
              <c:layout>
                <c:manualLayout>
                  <c:x val="5.1129183316641425E-3"/>
                  <c:y val="5.3069717520758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05-433E-AC7F-BD67EB51A5F3}"/>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05-433E-AC7F-BD67EB51A5F3}"/>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Hoja1!$C$2:$C$12</c:f>
              <c:numCache>
                <c:formatCode>###0.0%</c:formatCode>
                <c:ptCount val="11"/>
                <c:pt idx="0">
                  <c:v>0.32</c:v>
                </c:pt>
                <c:pt idx="1">
                  <c:v>0.34210526315789475</c:v>
                </c:pt>
                <c:pt idx="2">
                  <c:v>0.20666666666666667</c:v>
                </c:pt>
                <c:pt idx="4">
                  <c:v>0.12</c:v>
                </c:pt>
                <c:pt idx="5">
                  <c:v>0.27631578947368424</c:v>
                </c:pt>
                <c:pt idx="6">
                  <c:v>0.33666666666666667</c:v>
                </c:pt>
                <c:pt idx="8">
                  <c:v>0.4</c:v>
                </c:pt>
                <c:pt idx="9">
                  <c:v>0.28947368421052633</c:v>
                </c:pt>
                <c:pt idx="10">
                  <c:v>0.27</c:v>
                </c:pt>
              </c:numCache>
            </c:numRef>
          </c:val>
          <c:extLst>
            <c:ext xmlns:c16="http://schemas.microsoft.com/office/drawing/2014/chart" uri="{C3380CC4-5D6E-409C-BE32-E72D297353CC}">
              <c16:uniqueId val="{00000006-9505-433E-AC7F-BD67EB51A5F3}"/>
            </c:ext>
          </c:extLst>
        </c:ser>
        <c:ser>
          <c:idx val="2"/>
          <c:order val="2"/>
          <c:tx>
            <c:strRef>
              <c:f>Hoja1!$D$1</c:f>
              <c:strCache>
                <c:ptCount val="1"/>
                <c:pt idx="0">
                  <c:v>Bajo</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Hoja1!$D$2:$D$12</c:f>
              <c:numCache>
                <c:formatCode>###0.0%</c:formatCode>
                <c:ptCount val="11"/>
                <c:pt idx="0">
                  <c:v>0.2</c:v>
                </c:pt>
                <c:pt idx="1">
                  <c:v>0.30263157894736842</c:v>
                </c:pt>
                <c:pt idx="2">
                  <c:v>0.21</c:v>
                </c:pt>
                <c:pt idx="4">
                  <c:v>0.32</c:v>
                </c:pt>
                <c:pt idx="5">
                  <c:v>0.13157894736842105</c:v>
                </c:pt>
                <c:pt idx="6">
                  <c:v>0.12333333333333334</c:v>
                </c:pt>
                <c:pt idx="8">
                  <c:v>0.16</c:v>
                </c:pt>
                <c:pt idx="9">
                  <c:v>0.26315789473684209</c:v>
                </c:pt>
                <c:pt idx="10">
                  <c:v>0.22</c:v>
                </c:pt>
              </c:numCache>
            </c:numRef>
          </c:val>
          <c:extLst>
            <c:ext xmlns:c16="http://schemas.microsoft.com/office/drawing/2014/chart" uri="{C3380CC4-5D6E-409C-BE32-E72D297353CC}">
              <c16:uniqueId val="{00000007-9505-433E-AC7F-BD67EB51A5F3}"/>
            </c:ext>
          </c:extLst>
        </c:ser>
        <c:ser>
          <c:idx val="3"/>
          <c:order val="3"/>
          <c:tx>
            <c:strRef>
              <c:f>Hoja1!$E$1</c:f>
              <c:strCache>
                <c:ptCount val="1"/>
                <c:pt idx="0">
                  <c:v>Ninguno</c:v>
                </c:pt>
              </c:strCache>
            </c:strRef>
          </c:tx>
          <c:spPr>
            <a:solidFill>
              <a:schemeClr val="tx1">
                <a:lumMod val="65000"/>
                <a:lumOff val="35000"/>
              </a:schemeClr>
            </a:solidFill>
          </c:spPr>
          <c:invertIfNegative val="0"/>
          <c:dLbls>
            <c:spPr>
              <a:noFill/>
              <a:ln>
                <a:noFill/>
              </a:ln>
              <a:effectLst/>
            </c:spPr>
            <c:txPr>
              <a:bodyPr wrap="square" lIns="38100" tIns="19050" rIns="38100" bIns="19050" anchor="ctr">
                <a:spAutoFit/>
              </a:bodyPr>
              <a:lstStyle/>
              <a:p>
                <a:pPr>
                  <a:defRPr sz="7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Alto Nivel</c:v>
                </c:pt>
                <c:pt idx="1">
                  <c:v>Alto Rendimiento</c:v>
                </c:pt>
                <c:pt idx="2">
                  <c:v>Federados/as</c:v>
                </c:pt>
                <c:pt idx="4">
                  <c:v>Alto Nivel</c:v>
                </c:pt>
                <c:pt idx="5">
                  <c:v>Alto Rendimiento</c:v>
                </c:pt>
                <c:pt idx="6">
                  <c:v>Federados/as</c:v>
                </c:pt>
                <c:pt idx="8">
                  <c:v>Alto Nivel</c:v>
                </c:pt>
                <c:pt idx="9">
                  <c:v>Alto Rendimiento</c:v>
                </c:pt>
                <c:pt idx="10">
                  <c:v>Federados/as</c:v>
                </c:pt>
              </c:strCache>
            </c:strRef>
          </c:cat>
          <c:val>
            <c:numRef>
              <c:f>Hoja1!$E$2:$E$12</c:f>
              <c:numCache>
                <c:formatCode>###0.0%</c:formatCode>
                <c:ptCount val="11"/>
                <c:pt idx="0">
                  <c:v>0.24</c:v>
                </c:pt>
                <c:pt idx="1">
                  <c:v>0.23684210526315791</c:v>
                </c:pt>
                <c:pt idx="2">
                  <c:v>0.46666666666666662</c:v>
                </c:pt>
                <c:pt idx="4">
                  <c:v>0.2</c:v>
                </c:pt>
                <c:pt idx="5">
                  <c:v>9.2105263157894746E-2</c:v>
                </c:pt>
                <c:pt idx="6">
                  <c:v>8.6666666666666656E-2</c:v>
                </c:pt>
                <c:pt idx="8">
                  <c:v>0.16</c:v>
                </c:pt>
                <c:pt idx="9">
                  <c:v>0.19736842105263158</c:v>
                </c:pt>
                <c:pt idx="10">
                  <c:v>0.25</c:v>
                </c:pt>
              </c:numCache>
            </c:numRef>
          </c:val>
          <c:extLst>
            <c:ext xmlns:c16="http://schemas.microsoft.com/office/drawing/2014/chart" uri="{C3380CC4-5D6E-409C-BE32-E72D297353CC}">
              <c16:uniqueId val="{00000008-9505-433E-AC7F-BD67EB51A5F3}"/>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legend>
      <c:legendPos val="t"/>
      <c:layout>
        <c:manualLayout>
          <c:xMode val="edge"/>
          <c:yMode val="edge"/>
          <c:x val="0.36066300526701112"/>
          <c:y val="1.6926855989774579E-2"/>
          <c:w val="0.29799459959261287"/>
          <c:h val="5.5358233443847292E-2"/>
        </c:manualLayout>
      </c:layout>
      <c:overlay val="0"/>
    </c:legend>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499150460655616E-2"/>
          <c:y val="1.6343184570317946E-2"/>
          <c:w val="0.81144409579787624"/>
          <c:h val="0.83771494107378319"/>
        </c:manualLayout>
      </c:layout>
      <c:barChart>
        <c:barDir val="col"/>
        <c:grouping val="stacked"/>
        <c:varyColors val="0"/>
        <c:ser>
          <c:idx val="0"/>
          <c:order val="0"/>
          <c:tx>
            <c:strRef>
              <c:f>Hoja1!$B$1</c:f>
              <c:strCache>
                <c:ptCount val="1"/>
                <c:pt idx="0">
                  <c:v>Sí</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 76)</c:v>
                </c:pt>
                <c:pt idx="2">
                  <c:v>Federados/as
(n=300)</c:v>
                </c:pt>
              </c:strCache>
            </c:strRef>
          </c:cat>
          <c:val>
            <c:numRef>
              <c:f>Hoja1!$B$2:$B$4</c:f>
              <c:numCache>
                <c:formatCode>###0.0%</c:formatCode>
                <c:ptCount val="3"/>
                <c:pt idx="0">
                  <c:v>0.28000000000000003</c:v>
                </c:pt>
                <c:pt idx="1">
                  <c:v>9.2105263157894746E-2</c:v>
                </c:pt>
                <c:pt idx="2">
                  <c:v>4.6666666666666669E-2</c:v>
                </c:pt>
              </c:numCache>
            </c:numRef>
          </c:val>
          <c:extLst>
            <c:ext xmlns:c16="http://schemas.microsoft.com/office/drawing/2014/chart" uri="{C3380CC4-5D6E-409C-BE32-E72D297353CC}">
              <c16:uniqueId val="{00000000-E68F-47B7-87C7-0E85D3A9B8CD}"/>
            </c:ext>
          </c:extLst>
        </c:ser>
        <c:ser>
          <c:idx val="1"/>
          <c:order val="1"/>
          <c:tx>
            <c:strRef>
              <c:f>Hoja1!$C$1</c:f>
              <c:strCache>
                <c:ptCount val="1"/>
                <c:pt idx="0">
                  <c:v>No, se lo ha realizado por su cuenta</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 76)</c:v>
                </c:pt>
                <c:pt idx="2">
                  <c:v>Federados/as
(n=300)</c:v>
                </c:pt>
              </c:strCache>
            </c:strRef>
          </c:cat>
          <c:val>
            <c:numRef>
              <c:f>Hoja1!$C$2:$C$4</c:f>
              <c:numCache>
                <c:formatCode>###0.0%</c:formatCode>
                <c:ptCount val="3"/>
                <c:pt idx="0">
                  <c:v>0.04</c:v>
                </c:pt>
                <c:pt idx="1">
                  <c:v>9.2105263157894746E-2</c:v>
                </c:pt>
                <c:pt idx="2">
                  <c:v>0.1</c:v>
                </c:pt>
              </c:numCache>
            </c:numRef>
          </c:val>
          <c:extLst>
            <c:ext xmlns:c16="http://schemas.microsoft.com/office/drawing/2014/chart" uri="{C3380CC4-5D6E-409C-BE32-E72D297353CC}">
              <c16:uniqueId val="{00000001-E68F-47B7-87C7-0E85D3A9B8CD}"/>
            </c:ext>
          </c:extLst>
        </c:ser>
        <c:ser>
          <c:idx val="2"/>
          <c:order val="2"/>
          <c:tx>
            <c:strRef>
              <c:f>Hoja1!$D$1</c:f>
              <c:strCache>
                <c:ptCount val="1"/>
                <c:pt idx="0">
                  <c:v>No</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 76)</c:v>
                </c:pt>
                <c:pt idx="2">
                  <c:v>Federados/as
(n=300)</c:v>
                </c:pt>
              </c:strCache>
            </c:strRef>
          </c:cat>
          <c:val>
            <c:numRef>
              <c:f>Hoja1!$D$2:$D$4</c:f>
              <c:numCache>
                <c:formatCode>###0.0%</c:formatCode>
                <c:ptCount val="3"/>
                <c:pt idx="0">
                  <c:v>0.68</c:v>
                </c:pt>
                <c:pt idx="1">
                  <c:v>0.80263157894736836</c:v>
                </c:pt>
                <c:pt idx="2">
                  <c:v>0.85333333333333328</c:v>
                </c:pt>
              </c:numCache>
            </c:numRef>
          </c:val>
          <c:extLst>
            <c:ext xmlns:c16="http://schemas.microsoft.com/office/drawing/2014/chart" uri="{C3380CC4-5D6E-409C-BE32-E72D297353CC}">
              <c16:uniqueId val="{00000002-E68F-47B7-87C7-0E85D3A9B8CD}"/>
            </c:ext>
          </c:extLst>
        </c:ser>
        <c:ser>
          <c:idx val="3"/>
          <c:order val="3"/>
          <c:tx>
            <c:strRef>
              <c:f>Hoja1!$E$1</c:f>
              <c:strCache>
                <c:ptCount val="1"/>
                <c:pt idx="0">
                  <c:v>No contesta</c:v>
                </c:pt>
              </c:strCache>
            </c:strRef>
          </c:tx>
          <c:spPr>
            <a:solidFill>
              <a:schemeClr val="tx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E68F-47B7-87C7-0E85D3A9B8CD}"/>
                </c:ext>
              </c:extLst>
            </c:dLbl>
            <c:dLbl>
              <c:idx val="1"/>
              <c:layout>
                <c:manualLayout>
                  <c:x val="1.7475137145426716E-3"/>
                  <c:y val="-3.0250887041758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8F-47B7-87C7-0E85D3A9B8CD}"/>
                </c:ext>
              </c:extLst>
            </c:dLbl>
            <c:dLbl>
              <c:idx val="2"/>
              <c:delete val="1"/>
              <c:extLst>
                <c:ext xmlns:c15="http://schemas.microsoft.com/office/drawing/2012/chart" uri="{CE6537A1-D6FC-4f65-9D91-7224C49458BB}"/>
                <c:ext xmlns:c16="http://schemas.microsoft.com/office/drawing/2014/chart" uri="{C3380CC4-5D6E-409C-BE32-E72D297353CC}">
                  <c16:uniqueId val="{00000006-E68F-47B7-87C7-0E85D3A9B8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 76)</c:v>
                </c:pt>
                <c:pt idx="2">
                  <c:v>Federados/as
(n=300)</c:v>
                </c:pt>
              </c:strCache>
            </c:strRef>
          </c:cat>
          <c:val>
            <c:numRef>
              <c:f>Hoja1!$E$2:$E$4</c:f>
              <c:numCache>
                <c:formatCode>###0.0%</c:formatCode>
                <c:ptCount val="3"/>
                <c:pt idx="0" formatCode="General">
                  <c:v>0</c:v>
                </c:pt>
                <c:pt idx="1">
                  <c:v>1.3157894736842106E-2</c:v>
                </c:pt>
                <c:pt idx="2" formatCode="General">
                  <c:v>0</c:v>
                </c:pt>
              </c:numCache>
            </c:numRef>
          </c:val>
          <c:extLst>
            <c:ext xmlns:c16="http://schemas.microsoft.com/office/drawing/2014/chart" uri="{C3380CC4-5D6E-409C-BE32-E72D297353CC}">
              <c16:uniqueId val="{00000003-E68F-47B7-87C7-0E85D3A9B8CD}"/>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835830885771895E-2"/>
          <c:y val="0.20658168036086161"/>
          <c:w val="0.94980638698777098"/>
          <c:h val="0.61183908618215599"/>
        </c:manualLayout>
      </c:layout>
      <c:barChart>
        <c:barDir val="col"/>
        <c:grouping val="clustered"/>
        <c:varyColors val="0"/>
        <c:ser>
          <c:idx val="0"/>
          <c:order val="0"/>
          <c:tx>
            <c:strRef>
              <c:f>Hoja1!$B$1</c:f>
              <c:strCache>
                <c:ptCount val="1"/>
                <c:pt idx="0">
                  <c:v>Columna1</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0-1F9D-4B04-864F-EF29198D208F}"/>
              </c:ext>
            </c:extLst>
          </c:dPt>
          <c:dPt>
            <c:idx val="1"/>
            <c:invertIfNegative val="0"/>
            <c:bubble3D val="0"/>
            <c:extLst>
              <c:ext xmlns:c16="http://schemas.microsoft.com/office/drawing/2014/chart" uri="{C3380CC4-5D6E-409C-BE32-E72D297353CC}">
                <c16:uniqueId val="{00000001-1F9D-4B04-864F-EF29198D208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Hombre </c:v>
                </c:pt>
                <c:pt idx="1">
                  <c:v>Mujer</c:v>
                </c:pt>
              </c:strCache>
            </c:strRef>
          </c:cat>
          <c:val>
            <c:numRef>
              <c:f>Hoja1!$B$2:$B$3</c:f>
              <c:numCache>
                <c:formatCode>###0.0%</c:formatCode>
                <c:ptCount val="2"/>
                <c:pt idx="0">
                  <c:v>0.67666666666666675</c:v>
                </c:pt>
                <c:pt idx="1">
                  <c:v>0.32333333333333336</c:v>
                </c:pt>
              </c:numCache>
            </c:numRef>
          </c:val>
          <c:extLst>
            <c:ext xmlns:c16="http://schemas.microsoft.com/office/drawing/2014/chart" uri="{C3380CC4-5D6E-409C-BE32-E72D297353CC}">
              <c16:uniqueId val="{00000002-1F9D-4B04-864F-EF29198D208F}"/>
            </c:ext>
          </c:extLst>
        </c:ser>
        <c:dLbls>
          <c:showLegendKey val="0"/>
          <c:showVal val="0"/>
          <c:showCatName val="0"/>
          <c:showSerName val="0"/>
          <c:showPercent val="0"/>
          <c:showBubbleSize val="0"/>
        </c:dLbls>
        <c:gapWidth val="61"/>
        <c:axId val="351071616"/>
        <c:axId val="356037760"/>
      </c:barChart>
      <c:catAx>
        <c:axId val="3510716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56037760"/>
        <c:crosses val="autoZero"/>
        <c:auto val="1"/>
        <c:lblAlgn val="ctr"/>
        <c:lblOffset val="100"/>
        <c:noMultiLvlLbl val="0"/>
      </c:catAx>
      <c:valAx>
        <c:axId val="356037760"/>
        <c:scaling>
          <c:orientation val="minMax"/>
          <c:max val="1"/>
          <c:min val="0"/>
        </c:scaling>
        <c:delete val="1"/>
        <c:axPos val="l"/>
        <c:numFmt formatCode="0.0%" sourceLinked="0"/>
        <c:majorTickMark val="out"/>
        <c:minorTickMark val="none"/>
        <c:tickLblPos val="nextTo"/>
        <c:crossAx val="351071616"/>
        <c:crosses val="autoZero"/>
        <c:crossBetween val="between"/>
        <c:majorUnit val="0.5"/>
      </c:valAx>
    </c:plotArea>
    <c:plotVisOnly val="1"/>
    <c:dispBlanksAs val="gap"/>
    <c:showDLblsOverMax val="0"/>
  </c:chart>
  <c:txPr>
    <a:bodyPr/>
    <a:lstStyle/>
    <a:p>
      <a:pPr>
        <a:defRPr sz="8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499150460655616E-2"/>
          <c:y val="1.6343184570317946E-2"/>
          <c:w val="0.81144409579787624"/>
          <c:h val="0.83771494107378319"/>
        </c:manualLayout>
      </c:layout>
      <c:barChart>
        <c:barDir val="col"/>
        <c:grouping val="stacked"/>
        <c:varyColors val="0"/>
        <c:ser>
          <c:idx val="0"/>
          <c:order val="0"/>
          <c:tx>
            <c:strRef>
              <c:f>Hoja1!$B$1</c:f>
              <c:strCache>
                <c:ptCount val="1"/>
                <c:pt idx="0">
                  <c:v>Si, estamos mejor preparados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 76)</c:v>
                </c:pt>
                <c:pt idx="2">
                  <c:v>Federados/as
(n=300)</c:v>
                </c:pt>
              </c:strCache>
            </c:strRef>
          </c:cat>
          <c:val>
            <c:numRef>
              <c:f>Hoja1!$B$2:$B$4</c:f>
              <c:numCache>
                <c:formatCode>###0.0%</c:formatCode>
                <c:ptCount val="3"/>
                <c:pt idx="0">
                  <c:v>0.56000000000000005</c:v>
                </c:pt>
                <c:pt idx="1">
                  <c:v>0.40789473684210525</c:v>
                </c:pt>
                <c:pt idx="2">
                  <c:v>0.44</c:v>
                </c:pt>
              </c:numCache>
            </c:numRef>
          </c:val>
          <c:extLst>
            <c:ext xmlns:c16="http://schemas.microsoft.com/office/drawing/2014/chart" uri="{C3380CC4-5D6E-409C-BE32-E72D297353CC}">
              <c16:uniqueId val="{00000000-042F-4330-95F0-2B337B9DAFB9}"/>
            </c:ext>
          </c:extLst>
        </c:ser>
        <c:ser>
          <c:idx val="1"/>
          <c:order val="1"/>
          <c:tx>
            <c:strRef>
              <c:f>Hoja1!$C$1</c:f>
              <c:strCache>
                <c:ptCount val="1"/>
                <c:pt idx="0">
                  <c:v>Igual, depende de casos</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 76)</c:v>
                </c:pt>
                <c:pt idx="2">
                  <c:v>Federados/as
(n=300)</c:v>
                </c:pt>
              </c:strCache>
            </c:strRef>
          </c:cat>
          <c:val>
            <c:numRef>
              <c:f>Hoja1!$C$2:$C$4</c:f>
              <c:numCache>
                <c:formatCode>###0.0%</c:formatCode>
                <c:ptCount val="3"/>
                <c:pt idx="0">
                  <c:v>0.32</c:v>
                </c:pt>
                <c:pt idx="1">
                  <c:v>0.23684210526315791</c:v>
                </c:pt>
                <c:pt idx="2">
                  <c:v>0.21666666666666667</c:v>
                </c:pt>
              </c:numCache>
            </c:numRef>
          </c:val>
          <c:extLst>
            <c:ext xmlns:c16="http://schemas.microsoft.com/office/drawing/2014/chart" uri="{C3380CC4-5D6E-409C-BE32-E72D297353CC}">
              <c16:uniqueId val="{00000001-042F-4330-95F0-2B337B9DAFB9}"/>
            </c:ext>
          </c:extLst>
        </c:ser>
        <c:ser>
          <c:idx val="2"/>
          <c:order val="2"/>
          <c:tx>
            <c:strRef>
              <c:f>Hoja1!$D$1</c:f>
              <c:strCache>
                <c:ptCount val="1"/>
                <c:pt idx="0">
                  <c:v>No, las características del deportista nos hacen más vulnerables en estas situaciones</c:v>
                </c:pt>
              </c:strCache>
            </c:strRef>
          </c:tx>
          <c:spPr>
            <a:solidFill>
              <a:srgbClr val="D6001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Alto Nivel
(n=25)</c:v>
                </c:pt>
                <c:pt idx="1">
                  <c:v>Alto Rendimiento
(n= 76)</c:v>
                </c:pt>
                <c:pt idx="2">
                  <c:v>Federados/as
(n=300)</c:v>
                </c:pt>
              </c:strCache>
            </c:strRef>
          </c:cat>
          <c:val>
            <c:numRef>
              <c:f>Hoja1!$D$2:$D$4</c:f>
              <c:numCache>
                <c:formatCode>###0.0%</c:formatCode>
                <c:ptCount val="3"/>
                <c:pt idx="0">
                  <c:v>0.12</c:v>
                </c:pt>
                <c:pt idx="1">
                  <c:v>0.35526315789473684</c:v>
                </c:pt>
                <c:pt idx="2">
                  <c:v>0.34333333333333338</c:v>
                </c:pt>
              </c:numCache>
            </c:numRef>
          </c:val>
          <c:extLst>
            <c:ext xmlns:c16="http://schemas.microsoft.com/office/drawing/2014/chart" uri="{C3380CC4-5D6E-409C-BE32-E72D297353CC}">
              <c16:uniqueId val="{00000002-042F-4330-95F0-2B337B9DAFB9}"/>
            </c:ext>
          </c:extLst>
        </c:ser>
        <c:dLbls>
          <c:showLegendKey val="0"/>
          <c:showVal val="0"/>
          <c:showCatName val="0"/>
          <c:showSerName val="0"/>
          <c:showPercent val="0"/>
          <c:showBubbleSize val="0"/>
        </c:dLbls>
        <c:gapWidth val="74"/>
        <c:overlap val="100"/>
        <c:axId val="530053711"/>
        <c:axId val="530047887"/>
      </c:barChart>
      <c:catAx>
        <c:axId val="53005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ES"/>
          </a:p>
        </c:txPr>
        <c:crossAx val="530047887"/>
        <c:crosses val="autoZero"/>
        <c:auto val="1"/>
        <c:lblAlgn val="ctr"/>
        <c:lblOffset val="100"/>
        <c:noMultiLvlLbl val="0"/>
      </c:catAx>
      <c:valAx>
        <c:axId val="530047887"/>
        <c:scaling>
          <c:orientation val="minMax"/>
        </c:scaling>
        <c:delete val="1"/>
        <c:axPos val="l"/>
        <c:numFmt formatCode="###0.0%" sourceLinked="1"/>
        <c:majorTickMark val="none"/>
        <c:minorTickMark val="none"/>
        <c:tickLblPos val="nextTo"/>
        <c:crossAx val="530053711"/>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258685038946831"/>
          <c:y val="8.8828674893740661E-2"/>
          <c:w val="0.71503587090631471"/>
          <c:h val="0.85287235667363193"/>
        </c:manualLayout>
      </c:layout>
      <c:barChart>
        <c:barDir val="bar"/>
        <c:grouping val="percentStacked"/>
        <c:varyColors val="0"/>
        <c:ser>
          <c:idx val="0"/>
          <c:order val="0"/>
          <c:tx>
            <c:strRef>
              <c:f>Hoja1!$B$1</c:f>
              <c:strCache>
                <c:ptCount val="1"/>
                <c:pt idx="0">
                  <c:v>Nada</c:v>
                </c:pt>
              </c:strCache>
            </c:strRef>
          </c:tx>
          <c:spPr>
            <a:solidFill>
              <a:srgbClr val="D60019"/>
            </a:solidFill>
          </c:spPr>
          <c:invertIfNegative val="0"/>
          <c:dPt>
            <c:idx val="1"/>
            <c:invertIfNegative val="0"/>
            <c:bubble3D val="0"/>
            <c:extLst>
              <c:ext xmlns:c16="http://schemas.microsoft.com/office/drawing/2014/chart" uri="{C3380CC4-5D6E-409C-BE32-E72D297353CC}">
                <c16:uniqueId val="{00000000-3040-4BC5-A34D-CBA40AC29AA7}"/>
              </c:ext>
            </c:extLst>
          </c:dPt>
          <c:dLbls>
            <c:dLbl>
              <c:idx val="0"/>
              <c:numFmt formatCode="0.0%" sourceLinked="0"/>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1-3040-4BC5-A34D-CBA40AC29AA7}"/>
                </c:ext>
              </c:extLst>
            </c:dLbl>
            <c:dLbl>
              <c:idx val="12"/>
              <c:layout>
                <c:manualLayout>
                  <c:x val="-1.7043061105547468E-3"/>
                  <c:y val="0"/>
                </c:manualLayout>
              </c:layout>
              <c:numFmt formatCode="0.0%" sourceLinked="0"/>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2603475200937021E-2"/>
                      <c:h val="3.3447293935405797E-2"/>
                    </c:manualLayout>
                  </c15:layout>
                </c:ext>
                <c:ext xmlns:c16="http://schemas.microsoft.com/office/drawing/2014/chart" uri="{C3380CC4-5D6E-409C-BE32-E72D297353CC}">
                  <c16:uniqueId val="{00000002-3040-4BC5-A34D-CBA40AC29AA7}"/>
                </c:ext>
              </c:extLst>
            </c:dLbl>
            <c:spPr>
              <a:noFill/>
              <a:ln>
                <a:noFill/>
              </a:ln>
              <a:effectLst/>
            </c:spPr>
            <c:txPr>
              <a:bodyPr/>
              <a:lstStyle/>
              <a:p>
                <a:pPr>
                  <a:defRPr sz="7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Administración Pública (Ministerio, CSD..)</c:v>
                </c:pt>
                <c:pt idx="1">
                  <c:v>Administración Autonómica (Gobierno de Navarra, IND..)</c:v>
                </c:pt>
                <c:pt idx="2">
                  <c:v>Federación </c:v>
                </c:pt>
                <c:pt idx="4">
                  <c:v>Administración Pública (Ministerio, CSD..)</c:v>
                </c:pt>
                <c:pt idx="5">
                  <c:v>Administración Autonómica (Gobierno de Navarra, IND..)</c:v>
                </c:pt>
                <c:pt idx="6">
                  <c:v>Federación </c:v>
                </c:pt>
                <c:pt idx="8">
                  <c:v>Administración Pública (Ministerio, CSD..)</c:v>
                </c:pt>
                <c:pt idx="9">
                  <c:v>Administración Autonómica (Gobierno de Navarra, IND..)</c:v>
                </c:pt>
                <c:pt idx="10">
                  <c:v>Federación </c:v>
                </c:pt>
              </c:strCache>
            </c:strRef>
          </c:cat>
          <c:val>
            <c:numRef>
              <c:f>Hoja1!$B$2:$B$12</c:f>
              <c:numCache>
                <c:formatCode>###0.0%</c:formatCode>
                <c:ptCount val="11"/>
                <c:pt idx="0">
                  <c:v>0.4</c:v>
                </c:pt>
                <c:pt idx="1">
                  <c:v>0.28000000000000003</c:v>
                </c:pt>
                <c:pt idx="2">
                  <c:v>0.24</c:v>
                </c:pt>
                <c:pt idx="4">
                  <c:v>0.43421052631578944</c:v>
                </c:pt>
                <c:pt idx="5">
                  <c:v>0.38157894736842102</c:v>
                </c:pt>
                <c:pt idx="6">
                  <c:v>0.30263157894736842</c:v>
                </c:pt>
                <c:pt idx="8">
                  <c:v>0.46333333333333337</c:v>
                </c:pt>
                <c:pt idx="9">
                  <c:v>0.38</c:v>
                </c:pt>
                <c:pt idx="10">
                  <c:v>0.28999999999999998</c:v>
                </c:pt>
              </c:numCache>
            </c:numRef>
          </c:val>
          <c:extLst>
            <c:ext xmlns:c16="http://schemas.microsoft.com/office/drawing/2014/chart" uri="{C3380CC4-5D6E-409C-BE32-E72D297353CC}">
              <c16:uniqueId val="{00000003-3040-4BC5-A34D-CBA40AC29AA7}"/>
            </c:ext>
          </c:extLst>
        </c:ser>
        <c:ser>
          <c:idx val="1"/>
          <c:order val="1"/>
          <c:tx>
            <c:strRef>
              <c:f>Hoja1!$C$1</c:f>
              <c:strCache>
                <c:ptCount val="1"/>
                <c:pt idx="0">
                  <c:v>Poco</c:v>
                </c:pt>
              </c:strCache>
            </c:strRef>
          </c:tx>
          <c:spPr>
            <a:solidFill>
              <a:schemeClr val="accent2">
                <a:lumMod val="40000"/>
                <a:lumOff val="60000"/>
              </a:schemeClr>
            </a:solidFill>
          </c:spPr>
          <c:invertIfNegative val="0"/>
          <c:dLbls>
            <c:dLbl>
              <c:idx val="2"/>
              <c:layout>
                <c:manualLayout>
                  <c:x val="5.1129183316641425E-3"/>
                  <c:y val="5.3069717520758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40-4BC5-A34D-CBA40AC29AA7}"/>
                </c:ext>
              </c:extLst>
            </c:dLbl>
            <c:dLbl>
              <c:idx val="13"/>
              <c:layout>
                <c:manualLayout>
                  <c:x val="1.5338754994992427E-2"/>
                  <c:y val="9.7293358180214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40-4BC5-A34D-CBA40AC29AA7}"/>
                </c:ext>
              </c:extLst>
            </c:dLbl>
            <c:numFmt formatCode="0.0%" sourceLinked="0"/>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Administración Pública (Ministerio, CSD..)</c:v>
                </c:pt>
                <c:pt idx="1">
                  <c:v>Administración Autonómica (Gobierno de Navarra, IND..)</c:v>
                </c:pt>
                <c:pt idx="2">
                  <c:v>Federación </c:v>
                </c:pt>
                <c:pt idx="4">
                  <c:v>Administración Pública (Ministerio, CSD..)</c:v>
                </c:pt>
                <c:pt idx="5">
                  <c:v>Administración Autonómica (Gobierno de Navarra, IND..)</c:v>
                </c:pt>
                <c:pt idx="6">
                  <c:v>Federación </c:v>
                </c:pt>
                <c:pt idx="8">
                  <c:v>Administración Pública (Ministerio, CSD..)</c:v>
                </c:pt>
                <c:pt idx="9">
                  <c:v>Administración Autonómica (Gobierno de Navarra, IND..)</c:v>
                </c:pt>
                <c:pt idx="10">
                  <c:v>Federación </c:v>
                </c:pt>
              </c:strCache>
            </c:strRef>
          </c:cat>
          <c:val>
            <c:numRef>
              <c:f>Hoja1!$C$2:$C$12</c:f>
              <c:numCache>
                <c:formatCode>###0.0%</c:formatCode>
                <c:ptCount val="11"/>
                <c:pt idx="0">
                  <c:v>0.2</c:v>
                </c:pt>
                <c:pt idx="1">
                  <c:v>0.2</c:v>
                </c:pt>
                <c:pt idx="2">
                  <c:v>0.12</c:v>
                </c:pt>
                <c:pt idx="4">
                  <c:v>0.27631578947368424</c:v>
                </c:pt>
                <c:pt idx="5">
                  <c:v>0.22368421052631579</c:v>
                </c:pt>
                <c:pt idx="6">
                  <c:v>0.13157894736842105</c:v>
                </c:pt>
                <c:pt idx="8">
                  <c:v>0.28000000000000003</c:v>
                </c:pt>
                <c:pt idx="9">
                  <c:v>0.3</c:v>
                </c:pt>
                <c:pt idx="10">
                  <c:v>0.29333333333333333</c:v>
                </c:pt>
              </c:numCache>
            </c:numRef>
          </c:val>
          <c:extLst>
            <c:ext xmlns:c16="http://schemas.microsoft.com/office/drawing/2014/chart" uri="{C3380CC4-5D6E-409C-BE32-E72D297353CC}">
              <c16:uniqueId val="{00000006-3040-4BC5-A34D-CBA40AC29AA7}"/>
            </c:ext>
          </c:extLst>
        </c:ser>
        <c:ser>
          <c:idx val="2"/>
          <c:order val="2"/>
          <c:tx>
            <c:strRef>
              <c:f>Hoja1!$D$1</c:f>
              <c:strCache>
                <c:ptCount val="1"/>
                <c:pt idx="0">
                  <c:v>Algo</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Administración Pública (Ministerio, CSD..)</c:v>
                </c:pt>
                <c:pt idx="1">
                  <c:v>Administración Autonómica (Gobierno de Navarra, IND..)</c:v>
                </c:pt>
                <c:pt idx="2">
                  <c:v>Federación </c:v>
                </c:pt>
                <c:pt idx="4">
                  <c:v>Administración Pública (Ministerio, CSD..)</c:v>
                </c:pt>
                <c:pt idx="5">
                  <c:v>Administración Autonómica (Gobierno de Navarra, IND..)</c:v>
                </c:pt>
                <c:pt idx="6">
                  <c:v>Federación </c:v>
                </c:pt>
                <c:pt idx="8">
                  <c:v>Administración Pública (Ministerio, CSD..)</c:v>
                </c:pt>
                <c:pt idx="9">
                  <c:v>Administración Autonómica (Gobierno de Navarra, IND..)</c:v>
                </c:pt>
                <c:pt idx="10">
                  <c:v>Federación </c:v>
                </c:pt>
              </c:strCache>
            </c:strRef>
          </c:cat>
          <c:val>
            <c:numRef>
              <c:f>Hoja1!$D$2:$D$12</c:f>
              <c:numCache>
                <c:formatCode>###0.0%</c:formatCode>
                <c:ptCount val="11"/>
                <c:pt idx="0">
                  <c:v>0.32</c:v>
                </c:pt>
                <c:pt idx="1">
                  <c:v>0.36</c:v>
                </c:pt>
                <c:pt idx="2">
                  <c:v>0.16</c:v>
                </c:pt>
                <c:pt idx="4">
                  <c:v>0.19736842105263158</c:v>
                </c:pt>
                <c:pt idx="5">
                  <c:v>0.18421052631578949</c:v>
                </c:pt>
                <c:pt idx="6">
                  <c:v>0.26315789473684209</c:v>
                </c:pt>
                <c:pt idx="8">
                  <c:v>0.16666666666666669</c:v>
                </c:pt>
                <c:pt idx="9">
                  <c:v>0.19666666666666668</c:v>
                </c:pt>
                <c:pt idx="10">
                  <c:v>0.23333333333333331</c:v>
                </c:pt>
              </c:numCache>
            </c:numRef>
          </c:val>
          <c:extLst>
            <c:ext xmlns:c16="http://schemas.microsoft.com/office/drawing/2014/chart" uri="{C3380CC4-5D6E-409C-BE32-E72D297353CC}">
              <c16:uniqueId val="{00000007-3040-4BC5-A34D-CBA40AC29AA7}"/>
            </c:ext>
          </c:extLst>
        </c:ser>
        <c:ser>
          <c:idx val="3"/>
          <c:order val="3"/>
          <c:tx>
            <c:strRef>
              <c:f>Hoja1!$E$1</c:f>
              <c:strCache>
                <c:ptCount val="1"/>
                <c:pt idx="0">
                  <c:v>Bastante</c:v>
                </c:pt>
              </c:strCache>
            </c:strRef>
          </c:tx>
          <c:spPr>
            <a:solidFill>
              <a:srgbClr val="65C1C4"/>
            </a:solidFill>
          </c:spPr>
          <c:invertIfNegative val="0"/>
          <c:dLbls>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Administración Pública (Ministerio, CSD..)</c:v>
                </c:pt>
                <c:pt idx="1">
                  <c:v>Administración Autonómica (Gobierno de Navarra, IND..)</c:v>
                </c:pt>
                <c:pt idx="2">
                  <c:v>Federación </c:v>
                </c:pt>
                <c:pt idx="4">
                  <c:v>Administración Pública (Ministerio, CSD..)</c:v>
                </c:pt>
                <c:pt idx="5">
                  <c:v>Administración Autonómica (Gobierno de Navarra, IND..)</c:v>
                </c:pt>
                <c:pt idx="6">
                  <c:v>Federación </c:v>
                </c:pt>
                <c:pt idx="8">
                  <c:v>Administración Pública (Ministerio, CSD..)</c:v>
                </c:pt>
                <c:pt idx="9">
                  <c:v>Administración Autonómica (Gobierno de Navarra, IND..)</c:v>
                </c:pt>
                <c:pt idx="10">
                  <c:v>Federación </c:v>
                </c:pt>
              </c:strCache>
            </c:strRef>
          </c:cat>
          <c:val>
            <c:numRef>
              <c:f>Hoja1!$E$2:$E$12</c:f>
              <c:numCache>
                <c:formatCode>###0.0%</c:formatCode>
                <c:ptCount val="11"/>
                <c:pt idx="0">
                  <c:v>0.08</c:v>
                </c:pt>
                <c:pt idx="1">
                  <c:v>0.16</c:v>
                </c:pt>
                <c:pt idx="2">
                  <c:v>0.4</c:v>
                </c:pt>
                <c:pt idx="4">
                  <c:v>9.2105263157894746E-2</c:v>
                </c:pt>
                <c:pt idx="5">
                  <c:v>0.18421052631578949</c:v>
                </c:pt>
                <c:pt idx="6">
                  <c:v>0.26315789473684209</c:v>
                </c:pt>
                <c:pt idx="8">
                  <c:v>7.6666666666666675E-2</c:v>
                </c:pt>
                <c:pt idx="9">
                  <c:v>0.10666666666666666</c:v>
                </c:pt>
                <c:pt idx="10">
                  <c:v>0.15</c:v>
                </c:pt>
              </c:numCache>
            </c:numRef>
          </c:val>
          <c:extLst>
            <c:ext xmlns:c16="http://schemas.microsoft.com/office/drawing/2014/chart" uri="{C3380CC4-5D6E-409C-BE32-E72D297353CC}">
              <c16:uniqueId val="{00000008-3040-4BC5-A34D-CBA40AC29AA7}"/>
            </c:ext>
          </c:extLst>
        </c:ser>
        <c:ser>
          <c:idx val="4"/>
          <c:order val="4"/>
          <c:tx>
            <c:strRef>
              <c:f>Hoja1!$F$1</c:f>
              <c:strCache>
                <c:ptCount val="1"/>
                <c:pt idx="0">
                  <c:v>Totalmente</c:v>
                </c:pt>
              </c:strCache>
            </c:strRef>
          </c:tx>
          <c:spPr>
            <a:solidFill>
              <a:srgbClr val="40A4A6"/>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97E-4DF9-B376-D8DE7DEBE090}"/>
                </c:ext>
              </c:extLst>
            </c:dLbl>
            <c:dLbl>
              <c:idx val="1"/>
              <c:delete val="1"/>
              <c:extLst>
                <c:ext xmlns:c15="http://schemas.microsoft.com/office/drawing/2012/chart" uri="{CE6537A1-D6FC-4f65-9D91-7224C49458BB}"/>
                <c:ext xmlns:c16="http://schemas.microsoft.com/office/drawing/2014/chart" uri="{C3380CC4-5D6E-409C-BE32-E72D297353CC}">
                  <c16:uniqueId val="{00000002-097E-4DF9-B376-D8DE7DEBE090}"/>
                </c:ext>
              </c:extLst>
            </c:dLbl>
            <c:dLbl>
              <c:idx val="4"/>
              <c:delete val="1"/>
              <c:extLst>
                <c:ext xmlns:c15="http://schemas.microsoft.com/office/drawing/2012/chart" uri="{CE6537A1-D6FC-4f65-9D91-7224C49458BB}"/>
                <c:ext xmlns:c16="http://schemas.microsoft.com/office/drawing/2014/chart" uri="{C3380CC4-5D6E-409C-BE32-E72D297353CC}">
                  <c16:uniqueId val="{00000003-097E-4DF9-B376-D8DE7DEBE090}"/>
                </c:ext>
              </c:extLst>
            </c:dLbl>
            <c:spPr>
              <a:noFill/>
              <a:ln>
                <a:noFill/>
              </a:ln>
              <a:effectLst/>
            </c:spPr>
            <c:txPr>
              <a:bodyPr wrap="square" lIns="38100" tIns="19050" rIns="38100" bIns="19050" anchor="ctr">
                <a:spAutoFit/>
              </a:bodyPr>
              <a:lstStyle/>
              <a:p>
                <a:pPr>
                  <a:defRPr sz="7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Administración Pública (Ministerio, CSD..)</c:v>
                </c:pt>
                <c:pt idx="1">
                  <c:v>Administración Autonómica (Gobierno de Navarra, IND..)</c:v>
                </c:pt>
                <c:pt idx="2">
                  <c:v>Federación </c:v>
                </c:pt>
                <c:pt idx="4">
                  <c:v>Administración Pública (Ministerio, CSD..)</c:v>
                </c:pt>
                <c:pt idx="5">
                  <c:v>Administración Autonómica (Gobierno de Navarra, IND..)</c:v>
                </c:pt>
                <c:pt idx="6">
                  <c:v>Federación </c:v>
                </c:pt>
                <c:pt idx="8">
                  <c:v>Administración Pública (Ministerio, CSD..)</c:v>
                </c:pt>
                <c:pt idx="9">
                  <c:v>Administración Autonómica (Gobierno de Navarra, IND..)</c:v>
                </c:pt>
                <c:pt idx="10">
                  <c:v>Federación </c:v>
                </c:pt>
              </c:strCache>
            </c:strRef>
          </c:cat>
          <c:val>
            <c:numRef>
              <c:f>Hoja1!$F$2:$F$12</c:f>
              <c:numCache>
                <c:formatCode>General</c:formatCode>
                <c:ptCount val="11"/>
                <c:pt idx="0">
                  <c:v>0</c:v>
                </c:pt>
                <c:pt idx="1">
                  <c:v>0</c:v>
                </c:pt>
                <c:pt idx="2" formatCode="###0.0%">
                  <c:v>0.08</c:v>
                </c:pt>
                <c:pt idx="4">
                  <c:v>0</c:v>
                </c:pt>
                <c:pt idx="5" formatCode="###0.0%">
                  <c:v>2.6315789473684213E-2</c:v>
                </c:pt>
                <c:pt idx="6" formatCode="###0.0%">
                  <c:v>3.9473684210526314E-2</c:v>
                </c:pt>
                <c:pt idx="8" formatCode="###0.0%">
                  <c:v>1.3333333333333332E-2</c:v>
                </c:pt>
                <c:pt idx="9" formatCode="###0.0%">
                  <c:v>1.6666666666666666E-2</c:v>
                </c:pt>
                <c:pt idx="10" formatCode="###0.0%">
                  <c:v>3.3333333333333333E-2</c:v>
                </c:pt>
              </c:numCache>
            </c:numRef>
          </c:val>
          <c:extLst>
            <c:ext xmlns:c16="http://schemas.microsoft.com/office/drawing/2014/chart" uri="{C3380CC4-5D6E-409C-BE32-E72D297353CC}">
              <c16:uniqueId val="{00000009-3040-4BC5-A34D-CBA40AC29AA7}"/>
            </c:ext>
          </c:extLst>
        </c:ser>
        <c:dLbls>
          <c:showLegendKey val="0"/>
          <c:showVal val="0"/>
          <c:showCatName val="0"/>
          <c:showSerName val="0"/>
          <c:showPercent val="0"/>
          <c:showBubbleSize val="0"/>
        </c:dLbls>
        <c:gapWidth val="61"/>
        <c:overlap val="100"/>
        <c:axId val="120203904"/>
        <c:axId val="120226176"/>
      </c:barChart>
      <c:catAx>
        <c:axId val="12020390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0226176"/>
        <c:crosses val="autoZero"/>
        <c:auto val="1"/>
        <c:lblAlgn val="ctr"/>
        <c:lblOffset val="100"/>
        <c:noMultiLvlLbl val="0"/>
      </c:catAx>
      <c:valAx>
        <c:axId val="120226176"/>
        <c:scaling>
          <c:orientation val="minMax"/>
          <c:max val="1"/>
          <c:min val="0"/>
        </c:scaling>
        <c:delete val="1"/>
        <c:axPos val="t"/>
        <c:numFmt formatCode="0%" sourceLinked="0"/>
        <c:majorTickMark val="out"/>
        <c:minorTickMark val="none"/>
        <c:tickLblPos val="nextTo"/>
        <c:crossAx val="120203904"/>
        <c:crosses val="autoZero"/>
        <c:crossBetween val="between"/>
        <c:majorUnit val="0.5"/>
      </c:valAx>
    </c:plotArea>
    <c:legend>
      <c:legendPos val="t"/>
      <c:layout>
        <c:manualLayout>
          <c:xMode val="edge"/>
          <c:yMode val="edge"/>
          <c:x val="0.36066300526701112"/>
          <c:y val="1.6926855989774579E-2"/>
          <c:w val="0.47168513791091121"/>
          <c:h val="4.6286671587348747E-2"/>
        </c:manualLayout>
      </c:layout>
      <c:overlay val="0"/>
    </c:legend>
    <c:plotVisOnly val="1"/>
    <c:dispBlanksAs val="gap"/>
    <c:showDLblsOverMax val="0"/>
  </c:chart>
  <c:txPr>
    <a:bodyPr/>
    <a:lstStyle/>
    <a:p>
      <a:pPr>
        <a:defRPr sz="900">
          <a:solidFill>
            <a:schemeClr val="tx1">
              <a:lumMod val="75000"/>
              <a:lumOff val="25000"/>
            </a:schemeClr>
          </a:solidFill>
          <a:latin typeface="Segoe UI" panose="020B0502040204020203" pitchFamily="34" charset="0"/>
          <a:cs typeface="Segoe UI" panose="020B0502040204020203" pitchFamily="34" charset="0"/>
        </a:defRPr>
      </a:pPr>
      <a:endParaRPr lang="es-E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25DF-4CFA-B21D-BB04672F514D}"/>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25DF-4CFA-B21D-BB04672F514D}"/>
              </c:ext>
            </c:extLst>
          </c:dPt>
          <c:dPt>
            <c:idx val="2"/>
            <c:bubble3D val="0"/>
            <c:spPr>
              <a:solidFill>
                <a:srgbClr val="F9CBD2"/>
              </a:solidFill>
            </c:spPr>
            <c:extLst>
              <c:ext xmlns:c16="http://schemas.microsoft.com/office/drawing/2014/chart" uri="{C3380CC4-5D6E-409C-BE32-E72D297353CC}">
                <c16:uniqueId val="{00000005-25DF-4CFA-B21D-BB04672F514D}"/>
              </c:ext>
            </c:extLst>
          </c:dPt>
          <c:cat>
            <c:strRef>
              <c:f>Hoja1!$A$5:$A$6</c:f>
              <c:strCache>
                <c:ptCount val="2"/>
                <c:pt idx="0">
                  <c:v>Sí</c:v>
                </c:pt>
                <c:pt idx="1">
                  <c:v>No</c:v>
                </c:pt>
              </c:strCache>
            </c:strRef>
          </c:cat>
          <c:val>
            <c:numRef>
              <c:f>Hoja1!$B$5:$B$6</c:f>
              <c:numCache>
                <c:formatCode>0.0%</c:formatCode>
                <c:ptCount val="2"/>
                <c:pt idx="0">
                  <c:v>0.52</c:v>
                </c:pt>
                <c:pt idx="1">
                  <c:v>0.48</c:v>
                </c:pt>
              </c:numCache>
            </c:numRef>
          </c:val>
          <c:extLst>
            <c:ext xmlns:c16="http://schemas.microsoft.com/office/drawing/2014/chart" uri="{C3380CC4-5D6E-409C-BE32-E72D297353CC}">
              <c16:uniqueId val="{00000006-25DF-4CFA-B21D-BB04672F514D}"/>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25DF-4CFA-B21D-BB04672F514D}"/>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25DF-4CFA-B21D-BB04672F514D}"/>
              </c:ext>
            </c:extLst>
          </c:dPt>
          <c:dPt>
            <c:idx val="2"/>
            <c:bubble3D val="0"/>
            <c:spPr>
              <a:solidFill>
                <a:srgbClr val="F9CBD2"/>
              </a:solidFill>
            </c:spPr>
            <c:extLst>
              <c:ext xmlns:c16="http://schemas.microsoft.com/office/drawing/2014/chart" uri="{C3380CC4-5D6E-409C-BE32-E72D297353CC}">
                <c16:uniqueId val="{00000005-25DF-4CFA-B21D-BB04672F514D}"/>
              </c:ext>
            </c:extLst>
          </c:dPt>
          <c:cat>
            <c:strRef>
              <c:f>Hoja1!$A$5:$A$6</c:f>
              <c:strCache>
                <c:ptCount val="2"/>
                <c:pt idx="0">
                  <c:v>Sí</c:v>
                </c:pt>
                <c:pt idx="1">
                  <c:v>No</c:v>
                </c:pt>
              </c:strCache>
            </c:strRef>
          </c:cat>
          <c:val>
            <c:numRef>
              <c:f>Hoja1!$B$5:$B$6</c:f>
              <c:numCache>
                <c:formatCode>0.0%</c:formatCode>
                <c:ptCount val="2"/>
                <c:pt idx="0">
                  <c:v>0.32</c:v>
                </c:pt>
                <c:pt idx="1">
                  <c:v>0.67999999999999994</c:v>
                </c:pt>
              </c:numCache>
            </c:numRef>
          </c:val>
          <c:extLst>
            <c:ext xmlns:c16="http://schemas.microsoft.com/office/drawing/2014/chart" uri="{C3380CC4-5D6E-409C-BE32-E72D297353CC}">
              <c16:uniqueId val="{00000006-25DF-4CFA-B21D-BB04672F514D}"/>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40A4A6"/>
              </a:solidFill>
            </c:spPr>
            <c:extLst>
              <c:ext xmlns:c16="http://schemas.microsoft.com/office/drawing/2014/chart" uri="{C3380CC4-5D6E-409C-BE32-E72D297353CC}">
                <c16:uniqueId val="{00000001-25DF-4CFA-B21D-BB04672F514D}"/>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25DF-4CFA-B21D-BB04672F514D}"/>
              </c:ext>
            </c:extLst>
          </c:dPt>
          <c:dPt>
            <c:idx val="2"/>
            <c:bubble3D val="0"/>
            <c:spPr>
              <a:solidFill>
                <a:srgbClr val="F9CBD2"/>
              </a:solidFill>
            </c:spPr>
            <c:extLst>
              <c:ext xmlns:c16="http://schemas.microsoft.com/office/drawing/2014/chart" uri="{C3380CC4-5D6E-409C-BE32-E72D297353CC}">
                <c16:uniqueId val="{00000005-25DF-4CFA-B21D-BB04672F514D}"/>
              </c:ext>
            </c:extLst>
          </c:dPt>
          <c:cat>
            <c:strRef>
              <c:f>Hoja1!$A$5:$A$6</c:f>
              <c:strCache>
                <c:ptCount val="2"/>
                <c:pt idx="0">
                  <c:v>Sí</c:v>
                </c:pt>
                <c:pt idx="1">
                  <c:v>No</c:v>
                </c:pt>
              </c:strCache>
            </c:strRef>
          </c:cat>
          <c:val>
            <c:numRef>
              <c:f>Hoja1!$B$5:$B$6</c:f>
              <c:numCache>
                <c:formatCode>0.0%</c:formatCode>
                <c:ptCount val="2"/>
                <c:pt idx="0">
                  <c:v>0.12</c:v>
                </c:pt>
                <c:pt idx="1">
                  <c:v>0.88</c:v>
                </c:pt>
              </c:numCache>
            </c:numRef>
          </c:val>
          <c:extLst>
            <c:ext xmlns:c16="http://schemas.microsoft.com/office/drawing/2014/chart" uri="{C3380CC4-5D6E-409C-BE32-E72D297353CC}">
              <c16:uniqueId val="{00000006-25DF-4CFA-B21D-BB04672F514D}"/>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EFC1-45BB-8A91-1EBFA7B685F5}"/>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EFC1-45BB-8A91-1EBFA7B685F5}"/>
              </c:ext>
            </c:extLst>
          </c:dPt>
          <c:dPt>
            <c:idx val="2"/>
            <c:bubble3D val="0"/>
            <c:spPr>
              <a:solidFill>
                <a:srgbClr val="F9CBD2"/>
              </a:solidFill>
            </c:spPr>
            <c:extLst>
              <c:ext xmlns:c16="http://schemas.microsoft.com/office/drawing/2014/chart" uri="{C3380CC4-5D6E-409C-BE32-E72D297353CC}">
                <c16:uniqueId val="{00000005-EFC1-45BB-8A91-1EBFA7B685F5}"/>
              </c:ext>
            </c:extLst>
          </c:dPt>
          <c:cat>
            <c:strRef>
              <c:f>Hoja1!$A$5:$A$6</c:f>
              <c:strCache>
                <c:ptCount val="2"/>
                <c:pt idx="0">
                  <c:v>Sí</c:v>
                </c:pt>
                <c:pt idx="1">
                  <c:v>No</c:v>
                </c:pt>
              </c:strCache>
            </c:strRef>
          </c:cat>
          <c:val>
            <c:numRef>
              <c:f>Hoja1!$B$5:$B$6</c:f>
              <c:numCache>
                <c:formatCode>0.0%</c:formatCode>
                <c:ptCount val="2"/>
                <c:pt idx="0">
                  <c:v>0.62</c:v>
                </c:pt>
                <c:pt idx="1">
                  <c:v>0.38</c:v>
                </c:pt>
              </c:numCache>
            </c:numRef>
          </c:val>
          <c:extLst>
            <c:ext xmlns:c16="http://schemas.microsoft.com/office/drawing/2014/chart" uri="{C3380CC4-5D6E-409C-BE32-E72D297353CC}">
              <c16:uniqueId val="{00000006-EFC1-45BB-8A91-1EBFA7B685F5}"/>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58EF-4F70-815D-EB140D4DF95A}"/>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58EF-4F70-815D-EB140D4DF95A}"/>
              </c:ext>
            </c:extLst>
          </c:dPt>
          <c:dPt>
            <c:idx val="2"/>
            <c:bubble3D val="0"/>
            <c:spPr>
              <a:solidFill>
                <a:srgbClr val="F9CBD2"/>
              </a:solidFill>
            </c:spPr>
            <c:extLst>
              <c:ext xmlns:c16="http://schemas.microsoft.com/office/drawing/2014/chart" uri="{C3380CC4-5D6E-409C-BE32-E72D297353CC}">
                <c16:uniqueId val="{00000005-58EF-4F70-815D-EB140D4DF95A}"/>
              </c:ext>
            </c:extLst>
          </c:dPt>
          <c:cat>
            <c:strRef>
              <c:f>Hoja1!$A$5:$A$6</c:f>
              <c:strCache>
                <c:ptCount val="2"/>
                <c:pt idx="0">
                  <c:v>Sí</c:v>
                </c:pt>
                <c:pt idx="1">
                  <c:v>No</c:v>
                </c:pt>
              </c:strCache>
            </c:strRef>
          </c:cat>
          <c:val>
            <c:numRef>
              <c:f>Hoja1!$B$5:$B$6</c:f>
              <c:numCache>
                <c:formatCode>0.0%</c:formatCode>
                <c:ptCount val="2"/>
                <c:pt idx="0">
                  <c:v>0.39</c:v>
                </c:pt>
                <c:pt idx="1">
                  <c:v>0.61</c:v>
                </c:pt>
              </c:numCache>
            </c:numRef>
          </c:val>
          <c:extLst>
            <c:ext xmlns:c16="http://schemas.microsoft.com/office/drawing/2014/chart" uri="{C3380CC4-5D6E-409C-BE32-E72D297353CC}">
              <c16:uniqueId val="{00000006-58EF-4F70-815D-EB140D4DF95A}"/>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5618-4C69-949F-B033B03A806F}"/>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5618-4C69-949F-B033B03A806F}"/>
              </c:ext>
            </c:extLst>
          </c:dPt>
          <c:dPt>
            <c:idx val="2"/>
            <c:bubble3D val="0"/>
            <c:spPr>
              <a:solidFill>
                <a:srgbClr val="F9CBD2"/>
              </a:solidFill>
            </c:spPr>
            <c:extLst>
              <c:ext xmlns:c16="http://schemas.microsoft.com/office/drawing/2014/chart" uri="{C3380CC4-5D6E-409C-BE32-E72D297353CC}">
                <c16:uniqueId val="{00000005-5618-4C69-949F-B033B03A806F}"/>
              </c:ext>
            </c:extLst>
          </c:dPt>
          <c:cat>
            <c:strRef>
              <c:f>Hoja1!$A$5:$A$6</c:f>
              <c:strCache>
                <c:ptCount val="2"/>
                <c:pt idx="0">
                  <c:v>Sí</c:v>
                </c:pt>
                <c:pt idx="1">
                  <c:v>No</c:v>
                </c:pt>
              </c:strCache>
            </c:strRef>
          </c:cat>
          <c:val>
            <c:numRef>
              <c:f>Hoja1!$B$5:$B$6</c:f>
              <c:numCache>
                <c:formatCode>0.0%</c:formatCode>
                <c:ptCount val="2"/>
                <c:pt idx="0">
                  <c:v>0.13</c:v>
                </c:pt>
                <c:pt idx="1">
                  <c:v>0.87</c:v>
                </c:pt>
              </c:numCache>
            </c:numRef>
          </c:val>
          <c:extLst>
            <c:ext xmlns:c16="http://schemas.microsoft.com/office/drawing/2014/chart" uri="{C3380CC4-5D6E-409C-BE32-E72D297353CC}">
              <c16:uniqueId val="{00000006-5618-4C69-949F-B033B03A806F}"/>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1F5C-4E0E-A15D-374C75740868}"/>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1F5C-4E0E-A15D-374C75740868}"/>
              </c:ext>
            </c:extLst>
          </c:dPt>
          <c:dPt>
            <c:idx val="2"/>
            <c:bubble3D val="0"/>
            <c:spPr>
              <a:solidFill>
                <a:srgbClr val="F9CBD2"/>
              </a:solidFill>
            </c:spPr>
            <c:extLst>
              <c:ext xmlns:c16="http://schemas.microsoft.com/office/drawing/2014/chart" uri="{C3380CC4-5D6E-409C-BE32-E72D297353CC}">
                <c16:uniqueId val="{00000005-1F5C-4E0E-A15D-374C75740868}"/>
              </c:ext>
            </c:extLst>
          </c:dPt>
          <c:cat>
            <c:strRef>
              <c:f>Hoja1!$A$5:$A$6</c:f>
              <c:strCache>
                <c:ptCount val="2"/>
                <c:pt idx="0">
                  <c:v>Sí</c:v>
                </c:pt>
                <c:pt idx="1">
                  <c:v>No</c:v>
                </c:pt>
              </c:strCache>
            </c:strRef>
          </c:cat>
          <c:val>
            <c:numRef>
              <c:f>Hoja1!$B$5:$B$6</c:f>
              <c:numCache>
                <c:formatCode>0.0%</c:formatCode>
                <c:ptCount val="2"/>
                <c:pt idx="0">
                  <c:v>0.65</c:v>
                </c:pt>
                <c:pt idx="1">
                  <c:v>0.35</c:v>
                </c:pt>
              </c:numCache>
            </c:numRef>
          </c:val>
          <c:extLst>
            <c:ext xmlns:c16="http://schemas.microsoft.com/office/drawing/2014/chart" uri="{C3380CC4-5D6E-409C-BE32-E72D297353CC}">
              <c16:uniqueId val="{00000006-1F5C-4E0E-A15D-374C75740868}"/>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706721701456"/>
          <c:y val="7.1483346583020621E-2"/>
          <c:w val="0.6127880659109195"/>
          <c:h val="0.75288473709695891"/>
        </c:manualLayout>
      </c:layout>
      <c:doughnutChart>
        <c:varyColors val="1"/>
        <c:ser>
          <c:idx val="0"/>
          <c:order val="0"/>
          <c:tx>
            <c:strRef>
              <c:f>Hoja1!$B$4</c:f>
              <c:strCache>
                <c:ptCount val="1"/>
                <c:pt idx="0">
                  <c:v>2,01</c:v>
                </c:pt>
              </c:strCache>
            </c:strRef>
          </c:tx>
          <c:spPr>
            <a:solidFill>
              <a:srgbClr val="EA5367"/>
            </a:solidFill>
          </c:spPr>
          <c:dPt>
            <c:idx val="0"/>
            <c:bubble3D val="0"/>
            <c:spPr>
              <a:solidFill>
                <a:srgbClr val="FF0000"/>
              </a:solidFill>
            </c:spPr>
            <c:extLst>
              <c:ext xmlns:c16="http://schemas.microsoft.com/office/drawing/2014/chart" uri="{C3380CC4-5D6E-409C-BE32-E72D297353CC}">
                <c16:uniqueId val="{00000001-FC82-441E-A66B-C218E6077E99}"/>
              </c:ext>
            </c:extLst>
          </c:dPt>
          <c:dPt>
            <c:idx val="1"/>
            <c:bubble3D val="0"/>
            <c:spPr>
              <a:solidFill>
                <a:schemeClr val="bg1"/>
              </a:solidFill>
              <a:ln>
                <a:solidFill>
                  <a:schemeClr val="bg1">
                    <a:lumMod val="75000"/>
                  </a:schemeClr>
                </a:solidFill>
              </a:ln>
            </c:spPr>
            <c:extLst>
              <c:ext xmlns:c16="http://schemas.microsoft.com/office/drawing/2014/chart" uri="{C3380CC4-5D6E-409C-BE32-E72D297353CC}">
                <c16:uniqueId val="{00000003-FC82-441E-A66B-C218E6077E99}"/>
              </c:ext>
            </c:extLst>
          </c:dPt>
          <c:dPt>
            <c:idx val="2"/>
            <c:bubble3D val="0"/>
            <c:spPr>
              <a:solidFill>
                <a:srgbClr val="F9CBD2"/>
              </a:solidFill>
            </c:spPr>
            <c:extLst>
              <c:ext xmlns:c16="http://schemas.microsoft.com/office/drawing/2014/chart" uri="{C3380CC4-5D6E-409C-BE32-E72D297353CC}">
                <c16:uniqueId val="{00000005-FC82-441E-A66B-C218E6077E99}"/>
              </c:ext>
            </c:extLst>
          </c:dPt>
          <c:cat>
            <c:strRef>
              <c:f>Hoja1!$A$5:$A$6</c:f>
              <c:strCache>
                <c:ptCount val="2"/>
                <c:pt idx="0">
                  <c:v>Sí</c:v>
                </c:pt>
                <c:pt idx="1">
                  <c:v>No</c:v>
                </c:pt>
              </c:strCache>
            </c:strRef>
          </c:cat>
          <c:val>
            <c:numRef>
              <c:f>Hoja1!$B$5:$B$6</c:f>
              <c:numCache>
                <c:formatCode>0.0%</c:formatCode>
                <c:ptCount val="2"/>
                <c:pt idx="0">
                  <c:v>0.56000000000000005</c:v>
                </c:pt>
                <c:pt idx="1">
                  <c:v>0.43999999999999995</c:v>
                </c:pt>
              </c:numCache>
            </c:numRef>
          </c:val>
          <c:extLst>
            <c:ext xmlns:c16="http://schemas.microsoft.com/office/drawing/2014/chart" uri="{C3380CC4-5D6E-409C-BE32-E72D297353CC}">
              <c16:uniqueId val="{00000006-FC82-441E-A66B-C218E6077E99}"/>
            </c:ext>
          </c:extLst>
        </c:ser>
        <c:dLbls>
          <c:showLegendKey val="0"/>
          <c:showVal val="0"/>
          <c:showCatName val="0"/>
          <c:showSerName val="0"/>
          <c:showPercent val="0"/>
          <c:showBubbleSize val="0"/>
          <c:showLeaderLines val="0"/>
        </c:dLbls>
        <c:firstSliceAng val="25"/>
        <c:holeSize val="61"/>
      </c:doughnutChart>
    </c:plotArea>
    <c:plotVisOnly val="1"/>
    <c:dispBlanksAs val="gap"/>
    <c:showDLblsOverMax val="0"/>
  </c:chart>
  <c:txPr>
    <a:bodyPr/>
    <a:lstStyle/>
    <a:p>
      <a:pPr>
        <a:defRPr sz="1100">
          <a:latin typeface="Helvetica" pitchFamily="34" charset="0"/>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79283-0ABA-4AFD-979A-C7CD9F54BF02}"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2116BAC-D3BB-4990-A7F4-36636C3244EE}">
      <dgm:prSet phldrT="[Texto]"/>
      <dgm:spPr/>
      <dgm:t>
        <a:bodyPr/>
        <a:lstStyle/>
        <a:p>
          <a:r>
            <a:rPr lang="es-ES" dirty="0" smtClean="0"/>
            <a:t>Los y las deportistas navarros/as</a:t>
          </a:r>
          <a:endParaRPr lang="es-ES" dirty="0"/>
        </a:p>
      </dgm:t>
    </dgm:pt>
    <dgm:pt modelId="{7E22BD01-8242-49D6-8DA2-EB491342189D}" type="parTrans" cxnId="{4DC0225B-9EC8-43A7-BBDC-D5E59EA00738}">
      <dgm:prSet/>
      <dgm:spPr/>
      <dgm:t>
        <a:bodyPr/>
        <a:lstStyle/>
        <a:p>
          <a:endParaRPr lang="es-ES"/>
        </a:p>
      </dgm:t>
    </dgm:pt>
    <dgm:pt modelId="{7EBF9BA0-10AB-4A61-8B6F-E71A3B683C45}" type="sibTrans" cxnId="{4DC0225B-9EC8-43A7-BBDC-D5E59EA00738}">
      <dgm:prSet/>
      <dgm:spPr>
        <a:blipFill rotWithShape="1">
          <a:blip xmlns:r="http://schemas.openxmlformats.org/officeDocument/2006/relationships" r:embed="rId1"/>
          <a:srcRect/>
          <a:stretch>
            <a:fillRect l="-39000" r="-39000"/>
          </a:stretch>
        </a:blipFill>
      </dgm:spPr>
      <dgm:t>
        <a:bodyPr/>
        <a:lstStyle/>
        <a:p>
          <a:endParaRPr lang="es-ES"/>
        </a:p>
      </dgm:t>
    </dgm:pt>
    <dgm:pt modelId="{B52FC8C3-BB87-4D75-B9F5-9783DDE2E22B}" type="pres">
      <dgm:prSet presAssocID="{33579283-0ABA-4AFD-979A-C7CD9F54BF02}" presName="Name0" presStyleCnt="0">
        <dgm:presLayoutVars>
          <dgm:chMax val="7"/>
          <dgm:chPref val="7"/>
          <dgm:dir/>
        </dgm:presLayoutVars>
      </dgm:prSet>
      <dgm:spPr/>
    </dgm:pt>
    <dgm:pt modelId="{DD4D7C93-DE12-4468-BFEB-2709685735A5}" type="pres">
      <dgm:prSet presAssocID="{33579283-0ABA-4AFD-979A-C7CD9F54BF02}" presName="Name1" presStyleCnt="0"/>
      <dgm:spPr/>
    </dgm:pt>
    <dgm:pt modelId="{E4E9CAFD-D912-4EA4-AC28-E181ACEA2DC0}" type="pres">
      <dgm:prSet presAssocID="{7EBF9BA0-10AB-4A61-8B6F-E71A3B683C45}" presName="picture_1" presStyleCnt="0"/>
      <dgm:spPr/>
    </dgm:pt>
    <dgm:pt modelId="{A75767EA-F905-44D0-93BF-908D6EF2331F}" type="pres">
      <dgm:prSet presAssocID="{7EBF9BA0-10AB-4A61-8B6F-E71A3B683C45}" presName="pictureRepeatNode" presStyleLbl="alignImgPlace1" presStyleIdx="0" presStyleCnt="1" custLinFactNeighborX="0" custLinFactNeighborY="-2079"/>
      <dgm:spPr/>
      <dgm:t>
        <a:bodyPr/>
        <a:lstStyle/>
        <a:p>
          <a:endParaRPr lang="es-ES"/>
        </a:p>
      </dgm:t>
    </dgm:pt>
    <dgm:pt modelId="{1C5CFBF2-6D48-4A55-A3E2-DF35FD9DFB52}" type="pres">
      <dgm:prSet presAssocID="{22116BAC-D3BB-4990-A7F4-36636C3244EE}" presName="text_1" presStyleLbl="node1" presStyleIdx="0" presStyleCnt="0">
        <dgm:presLayoutVars>
          <dgm:bulletEnabled val="1"/>
        </dgm:presLayoutVars>
      </dgm:prSet>
      <dgm:spPr/>
      <dgm:t>
        <a:bodyPr/>
        <a:lstStyle/>
        <a:p>
          <a:endParaRPr lang="es-ES"/>
        </a:p>
      </dgm:t>
    </dgm:pt>
  </dgm:ptLst>
  <dgm:cxnLst>
    <dgm:cxn modelId="{3DCF45A7-63E2-4314-8A95-D0AE2A52C2E0}" type="presOf" srcId="{22116BAC-D3BB-4990-A7F4-36636C3244EE}" destId="{1C5CFBF2-6D48-4A55-A3E2-DF35FD9DFB52}" srcOrd="0" destOrd="0" presId="urn:microsoft.com/office/officeart/2008/layout/CircularPictureCallout"/>
    <dgm:cxn modelId="{4DC0225B-9EC8-43A7-BBDC-D5E59EA00738}" srcId="{33579283-0ABA-4AFD-979A-C7CD9F54BF02}" destId="{22116BAC-D3BB-4990-A7F4-36636C3244EE}" srcOrd="0" destOrd="0" parTransId="{7E22BD01-8242-49D6-8DA2-EB491342189D}" sibTransId="{7EBF9BA0-10AB-4A61-8B6F-E71A3B683C45}"/>
    <dgm:cxn modelId="{1822F2D8-2591-44B5-841B-E7B2AEC4CBAB}" type="presOf" srcId="{7EBF9BA0-10AB-4A61-8B6F-E71A3B683C45}" destId="{A75767EA-F905-44D0-93BF-908D6EF2331F}" srcOrd="0" destOrd="0" presId="urn:microsoft.com/office/officeart/2008/layout/CircularPictureCallout"/>
    <dgm:cxn modelId="{F1FCCDE1-82CA-4F9E-8CF7-33F90D8DC0AC}" type="presOf" srcId="{33579283-0ABA-4AFD-979A-C7CD9F54BF02}" destId="{B52FC8C3-BB87-4D75-B9F5-9783DDE2E22B}" srcOrd="0" destOrd="0" presId="urn:microsoft.com/office/officeart/2008/layout/CircularPictureCallout"/>
    <dgm:cxn modelId="{90576F1A-DB0A-4463-84EC-AEF9D11219F5}" type="presParOf" srcId="{B52FC8C3-BB87-4D75-B9F5-9783DDE2E22B}" destId="{DD4D7C93-DE12-4468-BFEB-2709685735A5}" srcOrd="0" destOrd="0" presId="urn:microsoft.com/office/officeart/2008/layout/CircularPictureCallout"/>
    <dgm:cxn modelId="{79EE68FF-AB19-4906-A340-49E676D080AC}" type="presParOf" srcId="{DD4D7C93-DE12-4468-BFEB-2709685735A5}" destId="{E4E9CAFD-D912-4EA4-AC28-E181ACEA2DC0}" srcOrd="0" destOrd="0" presId="urn:microsoft.com/office/officeart/2008/layout/CircularPictureCallout"/>
    <dgm:cxn modelId="{246EC0CD-32B5-4B30-B54C-391F66C9C0A3}" type="presParOf" srcId="{E4E9CAFD-D912-4EA4-AC28-E181ACEA2DC0}" destId="{A75767EA-F905-44D0-93BF-908D6EF2331F}" srcOrd="0" destOrd="0" presId="urn:microsoft.com/office/officeart/2008/layout/CircularPictureCallout"/>
    <dgm:cxn modelId="{C95EBA36-1538-49E5-8661-1D9B08E284CD}" type="presParOf" srcId="{DD4D7C93-DE12-4468-BFEB-2709685735A5}" destId="{1C5CFBF2-6D48-4A55-A3E2-DF35FD9DFB5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767EA-F905-44D0-93BF-908D6EF2331F}">
      <dsp:nvSpPr>
        <dsp:cNvPr id="0" name=""/>
        <dsp:cNvSpPr/>
      </dsp:nvSpPr>
      <dsp:spPr>
        <a:xfrm>
          <a:off x="864704" y="198928"/>
          <a:ext cx="1729409" cy="1729409"/>
        </a:xfrm>
        <a:prstGeom prst="ellipse">
          <a:avLst/>
        </a:prstGeom>
        <a:blipFill rotWithShape="1">
          <a:blip xmlns:r="http://schemas.openxmlformats.org/officeDocument/2006/relationships" r:embed="rId1"/>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5CFBF2-6D48-4A55-A3E2-DF35FD9DFB52}">
      <dsp:nvSpPr>
        <dsp:cNvPr id="0" name=""/>
        <dsp:cNvSpPr/>
      </dsp:nvSpPr>
      <dsp:spPr>
        <a:xfrm>
          <a:off x="1175998" y="1153198"/>
          <a:ext cx="1106821" cy="5707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577850">
            <a:lnSpc>
              <a:spcPct val="90000"/>
            </a:lnSpc>
            <a:spcBef>
              <a:spcPct val="0"/>
            </a:spcBef>
            <a:spcAft>
              <a:spcPct val="35000"/>
            </a:spcAft>
          </a:pPr>
          <a:r>
            <a:rPr lang="es-ES" sz="1300" kern="1200" dirty="0" smtClean="0"/>
            <a:t>Los y las deportistas navarros/as</a:t>
          </a:r>
          <a:endParaRPr lang="es-ES" sz="1300" kern="1200" dirty="0"/>
        </a:p>
      </dsp:txBody>
      <dsp:txXfrm>
        <a:off x="1175998" y="1153198"/>
        <a:ext cx="1106821" cy="570704"/>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50460" cy="497682"/>
          </a:xfrm>
          <a:prstGeom prst="rect">
            <a:avLst/>
          </a:prstGeom>
        </p:spPr>
        <p:txBody>
          <a:bodyPr vert="horz" lIns="91881" tIns="45941" rIns="91881" bIns="45941" rtlCol="0"/>
          <a:lstStyle>
            <a:lvl1pPr algn="l" fontAlgn="auto">
              <a:spcBef>
                <a:spcPts val="0"/>
              </a:spcBef>
              <a:spcAft>
                <a:spcPts val="0"/>
              </a:spcAft>
              <a:defRPr sz="1200">
                <a:latin typeface="Helvetica" pitchFamily="34" charset="0"/>
              </a:defRPr>
            </a:lvl1pPr>
          </a:lstStyle>
          <a:p>
            <a:pPr>
              <a:defRPr/>
            </a:pPr>
            <a:endParaRPr lang="es-ES" dirty="0"/>
          </a:p>
        </p:txBody>
      </p:sp>
      <p:sp>
        <p:nvSpPr>
          <p:cNvPr id="3" name="2 Marcador de fecha"/>
          <p:cNvSpPr>
            <a:spLocks noGrp="1"/>
          </p:cNvSpPr>
          <p:nvPr>
            <p:ph type="dt" sz="quarter" idx="1"/>
          </p:nvPr>
        </p:nvSpPr>
        <p:spPr>
          <a:xfrm>
            <a:off x="3858293" y="0"/>
            <a:ext cx="2950460" cy="497682"/>
          </a:xfrm>
          <a:prstGeom prst="rect">
            <a:avLst/>
          </a:prstGeom>
        </p:spPr>
        <p:txBody>
          <a:bodyPr vert="horz" lIns="91881" tIns="45941" rIns="91881" bIns="45941" rtlCol="0"/>
          <a:lstStyle>
            <a:lvl1pPr algn="r" fontAlgn="auto">
              <a:spcBef>
                <a:spcPts val="0"/>
              </a:spcBef>
              <a:spcAft>
                <a:spcPts val="0"/>
              </a:spcAft>
              <a:defRPr sz="1200">
                <a:latin typeface="Helvetica" pitchFamily="34" charset="0"/>
              </a:defRPr>
            </a:lvl1pPr>
          </a:lstStyle>
          <a:p>
            <a:pPr>
              <a:defRPr/>
            </a:pPr>
            <a:fld id="{D51EC3B7-A63E-4767-81C4-92970751E43F}" type="datetimeFigureOut">
              <a:rPr lang="es-ES"/>
              <a:pPr>
                <a:defRPr/>
              </a:pPr>
              <a:t>23/07/2020</a:t>
            </a:fld>
            <a:endParaRPr lang="es-ES" dirty="0"/>
          </a:p>
        </p:txBody>
      </p:sp>
      <p:sp>
        <p:nvSpPr>
          <p:cNvPr id="4" name="3 Marcador de pie de página"/>
          <p:cNvSpPr>
            <a:spLocks noGrp="1"/>
          </p:cNvSpPr>
          <p:nvPr>
            <p:ph type="ftr" sz="quarter" idx="2"/>
          </p:nvPr>
        </p:nvSpPr>
        <p:spPr>
          <a:xfrm>
            <a:off x="0" y="9443243"/>
            <a:ext cx="2950460" cy="497681"/>
          </a:xfrm>
          <a:prstGeom prst="rect">
            <a:avLst/>
          </a:prstGeom>
        </p:spPr>
        <p:txBody>
          <a:bodyPr vert="horz" lIns="91881" tIns="45941" rIns="91881" bIns="45941" rtlCol="0" anchor="b"/>
          <a:lstStyle>
            <a:lvl1pPr algn="l" fontAlgn="auto">
              <a:spcBef>
                <a:spcPts val="0"/>
              </a:spcBef>
              <a:spcAft>
                <a:spcPts val="0"/>
              </a:spcAft>
              <a:defRPr sz="1200">
                <a:latin typeface="Helvetica" pitchFamily="34" charset="0"/>
              </a:defRPr>
            </a:lvl1pPr>
          </a:lstStyle>
          <a:p>
            <a:pPr>
              <a:defRPr/>
            </a:pPr>
            <a:endParaRPr lang="es-ES" dirty="0"/>
          </a:p>
        </p:txBody>
      </p:sp>
      <p:sp>
        <p:nvSpPr>
          <p:cNvPr id="5" name="4 Marcador de número de diapositiva"/>
          <p:cNvSpPr>
            <a:spLocks noGrp="1"/>
          </p:cNvSpPr>
          <p:nvPr>
            <p:ph type="sldNum" sz="quarter" idx="3"/>
          </p:nvPr>
        </p:nvSpPr>
        <p:spPr>
          <a:xfrm>
            <a:off x="3858293" y="9443243"/>
            <a:ext cx="2950460" cy="497681"/>
          </a:xfrm>
          <a:prstGeom prst="rect">
            <a:avLst/>
          </a:prstGeom>
        </p:spPr>
        <p:txBody>
          <a:bodyPr vert="horz" lIns="91881" tIns="45941" rIns="91881" bIns="45941" rtlCol="0" anchor="b"/>
          <a:lstStyle>
            <a:lvl1pPr algn="r" fontAlgn="auto">
              <a:spcBef>
                <a:spcPts val="0"/>
              </a:spcBef>
              <a:spcAft>
                <a:spcPts val="0"/>
              </a:spcAft>
              <a:defRPr sz="1200">
                <a:latin typeface="Helvetica" pitchFamily="34" charset="0"/>
              </a:defRPr>
            </a:lvl1pPr>
          </a:lstStyle>
          <a:p>
            <a:pPr>
              <a:defRPr/>
            </a:pPr>
            <a:fld id="{2F7DE04F-7C84-4056-BB6C-103238FD1BCE}" type="slidenum">
              <a:rPr lang="es-ES"/>
              <a:pPr>
                <a:defRPr/>
              </a:pPr>
              <a:t>‹Nº›</a:t>
            </a:fld>
            <a:endParaRPr lang="es-ES" dirty="0"/>
          </a:p>
        </p:txBody>
      </p:sp>
    </p:spTree>
    <p:extLst>
      <p:ext uri="{BB962C8B-B14F-4D97-AF65-F5344CB8AC3E}">
        <p14:creationId xmlns:p14="http://schemas.microsoft.com/office/powerpoint/2010/main" val="382911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52081" cy="497682"/>
          </a:xfrm>
          <a:prstGeom prst="rect">
            <a:avLst/>
          </a:prstGeom>
        </p:spPr>
        <p:txBody>
          <a:bodyPr vert="horz" lIns="91164" tIns="45582" rIns="91164" bIns="45582" rtlCol="0"/>
          <a:lstStyle>
            <a:lvl1pPr algn="l" fontAlgn="auto">
              <a:spcBef>
                <a:spcPts val="0"/>
              </a:spcBef>
              <a:spcAft>
                <a:spcPts val="0"/>
              </a:spcAft>
              <a:defRPr sz="1200">
                <a:latin typeface="Helvetica" pitchFamily="34" charset="0"/>
              </a:defRPr>
            </a:lvl1pPr>
          </a:lstStyle>
          <a:p>
            <a:pPr>
              <a:defRPr/>
            </a:pPr>
            <a:endParaRPr lang="es-ES" dirty="0"/>
          </a:p>
        </p:txBody>
      </p:sp>
      <p:sp>
        <p:nvSpPr>
          <p:cNvPr id="3" name="2 Marcador de fecha"/>
          <p:cNvSpPr>
            <a:spLocks noGrp="1"/>
          </p:cNvSpPr>
          <p:nvPr>
            <p:ph type="dt" idx="1"/>
          </p:nvPr>
        </p:nvSpPr>
        <p:spPr>
          <a:xfrm>
            <a:off x="3856674" y="0"/>
            <a:ext cx="2952080" cy="497682"/>
          </a:xfrm>
          <a:prstGeom prst="rect">
            <a:avLst/>
          </a:prstGeom>
        </p:spPr>
        <p:txBody>
          <a:bodyPr vert="horz" lIns="91164" tIns="45582" rIns="91164" bIns="45582" rtlCol="0"/>
          <a:lstStyle>
            <a:lvl1pPr algn="r" fontAlgn="auto">
              <a:spcBef>
                <a:spcPts val="0"/>
              </a:spcBef>
              <a:spcAft>
                <a:spcPts val="0"/>
              </a:spcAft>
              <a:defRPr sz="1200">
                <a:latin typeface="Helvetica" pitchFamily="34" charset="0"/>
              </a:defRPr>
            </a:lvl1pPr>
          </a:lstStyle>
          <a:p>
            <a:pPr>
              <a:defRPr/>
            </a:pPr>
            <a:fld id="{B6D84391-21BD-48F8-8CAD-8CFED0E6CFA9}" type="datetimeFigureOut">
              <a:rPr lang="es-ES"/>
              <a:pPr>
                <a:defRPr/>
              </a:pPr>
              <a:t>23/07/2020</a:t>
            </a:fld>
            <a:endParaRPr lang="es-ES" dirty="0"/>
          </a:p>
        </p:txBody>
      </p:sp>
      <p:sp>
        <p:nvSpPr>
          <p:cNvPr id="4" name="3 Marcador de imagen de diapositiva"/>
          <p:cNvSpPr>
            <a:spLocks noGrp="1" noRot="1" noChangeAspect="1"/>
          </p:cNvSpPr>
          <p:nvPr>
            <p:ph type="sldImg" idx="2"/>
          </p:nvPr>
        </p:nvSpPr>
        <p:spPr>
          <a:xfrm>
            <a:off x="917575" y="744538"/>
            <a:ext cx="4975225" cy="3730625"/>
          </a:xfrm>
          <a:prstGeom prst="rect">
            <a:avLst/>
          </a:prstGeom>
          <a:noFill/>
          <a:ln w="12700">
            <a:solidFill>
              <a:prstClr val="black"/>
            </a:solidFill>
          </a:ln>
        </p:spPr>
        <p:txBody>
          <a:bodyPr vert="horz" lIns="91164" tIns="45582" rIns="91164" bIns="45582" rtlCol="0" anchor="ctr"/>
          <a:lstStyle/>
          <a:p>
            <a:pPr lvl="0"/>
            <a:endParaRPr lang="es-ES" noProof="0" dirty="0"/>
          </a:p>
        </p:txBody>
      </p:sp>
      <p:sp>
        <p:nvSpPr>
          <p:cNvPr id="5" name="4 Marcador de notas"/>
          <p:cNvSpPr>
            <a:spLocks noGrp="1"/>
          </p:cNvSpPr>
          <p:nvPr>
            <p:ph type="body" sz="quarter" idx="3"/>
          </p:nvPr>
        </p:nvSpPr>
        <p:spPr>
          <a:xfrm>
            <a:off x="680877" y="4724007"/>
            <a:ext cx="5448624" cy="4472779"/>
          </a:xfrm>
          <a:prstGeom prst="rect">
            <a:avLst/>
          </a:prstGeom>
        </p:spPr>
        <p:txBody>
          <a:bodyPr vert="horz" lIns="91164" tIns="45582" rIns="91164" bIns="45582" rtlCol="0">
            <a:normAutofit/>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5 Marcador de pie de página"/>
          <p:cNvSpPr>
            <a:spLocks noGrp="1"/>
          </p:cNvSpPr>
          <p:nvPr>
            <p:ph type="ftr" sz="quarter" idx="4"/>
          </p:nvPr>
        </p:nvSpPr>
        <p:spPr>
          <a:xfrm>
            <a:off x="0" y="9443243"/>
            <a:ext cx="2952081" cy="497681"/>
          </a:xfrm>
          <a:prstGeom prst="rect">
            <a:avLst/>
          </a:prstGeom>
        </p:spPr>
        <p:txBody>
          <a:bodyPr vert="horz" lIns="91164" tIns="45582" rIns="91164" bIns="45582" rtlCol="0" anchor="b"/>
          <a:lstStyle>
            <a:lvl1pPr algn="l" fontAlgn="auto">
              <a:spcBef>
                <a:spcPts val="0"/>
              </a:spcBef>
              <a:spcAft>
                <a:spcPts val="0"/>
              </a:spcAft>
              <a:defRPr sz="1200">
                <a:latin typeface="Helvetica" pitchFamily="34" charset="0"/>
              </a:defRPr>
            </a:lvl1pPr>
          </a:lstStyle>
          <a:p>
            <a:pPr>
              <a:defRPr/>
            </a:pPr>
            <a:endParaRPr lang="es-ES" dirty="0"/>
          </a:p>
        </p:txBody>
      </p:sp>
      <p:sp>
        <p:nvSpPr>
          <p:cNvPr id="7" name="6 Marcador de número de diapositiva"/>
          <p:cNvSpPr>
            <a:spLocks noGrp="1"/>
          </p:cNvSpPr>
          <p:nvPr>
            <p:ph type="sldNum" sz="quarter" idx="5"/>
          </p:nvPr>
        </p:nvSpPr>
        <p:spPr>
          <a:xfrm>
            <a:off x="3856674" y="9443243"/>
            <a:ext cx="2952080" cy="497681"/>
          </a:xfrm>
          <a:prstGeom prst="rect">
            <a:avLst/>
          </a:prstGeom>
        </p:spPr>
        <p:txBody>
          <a:bodyPr vert="horz" lIns="91164" tIns="45582" rIns="91164" bIns="45582" rtlCol="0" anchor="b"/>
          <a:lstStyle>
            <a:lvl1pPr algn="r" fontAlgn="auto">
              <a:spcBef>
                <a:spcPts val="0"/>
              </a:spcBef>
              <a:spcAft>
                <a:spcPts val="0"/>
              </a:spcAft>
              <a:defRPr sz="1200">
                <a:latin typeface="Helvetica" pitchFamily="34" charset="0"/>
              </a:defRPr>
            </a:lvl1pPr>
          </a:lstStyle>
          <a:p>
            <a:pPr>
              <a:defRPr/>
            </a:pPr>
            <a:fld id="{399EDC69-5686-40AB-9244-3553A8B5C6D3}" type="slidenum">
              <a:rPr lang="es-ES"/>
              <a:pPr>
                <a:defRPr/>
              </a:pPr>
              <a:t>‹Nº›</a:t>
            </a:fld>
            <a:endParaRPr lang="es-ES" dirty="0"/>
          </a:p>
        </p:txBody>
      </p:sp>
    </p:spTree>
    <p:extLst>
      <p:ext uri="{BB962C8B-B14F-4D97-AF65-F5344CB8AC3E}">
        <p14:creationId xmlns:p14="http://schemas.microsoft.com/office/powerpoint/2010/main" val="1363095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94" eaLnBrk="0" hangingPunct="0">
              <a:defRPr sz="2400">
                <a:solidFill>
                  <a:schemeClr val="tx1"/>
                </a:solidFill>
                <a:latin typeface="Times New Roman" pitchFamily="18" charset="0"/>
              </a:defRPr>
            </a:lvl1pPr>
            <a:lvl2pPr marL="746529" indent="-287127" defTabSz="955494" eaLnBrk="0" hangingPunct="0">
              <a:defRPr sz="2400">
                <a:solidFill>
                  <a:schemeClr val="tx1"/>
                </a:solidFill>
                <a:latin typeface="Times New Roman" pitchFamily="18" charset="0"/>
              </a:defRPr>
            </a:lvl2pPr>
            <a:lvl3pPr marL="1148506" indent="-229701" defTabSz="955494" eaLnBrk="0" hangingPunct="0">
              <a:defRPr sz="2400">
                <a:solidFill>
                  <a:schemeClr val="tx1"/>
                </a:solidFill>
                <a:latin typeface="Times New Roman" pitchFamily="18" charset="0"/>
              </a:defRPr>
            </a:lvl3pPr>
            <a:lvl4pPr marL="1607908" indent="-229701" defTabSz="955494" eaLnBrk="0" hangingPunct="0">
              <a:defRPr sz="2400">
                <a:solidFill>
                  <a:schemeClr val="tx1"/>
                </a:solidFill>
                <a:latin typeface="Times New Roman" pitchFamily="18" charset="0"/>
              </a:defRPr>
            </a:lvl4pPr>
            <a:lvl5pPr marL="2067311" indent="-229701" defTabSz="955494" eaLnBrk="0" hangingPunct="0">
              <a:defRPr sz="2400">
                <a:solidFill>
                  <a:schemeClr val="tx1"/>
                </a:solidFill>
                <a:latin typeface="Times New Roman" pitchFamily="18" charset="0"/>
              </a:defRPr>
            </a:lvl5pPr>
            <a:lvl6pPr marL="2526714" indent="-229701" defTabSz="955494" eaLnBrk="0" fontAlgn="base" hangingPunct="0">
              <a:spcBef>
                <a:spcPct val="0"/>
              </a:spcBef>
              <a:spcAft>
                <a:spcPct val="0"/>
              </a:spcAft>
              <a:defRPr sz="2400">
                <a:solidFill>
                  <a:schemeClr val="tx1"/>
                </a:solidFill>
                <a:latin typeface="Times New Roman" pitchFamily="18" charset="0"/>
              </a:defRPr>
            </a:lvl6pPr>
            <a:lvl7pPr marL="2986115" indent="-229701" defTabSz="955494" eaLnBrk="0" fontAlgn="base" hangingPunct="0">
              <a:spcBef>
                <a:spcPct val="0"/>
              </a:spcBef>
              <a:spcAft>
                <a:spcPct val="0"/>
              </a:spcAft>
              <a:defRPr sz="2400">
                <a:solidFill>
                  <a:schemeClr val="tx1"/>
                </a:solidFill>
                <a:latin typeface="Times New Roman" pitchFamily="18" charset="0"/>
              </a:defRPr>
            </a:lvl7pPr>
            <a:lvl8pPr marL="3445518" indent="-229701" defTabSz="955494" eaLnBrk="0" fontAlgn="base" hangingPunct="0">
              <a:spcBef>
                <a:spcPct val="0"/>
              </a:spcBef>
              <a:spcAft>
                <a:spcPct val="0"/>
              </a:spcAft>
              <a:defRPr sz="2400">
                <a:solidFill>
                  <a:schemeClr val="tx1"/>
                </a:solidFill>
                <a:latin typeface="Times New Roman" pitchFamily="18" charset="0"/>
              </a:defRPr>
            </a:lvl8pPr>
            <a:lvl9pPr marL="3904921" indent="-229701" defTabSz="955494" eaLnBrk="0" fontAlgn="base" hangingPunct="0">
              <a:spcBef>
                <a:spcPct val="0"/>
              </a:spcBef>
              <a:spcAft>
                <a:spcPct val="0"/>
              </a:spcAft>
              <a:defRPr sz="2400">
                <a:solidFill>
                  <a:schemeClr val="tx1"/>
                </a:solidFill>
                <a:latin typeface="Times New Roman" pitchFamily="18" charset="0"/>
              </a:defRPr>
            </a:lvl9pPr>
          </a:lstStyle>
          <a:p>
            <a:pPr eaLnBrk="1" hangingPunct="1"/>
            <a:fld id="{5F949EF6-010C-4058-BED1-24ACC0A51541}" type="slidenum">
              <a:rPr lang="es-ES" sz="1300"/>
              <a:pPr eaLnBrk="1" hangingPunct="1"/>
              <a:t>5</a:t>
            </a:fld>
            <a:endParaRPr lang="es-ES" sz="1300" dirty="0"/>
          </a:p>
        </p:txBody>
      </p:sp>
      <p:sp>
        <p:nvSpPr>
          <p:cNvPr id="122883" name="Rectangle 2"/>
          <p:cNvSpPr>
            <a:spLocks noGrp="1" noRot="1" noChangeAspect="1" noChangeArrowheads="1" noTextEdit="1"/>
          </p:cNvSpPr>
          <p:nvPr>
            <p:ph type="sldImg"/>
          </p:nvPr>
        </p:nvSpPr>
        <p:spPr>
          <a:xfrm>
            <a:off x="922338" y="750888"/>
            <a:ext cx="4964112" cy="3722687"/>
          </a:xfrm>
          <a:solidFill>
            <a:srgbClr val="FFFFFF"/>
          </a:solidFill>
          <a:ln w="12700" cap="flat"/>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39" tIns="48170" rIns="96339" bIns="48170"/>
          <a:lstStyle/>
          <a:p>
            <a:pPr eaLnBrk="1" hangingPunct="1"/>
            <a:endParaRPr lang="en-US" dirty="0"/>
          </a:p>
        </p:txBody>
      </p:sp>
    </p:spTree>
    <p:extLst>
      <p:ext uri="{BB962C8B-B14F-4D97-AF65-F5344CB8AC3E}">
        <p14:creationId xmlns:p14="http://schemas.microsoft.com/office/powerpoint/2010/main" val="335361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userDrawn="1"/>
        </p:nvSpPr>
        <p:spPr>
          <a:xfrm>
            <a:off x="213990" y="6542046"/>
            <a:ext cx="2918745" cy="215444"/>
          </a:xfrm>
          <a:prstGeom prst="rect">
            <a:avLst/>
          </a:prstGeom>
          <a:noFill/>
        </p:spPr>
        <p:txBody>
          <a:bodyPr wrap="square" rtlCol="0">
            <a:spAutoFit/>
          </a:bodyPr>
          <a:lstStyle/>
          <a:p>
            <a:r>
              <a:rPr lang="es-ES" sz="800" i="0" dirty="0">
                <a:solidFill>
                  <a:schemeClr val="bg1">
                    <a:lumMod val="50000"/>
                  </a:schemeClr>
                </a:solidFill>
                <a:latin typeface="+mj-lt"/>
              </a:rPr>
              <a:t>Instituto</a:t>
            </a:r>
            <a:r>
              <a:rPr lang="es-ES" sz="800" i="0" baseline="0" dirty="0">
                <a:solidFill>
                  <a:schemeClr val="bg1">
                    <a:lumMod val="50000"/>
                  </a:schemeClr>
                </a:solidFill>
                <a:latin typeface="+mj-lt"/>
              </a:rPr>
              <a:t> Navarro del Deporte</a:t>
            </a:r>
            <a:r>
              <a:rPr lang="es-ES" sz="800" i="0" dirty="0">
                <a:solidFill>
                  <a:schemeClr val="bg1">
                    <a:lumMod val="50000"/>
                  </a:schemeClr>
                </a:solidFill>
                <a:latin typeface="+mj-lt"/>
              </a:rPr>
              <a:t>-0057-2020, Informe </a:t>
            </a:r>
          </a:p>
        </p:txBody>
      </p:sp>
      <p:sp>
        <p:nvSpPr>
          <p:cNvPr id="11" name="Text Box 3"/>
          <p:cNvSpPr txBox="1">
            <a:spLocks noChangeArrowheads="1"/>
          </p:cNvSpPr>
          <p:nvPr userDrawn="1"/>
        </p:nvSpPr>
        <p:spPr bwMode="auto">
          <a:xfrm>
            <a:off x="8424000" y="6547824"/>
            <a:ext cx="609600" cy="230832"/>
          </a:xfrm>
          <a:prstGeom prst="rect">
            <a:avLst/>
          </a:prstGeom>
          <a:noFill/>
          <a:ln w="9525">
            <a:noFill/>
            <a:miter lim="800000"/>
            <a:headEnd/>
            <a:tailEnd/>
          </a:ln>
          <a:effectLst/>
        </p:spPr>
        <p:txBody>
          <a:bodyPr anchor="ctr">
            <a:spAutoFit/>
          </a:bodyPr>
          <a:lstStyle/>
          <a:p>
            <a:pPr algn="ctr">
              <a:defRPr/>
            </a:pPr>
            <a:fld id="{3787A092-BE32-4BF5-AC35-3616533206CE}" type="slidenum">
              <a:rPr lang="es-ES_tradnl" sz="900" i="0" kern="1200" smtClean="0">
                <a:solidFill>
                  <a:schemeClr val="bg1">
                    <a:lumMod val="50000"/>
                  </a:schemeClr>
                </a:solidFill>
                <a:latin typeface="+mj-lt"/>
                <a:ea typeface="+mn-ea"/>
                <a:cs typeface="+mn-cs"/>
              </a:rPr>
              <a:t>‹Nº›</a:t>
            </a:fld>
            <a:endParaRPr lang="es-ES" sz="900" i="0" kern="1200" dirty="0">
              <a:solidFill>
                <a:schemeClr val="bg1">
                  <a:lumMod val="50000"/>
                </a:schemeClr>
              </a:solidFill>
              <a:latin typeface="+mj-lt"/>
              <a:ea typeface="+mn-ea"/>
              <a:cs typeface="+mn-cs"/>
            </a:endParaRPr>
          </a:p>
        </p:txBody>
      </p:sp>
      <p:pic>
        <p:nvPicPr>
          <p:cNvPr id="3" name="Imagen 2"/>
          <p:cNvPicPr>
            <a:picLocks noChangeAspect="1"/>
          </p:cNvPicPr>
          <p:nvPr userDrawn="1"/>
        </p:nvPicPr>
        <p:blipFill>
          <a:blip r:embed="rId7"/>
          <a:stretch>
            <a:fillRect/>
          </a:stretch>
        </p:blipFill>
        <p:spPr>
          <a:xfrm>
            <a:off x="7823200" y="0"/>
            <a:ext cx="1201600" cy="603120"/>
          </a:xfrm>
          <a:prstGeom prst="rect">
            <a:avLst/>
          </a:prstGeom>
        </p:spPr>
      </p:pic>
      <p:pic>
        <p:nvPicPr>
          <p:cNvPr id="2" name="Imagen 1"/>
          <p:cNvPicPr>
            <a:picLocks noChangeAspect="1"/>
          </p:cNvPicPr>
          <p:nvPr userDrawn="1"/>
        </p:nvPicPr>
        <p:blipFill>
          <a:blip r:embed="rId8"/>
          <a:stretch>
            <a:fillRect/>
          </a:stretch>
        </p:blipFill>
        <p:spPr>
          <a:xfrm>
            <a:off x="213990" y="99222"/>
            <a:ext cx="1737464" cy="404675"/>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4" r:id="rId2"/>
    <p:sldLayoutId id="2147483688" r:id="rId3"/>
    <p:sldLayoutId id="2147483690" r:id="rId4"/>
    <p:sldLayoutId id="2147483691"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image" Target="../media/image8.png"/><Relationship Id="rId10" Type="http://schemas.openxmlformats.org/officeDocument/2006/relationships/chart" Target="../charts/chart8.xml"/><Relationship Id="rId4" Type="http://schemas.openxmlformats.org/officeDocument/2006/relationships/chart" Target="../charts/chart3.xml"/><Relationship Id="rId9" Type="http://schemas.openxmlformats.org/officeDocument/2006/relationships/chart" Target="../charts/chart7.xml"/></Relationships>
</file>

<file path=ppt/slides/_rels/slide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5.xml"/><Relationship Id="rId5" Type="http://schemas.openxmlformats.org/officeDocument/2006/relationships/chart" Target="../charts/chart104.xml"/><Relationship Id="rId4" Type="http://schemas.openxmlformats.org/officeDocument/2006/relationships/chart" Target="../charts/chart103.xml"/></Relationships>
</file>

<file path=ppt/slides/_rels/slide105.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1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5.xml.rels><?xml version="1.0" encoding="UTF-8" standalone="yes"?>
<Relationships xmlns="http://schemas.openxmlformats.org/package/2006/relationships"><Relationship Id="rId8" Type="http://schemas.openxmlformats.org/officeDocument/2006/relationships/chart" Target="../charts/chart120.xml"/><Relationship Id="rId3" Type="http://schemas.openxmlformats.org/officeDocument/2006/relationships/chart" Target="../charts/chart115.xml"/><Relationship Id="rId7" Type="http://schemas.openxmlformats.org/officeDocument/2006/relationships/chart" Target="../charts/chart119.xml"/><Relationship Id="rId2" Type="http://schemas.openxmlformats.org/officeDocument/2006/relationships/chart" Target="../charts/chart114.xml"/><Relationship Id="rId1" Type="http://schemas.openxmlformats.org/officeDocument/2006/relationships/slideLayout" Target="../slideLayouts/slideLayout5.xml"/><Relationship Id="rId6" Type="http://schemas.openxmlformats.org/officeDocument/2006/relationships/chart" Target="../charts/chart118.xml"/><Relationship Id="rId5" Type="http://schemas.openxmlformats.org/officeDocument/2006/relationships/chart" Target="../charts/chart117.xml"/><Relationship Id="rId4" Type="http://schemas.openxmlformats.org/officeDocument/2006/relationships/chart" Target="../charts/chart116.xml"/><Relationship Id="rId9" Type="http://schemas.openxmlformats.org/officeDocument/2006/relationships/image" Target="../media/image24.png"/></Relationships>
</file>

<file path=ppt/slides/_rels/slide1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chart" Target="../charts/chart121.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chart" Target="../charts/chart123.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chart" Target="../charts/chart124.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25.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5.xml"/><Relationship Id="rId4" Type="http://schemas.openxmlformats.org/officeDocument/2006/relationships/chart" Target="../charts/chart128.xml"/></Relationships>
</file>

<file path=ppt/slides/_rels/slide127.xml.rels><?xml version="1.0" encoding="UTF-8" standalone="yes"?>
<Relationships xmlns="http://schemas.openxmlformats.org/package/2006/relationships"><Relationship Id="rId2" Type="http://schemas.openxmlformats.org/officeDocument/2006/relationships/chart" Target="../charts/chart129.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34.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chart" Target="../charts/chart135.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5.xml"/><Relationship Id="rId4" Type="http://schemas.openxmlformats.org/officeDocument/2006/relationships/chart" Target="../charts/chart138.xml"/></Relationships>
</file>

<file path=ppt/slides/_rels/slide136.xml.rels><?xml version="1.0" encoding="UTF-8" standalone="yes"?>
<Relationships xmlns="http://schemas.openxmlformats.org/package/2006/relationships"><Relationship Id="rId2" Type="http://schemas.openxmlformats.org/officeDocument/2006/relationships/chart" Target="../charts/chart139.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chart" Target="../charts/chart11.xml"/><Relationship Id="rId1" Type="http://schemas.openxmlformats.org/officeDocument/2006/relationships/slideLayout" Target="../slideLayouts/slideLayout5.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5.xml"/><Relationship Id="rId5" Type="http://schemas.openxmlformats.org/officeDocument/2006/relationships/chart" Target="../charts/chart2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3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5.xml"/><Relationship Id="rId5" Type="http://schemas.openxmlformats.org/officeDocument/2006/relationships/chart" Target="../charts/chart49.xml"/><Relationship Id="rId4" Type="http://schemas.openxmlformats.org/officeDocument/2006/relationships/chart" Target="../charts/chart48.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5.xml"/><Relationship Id="rId5" Type="http://schemas.openxmlformats.org/officeDocument/2006/relationships/chart" Target="../charts/chart55.xml"/><Relationship Id="rId4" Type="http://schemas.openxmlformats.org/officeDocument/2006/relationships/chart" Target="../charts/char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65.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5.xml"/><Relationship Id="rId5" Type="http://schemas.openxmlformats.org/officeDocument/2006/relationships/chart" Target="../charts/chart70.xml"/><Relationship Id="rId4" Type="http://schemas.openxmlformats.org/officeDocument/2006/relationships/chart" Target="../charts/chart69.xml"/></Relationships>
</file>

<file path=ppt/slides/_rels/slide77.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8" Type="http://schemas.openxmlformats.org/officeDocument/2006/relationships/chart" Target="../charts/chart80.xml"/><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chart" Target="../charts/chart74.xml"/><Relationship Id="rId1" Type="http://schemas.openxmlformats.org/officeDocument/2006/relationships/slideLayout" Target="../slideLayouts/slideLayout5.xml"/><Relationship Id="rId6" Type="http://schemas.openxmlformats.org/officeDocument/2006/relationships/chart" Target="../charts/chart78.xml"/><Relationship Id="rId11" Type="http://schemas.openxmlformats.org/officeDocument/2006/relationships/chart" Target="../charts/chart83.xml"/><Relationship Id="rId5" Type="http://schemas.openxmlformats.org/officeDocument/2006/relationships/chart" Target="../charts/chart77.xml"/><Relationship Id="rId10" Type="http://schemas.openxmlformats.org/officeDocument/2006/relationships/chart" Target="../charts/chart82.xml"/><Relationship Id="rId4" Type="http://schemas.openxmlformats.org/officeDocument/2006/relationships/chart" Target="../charts/chart76.xml"/><Relationship Id="rId9" Type="http://schemas.openxmlformats.org/officeDocument/2006/relationships/chart" Target="../charts/chart81.xml"/></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8" Type="http://schemas.openxmlformats.org/officeDocument/2006/relationships/chart" Target="../charts/chart97.xml"/><Relationship Id="rId3" Type="http://schemas.openxmlformats.org/officeDocument/2006/relationships/chart" Target="../charts/chart92.xml"/><Relationship Id="rId7" Type="http://schemas.openxmlformats.org/officeDocument/2006/relationships/chart" Target="../charts/chart96.xml"/><Relationship Id="rId2" Type="http://schemas.openxmlformats.org/officeDocument/2006/relationships/chart" Target="../charts/chart91.xml"/><Relationship Id="rId1" Type="http://schemas.openxmlformats.org/officeDocument/2006/relationships/slideLayout" Target="../slideLayouts/slideLayout5.xml"/><Relationship Id="rId6" Type="http://schemas.openxmlformats.org/officeDocument/2006/relationships/chart" Target="../charts/chart95.xml"/><Relationship Id="rId11" Type="http://schemas.openxmlformats.org/officeDocument/2006/relationships/chart" Target="../charts/chart100.xml"/><Relationship Id="rId5" Type="http://schemas.openxmlformats.org/officeDocument/2006/relationships/chart" Target="../charts/chart94.xml"/><Relationship Id="rId10" Type="http://schemas.openxmlformats.org/officeDocument/2006/relationships/chart" Target="../charts/chart99.xml"/><Relationship Id="rId4" Type="http://schemas.openxmlformats.org/officeDocument/2006/relationships/chart" Target="../charts/chart93.xml"/><Relationship Id="rId9" Type="http://schemas.openxmlformats.org/officeDocument/2006/relationships/chart" Target="../charts/char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3271" t="-109" r="2314" b="109"/>
          <a:stretch/>
        </p:blipFill>
        <p:spPr>
          <a:xfrm>
            <a:off x="-6444" y="-17092"/>
            <a:ext cx="9158990" cy="6875092"/>
          </a:xfrm>
          <a:prstGeom prst="rect">
            <a:avLst/>
          </a:prstGeom>
        </p:spPr>
      </p:pic>
      <p:cxnSp>
        <p:nvCxnSpPr>
          <p:cNvPr id="3" name="Conector recto 2"/>
          <p:cNvCxnSpPr/>
          <p:nvPr/>
        </p:nvCxnSpPr>
        <p:spPr>
          <a:xfrm>
            <a:off x="1079292" y="3538911"/>
            <a:ext cx="652072" cy="0"/>
          </a:xfrm>
          <a:prstGeom prst="line">
            <a:avLst/>
          </a:prstGeom>
        </p:spPr>
        <p:style>
          <a:lnRef idx="1">
            <a:schemeClr val="dk1"/>
          </a:lnRef>
          <a:fillRef idx="0">
            <a:schemeClr val="dk1"/>
          </a:fillRef>
          <a:effectRef idx="0">
            <a:schemeClr val="dk1"/>
          </a:effectRef>
          <a:fontRef idx="minor">
            <a:schemeClr val="tx1"/>
          </a:fontRef>
        </p:style>
      </p:cxn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555" y="5254052"/>
            <a:ext cx="1579970" cy="790989"/>
          </a:xfrm>
          <a:prstGeom prst="rect">
            <a:avLst/>
          </a:prstGeom>
        </p:spPr>
      </p:pic>
      <p:sp>
        <p:nvSpPr>
          <p:cNvPr id="5" name="CuadroTexto 4"/>
          <p:cNvSpPr txBox="1"/>
          <p:nvPr/>
        </p:nvSpPr>
        <p:spPr>
          <a:xfrm>
            <a:off x="911245" y="1235448"/>
            <a:ext cx="7181621" cy="1815882"/>
          </a:xfrm>
          <a:prstGeom prst="rect">
            <a:avLst/>
          </a:prstGeom>
          <a:noFill/>
        </p:spPr>
        <p:txBody>
          <a:bodyPr wrap="square" rtlCol="0">
            <a:spAutoFit/>
          </a:bodyPr>
          <a:lstStyle/>
          <a:p>
            <a:r>
              <a:rPr lang="es-ES" sz="2800" dirty="0">
                <a:latin typeface="Bahnschrift Light SemiCondensed" panose="020B0502040204020203" pitchFamily="34" charset="0"/>
                <a:ea typeface="Brandon Grotesque Thin" charset="0"/>
                <a:cs typeface="Brandon Grotesque Thin" charset="0"/>
              </a:rPr>
              <a:t>ESTUDIO EN TORNO A LAS CONSECUENCIAS DE SALUD, ECONÓMICAS Y PSICOLÓGICAS DE LA COVID 19 Y EL CONFINAMIENTO EN LOS/AS DEPORTISTAS NAVARROS/AS</a:t>
            </a:r>
          </a:p>
        </p:txBody>
      </p:sp>
      <p:sp>
        <p:nvSpPr>
          <p:cNvPr id="6" name="CuadroTexto 5"/>
          <p:cNvSpPr txBox="1"/>
          <p:nvPr/>
        </p:nvSpPr>
        <p:spPr>
          <a:xfrm>
            <a:off x="1000731" y="3702433"/>
            <a:ext cx="2836329" cy="400110"/>
          </a:xfrm>
          <a:prstGeom prst="rect">
            <a:avLst/>
          </a:prstGeom>
          <a:noFill/>
        </p:spPr>
        <p:txBody>
          <a:bodyPr wrap="square" rtlCol="0">
            <a:spAutoFit/>
          </a:bodyPr>
          <a:lstStyle/>
          <a:p>
            <a:r>
              <a:rPr lang="es-ES_tradnl" sz="2000" dirty="0">
                <a:latin typeface="Bahnschrift Light SemiCondensed" panose="020B0502040204020203" pitchFamily="34" charset="0"/>
                <a:ea typeface="Brandon Grotesque Black" charset="0"/>
                <a:cs typeface="Brandon Grotesque Black" charset="0"/>
              </a:rPr>
              <a:t>Julio 2020</a:t>
            </a:r>
          </a:p>
        </p:txBody>
      </p:sp>
      <p:pic>
        <p:nvPicPr>
          <p:cNvPr id="7" name="Imagen 6"/>
          <p:cNvPicPr>
            <a:picLocks noChangeAspect="1"/>
          </p:cNvPicPr>
          <p:nvPr/>
        </p:nvPicPr>
        <p:blipFill>
          <a:blip r:embed="rId4">
            <a:clrChange>
              <a:clrFrom>
                <a:srgbClr val="FFFFFF"/>
              </a:clrFrom>
              <a:clrTo>
                <a:srgbClr val="FFFFFF">
                  <a:alpha val="0"/>
                </a:srgbClr>
              </a:clrTo>
            </a:clrChange>
          </a:blip>
          <a:stretch>
            <a:fillRect/>
          </a:stretch>
        </p:blipFill>
        <p:spPr>
          <a:xfrm>
            <a:off x="1000731" y="5367534"/>
            <a:ext cx="2407714" cy="564024"/>
          </a:xfrm>
          <a:prstGeom prst="rect">
            <a:avLst/>
          </a:prstGeom>
        </p:spPr>
      </p:pic>
    </p:spTree>
    <p:extLst>
      <p:ext uri="{BB962C8B-B14F-4D97-AF65-F5344CB8AC3E}">
        <p14:creationId xmlns:p14="http://schemas.microsoft.com/office/powerpoint/2010/main" val="432076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p:cNvGraphicFramePr/>
          <p:nvPr>
            <p:extLst/>
          </p:nvPr>
        </p:nvGraphicFramePr>
        <p:xfrm>
          <a:off x="5772056" y="1691635"/>
          <a:ext cx="2639373" cy="1034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nvPr>
        </p:nvGraphicFramePr>
        <p:xfrm>
          <a:off x="3228499" y="1691635"/>
          <a:ext cx="2639373" cy="1034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nvPr>
        </p:nvGraphicFramePr>
        <p:xfrm>
          <a:off x="684942" y="1691635"/>
          <a:ext cx="2639373" cy="103447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Tipología de deportistas*</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entrevistados/as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5" name="Rectangle 2"/>
          <p:cNvSpPr>
            <a:spLocks noChangeArrowheads="1"/>
          </p:cNvSpPr>
          <p:nvPr/>
        </p:nvSpPr>
        <p:spPr bwMode="auto">
          <a:xfrm>
            <a:off x="2394141" y="1889197"/>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6,2%</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6" name="Rectangle 3"/>
          <p:cNvSpPr>
            <a:spLocks noChangeArrowheads="1"/>
          </p:cNvSpPr>
          <p:nvPr/>
        </p:nvSpPr>
        <p:spPr bwMode="auto">
          <a:xfrm>
            <a:off x="1371195" y="1601658"/>
            <a:ext cx="1389096"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Nivel</a:t>
            </a:r>
            <a:endParaRPr lang="es-ES" sz="900" dirty="0">
              <a:solidFill>
                <a:srgbClr val="C00000"/>
              </a:solidFill>
              <a:latin typeface="Segoe UI" panose="020B0502040204020203" pitchFamily="34" charset="0"/>
              <a:cs typeface="Segoe UI" panose="020B0502040204020203" pitchFamily="34" charset="0"/>
            </a:endParaRPr>
          </a:p>
        </p:txBody>
      </p:sp>
      <p:sp>
        <p:nvSpPr>
          <p:cNvPr id="7" name="Rectangle 3"/>
          <p:cNvSpPr>
            <a:spLocks noChangeArrowheads="1"/>
          </p:cNvSpPr>
          <p:nvPr/>
        </p:nvSpPr>
        <p:spPr bwMode="auto">
          <a:xfrm>
            <a:off x="3853638" y="1601658"/>
            <a:ext cx="1389096"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Rendimiento</a:t>
            </a:r>
            <a:endParaRPr lang="es-ES" sz="900" dirty="0">
              <a:solidFill>
                <a:srgbClr val="C00000"/>
              </a:solidFill>
              <a:latin typeface="Segoe UI" panose="020B0502040204020203" pitchFamily="34" charset="0"/>
              <a:cs typeface="Segoe UI" panose="020B0502040204020203" pitchFamily="34" charset="0"/>
            </a:endParaRPr>
          </a:p>
        </p:txBody>
      </p:sp>
      <p:sp>
        <p:nvSpPr>
          <p:cNvPr id="13" name="Rectangle 3"/>
          <p:cNvSpPr>
            <a:spLocks noChangeArrowheads="1"/>
          </p:cNvSpPr>
          <p:nvPr/>
        </p:nvSpPr>
        <p:spPr bwMode="auto">
          <a:xfrm>
            <a:off x="6370264" y="1601658"/>
            <a:ext cx="1389096"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Federados/as</a:t>
            </a:r>
            <a:endParaRPr lang="es-ES" sz="900" dirty="0">
              <a:solidFill>
                <a:srgbClr val="C00000"/>
              </a:solidFill>
              <a:latin typeface="Segoe UI" panose="020B0502040204020203" pitchFamily="34" charset="0"/>
              <a:cs typeface="Segoe UI" panose="020B0502040204020203" pitchFamily="34" charset="0"/>
            </a:endParaRPr>
          </a:p>
        </p:txBody>
      </p:sp>
      <p:sp>
        <p:nvSpPr>
          <p:cNvPr id="14" name="Rectangle 2"/>
          <p:cNvSpPr>
            <a:spLocks noChangeArrowheads="1"/>
          </p:cNvSpPr>
          <p:nvPr/>
        </p:nvSpPr>
        <p:spPr bwMode="auto">
          <a:xfrm>
            <a:off x="4937698" y="1889197"/>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19,0%</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15" name="Rectangle 2"/>
          <p:cNvSpPr>
            <a:spLocks noChangeArrowheads="1"/>
          </p:cNvSpPr>
          <p:nvPr/>
        </p:nvSpPr>
        <p:spPr bwMode="auto">
          <a:xfrm>
            <a:off x="7552711" y="1889197"/>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74,8%</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pic>
        <p:nvPicPr>
          <p:cNvPr id="16" name="Picture 5"/>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786104" y="2655171"/>
            <a:ext cx="437049" cy="32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377569" y="2655171"/>
            <a:ext cx="437049" cy="32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873217" y="2655171"/>
            <a:ext cx="437049" cy="32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8 Gráfico"/>
          <p:cNvGraphicFramePr/>
          <p:nvPr>
            <p:extLst/>
          </p:nvPr>
        </p:nvGraphicFramePr>
        <p:xfrm>
          <a:off x="721976" y="2976998"/>
          <a:ext cx="2363025" cy="13490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8 Gráfico"/>
          <p:cNvGraphicFramePr/>
          <p:nvPr>
            <p:extLst/>
          </p:nvPr>
        </p:nvGraphicFramePr>
        <p:xfrm>
          <a:off x="3393601" y="2976998"/>
          <a:ext cx="2363025" cy="13490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8 Gráfico"/>
          <p:cNvGraphicFramePr/>
          <p:nvPr>
            <p:extLst/>
          </p:nvPr>
        </p:nvGraphicFramePr>
        <p:xfrm>
          <a:off x="5910228" y="2976998"/>
          <a:ext cx="2363025" cy="134906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8 Gráfico"/>
          <p:cNvGraphicFramePr/>
          <p:nvPr>
            <p:extLst/>
          </p:nvPr>
        </p:nvGraphicFramePr>
        <p:xfrm>
          <a:off x="961258" y="4405845"/>
          <a:ext cx="1851601" cy="134906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8 Gráfico"/>
          <p:cNvGraphicFramePr/>
          <p:nvPr>
            <p:extLst/>
          </p:nvPr>
        </p:nvGraphicFramePr>
        <p:xfrm>
          <a:off x="3587442" y="4405845"/>
          <a:ext cx="1851601" cy="134906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5" name="8 Gráfico"/>
          <p:cNvGraphicFramePr/>
          <p:nvPr>
            <p:extLst/>
          </p:nvPr>
        </p:nvGraphicFramePr>
        <p:xfrm>
          <a:off x="6213627" y="4405845"/>
          <a:ext cx="1851601" cy="1349069"/>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6050978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4783520" y="1358781"/>
            <a:ext cx="3836719" cy="4195985"/>
          </a:xfrm>
          <a:prstGeom prst="rect">
            <a:avLst/>
          </a:prstGeom>
          <a:solidFill>
            <a:schemeClr val="bg1">
              <a:lumMod val="95000"/>
              <a:alpha val="77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384995"/>
          </a:xfrm>
          <a:prstGeom prst="rect">
            <a:avLst/>
          </a:prstGeom>
          <a:noFill/>
          <a:ln w="9525">
            <a:noFill/>
            <a:miter lim="800000"/>
            <a:headEnd/>
            <a:tailEnd/>
          </a:ln>
        </p:spPr>
        <p:txBody>
          <a:bodyPr wrap="square">
            <a:spAutoFit/>
          </a:bodyPr>
          <a:lstStyle/>
          <a:p>
            <a:pPr algn="ctr"/>
            <a:r>
              <a:rPr lang="es-ES_tradnl" sz="2800" dirty="0">
                <a:latin typeface="Bahnschrift Light SemiCondensed" panose="020B0502040204020203" pitchFamily="34" charset="0"/>
                <a:ea typeface="Brandon Grotesque Thin" charset="0"/>
                <a:cs typeface="Brandon Grotesque Thin" charset="0"/>
              </a:rPr>
              <a:t>LA POBLACIÓN GENERAL DEPORTISTA </a:t>
            </a:r>
            <a:endParaRPr lang="es-ES" sz="28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529008"/>
          </a:xfrm>
          <a:prstGeom prst="rect">
            <a:avLst/>
          </a:prstGeom>
          <a:noFill/>
          <a:ln w="9525">
            <a:noFill/>
            <a:miter lim="800000"/>
            <a:headEnd/>
            <a:tailEnd/>
          </a:ln>
        </p:spPr>
        <p:txBody>
          <a:bodyPr wrap="square">
            <a:spAutoFit/>
          </a:bodyPr>
          <a:lstStyle/>
          <a:p>
            <a:pPr algn="ctr">
              <a:lnSpc>
                <a:spcPct val="150000"/>
              </a:lnSpc>
            </a:pPr>
            <a:r>
              <a:rPr lang="es-ES_tradnl" sz="7200" b="1" dirty="0" smtClean="0">
                <a:solidFill>
                  <a:schemeClr val="tx1">
                    <a:lumMod val="50000"/>
                    <a:lumOff val="50000"/>
                  </a:schemeClr>
                </a:solidFill>
                <a:latin typeface="Bahnschrift Light SemiCondensed" panose="020B0502040204020203" pitchFamily="34" charset="0"/>
              </a:rPr>
              <a:t>5.</a:t>
            </a:r>
            <a:endParaRPr lang="es-ES" sz="66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33820378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58026" y="983322"/>
            <a:ext cx="7830843" cy="3370153"/>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A continuación se aborda la experiencia de la población navarra que practica deporte durante la etapa de  confinamiento, pudiendo dar respuesta a los siguientes interrogantes: </a:t>
            </a:r>
          </a:p>
          <a:p>
            <a:pPr marL="511175" lvl="1"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Actitud ante la practica deportiva en el confinamiento; razones para practicar en casa e identificación de barreras</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papel que ha jugado la practica deportiva en el confinamiento</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valoración del impacto de la “nueva normalidad” en su practica deportiva</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Nuevas actividades deportivas en etapa de confinamiento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Compras de material deportivo durante el confinamiento </a:t>
            </a: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42750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569660"/>
          </a:xfrm>
          <a:prstGeom prst="rect">
            <a:avLst/>
          </a:prstGeom>
          <a:noFill/>
          <a:ln w="9525">
            <a:noFill/>
            <a:miter lim="800000"/>
            <a:headEnd/>
            <a:tailEnd/>
          </a:ln>
        </p:spPr>
        <p:txBody>
          <a:bodyPr wrap="square">
            <a:spAutoFit/>
          </a:bodyPr>
          <a:lstStyle/>
          <a:p>
            <a:pPr algn="ctr"/>
            <a:r>
              <a:rPr lang="es-ES" sz="2400" dirty="0">
                <a:latin typeface="Bahnschrift Light SemiCondensed" panose="020B0502040204020203" pitchFamily="34" charset="0"/>
                <a:ea typeface="Brandon Grotesque Thin" charset="0"/>
                <a:cs typeface="Brandon Grotesque Thin" charset="0"/>
              </a:rPr>
              <a:t>PRACTICA DEPORTIVA DURANTE EL CONFINAMIENTO. PAPEL ASIGNADO AL DEPORTE</a:t>
            </a: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5.1</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30011849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75118" y="983322"/>
            <a:ext cx="7813751" cy="5355312"/>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69,4% de los y las consultadas dice haber continuado realizando actividad física durante el tiempo que han permanecido confinados en su domicilios con el objeto de aplanar la curva de contagios. Por el contrario, el 30,6% de la población ha parado toda actividad.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actividad física ha sido mayor entre los hombres frente a las mujeres, con una brecha de casi ocho puntos porcentuales (el 73,2% frente al 65,5%, respectivamente). También puede apreciarse claramente que a mayor frecuencia de actividad deportiva previa a la llegada de la pandemia,  la tasa de entrevistados/as que ha seguido realizando deporte se incrementa.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este sentido el deporte parece haber jugado un papel fundamental como elemento de desconexión, distracción, representando una válvula de escape muy valorada durante el encierro, como cita el 33,7% de las personas que han continuado con alguna rutina. También ha sido un elemento de relajación para combatir el estrés (16,5%). Incluso llega a ser catalogado como imprescindible, fundamental (13,6%) y más allá de carácter lúdico que ostenta (11,5%) también ha sido un factor de motivación, de exigencia en el mantenimiento de rutinas y de disciplina (11,1%).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cuanto a las barreras que han encontrado quienes han parado toda actividad física, la falta de medios o infraestructuras representa la principal, como nombra en 35,7%. Pero también la falta de tiempo (25,0%) o la falta de interés (21,8%) han tenido peso. Una desmotivación más presente entre el colectivo femenino.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837757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P.17. ¿Ha mantenido su actividad física durante el tiempo de confinamiento?, ¿ha seguido entrenando?*</a:t>
            </a: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a:t>
            </a:r>
          </a:p>
        </p:txBody>
      </p:sp>
      <p:graphicFrame>
        <p:nvGraphicFramePr>
          <p:cNvPr id="3" name="Object 2"/>
          <p:cNvGraphicFramePr>
            <a:graphicFrameLocks noChangeAspect="1"/>
          </p:cNvGraphicFramePr>
          <p:nvPr>
            <p:extLst>
              <p:ext uri="{D42A27DB-BD31-4B8C-83A1-F6EECF244321}">
                <p14:modId xmlns:p14="http://schemas.microsoft.com/office/powerpoint/2010/main" val="1609115175"/>
              </p:ext>
            </p:extLst>
          </p:nvPr>
        </p:nvGraphicFramePr>
        <p:xfrm>
          <a:off x="-146491" y="1390968"/>
          <a:ext cx="4777568" cy="2759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8 Gráfico"/>
          <p:cNvGraphicFramePr/>
          <p:nvPr>
            <p:extLst>
              <p:ext uri="{D42A27DB-BD31-4B8C-83A1-F6EECF244321}">
                <p14:modId xmlns:p14="http://schemas.microsoft.com/office/powerpoint/2010/main" val="3285068302"/>
              </p:ext>
            </p:extLst>
          </p:nvPr>
        </p:nvGraphicFramePr>
        <p:xfrm>
          <a:off x="5302261" y="1765324"/>
          <a:ext cx="3230830" cy="16215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8 Gráfico"/>
          <p:cNvGraphicFramePr/>
          <p:nvPr>
            <p:extLst>
              <p:ext uri="{D42A27DB-BD31-4B8C-83A1-F6EECF244321}">
                <p14:modId xmlns:p14="http://schemas.microsoft.com/office/powerpoint/2010/main" val="1344641204"/>
              </p:ext>
            </p:extLst>
          </p:nvPr>
        </p:nvGraphicFramePr>
        <p:xfrm>
          <a:off x="5302261" y="4397130"/>
          <a:ext cx="3230830" cy="16215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8 Gráfico"/>
          <p:cNvGraphicFramePr/>
          <p:nvPr>
            <p:extLst>
              <p:ext uri="{D42A27DB-BD31-4B8C-83A1-F6EECF244321}">
                <p14:modId xmlns:p14="http://schemas.microsoft.com/office/powerpoint/2010/main" val="1230929098"/>
              </p:ext>
            </p:extLst>
          </p:nvPr>
        </p:nvGraphicFramePr>
        <p:xfrm>
          <a:off x="1044884" y="4277594"/>
          <a:ext cx="2553844" cy="1621526"/>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3"/>
          <p:cNvSpPr>
            <a:spLocks noChangeArrowheads="1"/>
          </p:cNvSpPr>
          <p:nvPr/>
        </p:nvSpPr>
        <p:spPr bwMode="auto">
          <a:xfrm>
            <a:off x="5302261" y="4143003"/>
            <a:ext cx="3173912"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a:solidFill>
                  <a:srgbClr val="C00000"/>
                </a:solidFill>
                <a:latin typeface="Segoe UI" panose="020B0502040204020203" pitchFamily="34" charset="0"/>
                <a:cs typeface="Segoe UI" panose="020B0502040204020203" pitchFamily="34" charset="0"/>
              </a:rPr>
              <a:t>Según frecuencia de práctica deportiva</a:t>
            </a:r>
            <a:endParaRPr lang="es-ES" sz="900" dirty="0">
              <a:solidFill>
                <a:srgbClr val="C00000"/>
              </a:solidFill>
              <a:latin typeface="Segoe UI" panose="020B0502040204020203" pitchFamily="34" charset="0"/>
              <a:cs typeface="Segoe UI" panose="020B0502040204020203" pitchFamily="34" charset="0"/>
            </a:endParaRPr>
          </a:p>
        </p:txBody>
      </p:sp>
      <p:sp>
        <p:nvSpPr>
          <p:cNvPr id="10" name="Rectangle 3"/>
          <p:cNvSpPr>
            <a:spLocks noChangeArrowheads="1"/>
          </p:cNvSpPr>
          <p:nvPr/>
        </p:nvSpPr>
        <p:spPr bwMode="auto">
          <a:xfrm>
            <a:off x="960849" y="4143003"/>
            <a:ext cx="3173912"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a:solidFill>
                  <a:srgbClr val="C00000"/>
                </a:solidFill>
                <a:latin typeface="Segoe UI" panose="020B0502040204020203" pitchFamily="34" charset="0"/>
                <a:cs typeface="Segoe UI" panose="020B0502040204020203" pitchFamily="34" charset="0"/>
              </a:rPr>
              <a:t>Según género</a:t>
            </a:r>
            <a:endParaRPr lang="es-ES" sz="900" dirty="0">
              <a:solidFill>
                <a:srgbClr val="C00000"/>
              </a:solidFill>
              <a:latin typeface="Segoe UI" panose="020B0502040204020203" pitchFamily="34" charset="0"/>
              <a:cs typeface="Segoe UI" panose="020B0502040204020203" pitchFamily="34" charset="0"/>
            </a:endParaRPr>
          </a:p>
        </p:txBody>
      </p:sp>
      <p:sp>
        <p:nvSpPr>
          <p:cNvPr id="11" name="Rectangle 3"/>
          <p:cNvSpPr>
            <a:spLocks noChangeArrowheads="1"/>
          </p:cNvSpPr>
          <p:nvPr/>
        </p:nvSpPr>
        <p:spPr bwMode="auto">
          <a:xfrm>
            <a:off x="5302261" y="1626613"/>
            <a:ext cx="3173912"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a:solidFill>
                  <a:srgbClr val="C00000"/>
                </a:solidFill>
                <a:latin typeface="Segoe UI" panose="020B0502040204020203" pitchFamily="34" charset="0"/>
                <a:cs typeface="Segoe UI" panose="020B0502040204020203" pitchFamily="34" charset="0"/>
              </a:rPr>
              <a:t>Según edad</a:t>
            </a:r>
            <a:endParaRPr lang="es-ES" sz="900" dirty="0">
              <a:solidFill>
                <a:srgbClr val="C00000"/>
              </a:solidFill>
              <a:latin typeface="Segoe UI" panose="020B0502040204020203" pitchFamily="34" charset="0"/>
              <a:cs typeface="Segoe UI" panose="020B0502040204020203" pitchFamily="34" charset="0"/>
            </a:endParaRPr>
          </a:p>
        </p:txBody>
      </p:sp>
      <p:sp>
        <p:nvSpPr>
          <p:cNvPr id="12" name="17 CuadroTexto"/>
          <p:cNvSpPr txBox="1"/>
          <p:nvPr/>
        </p:nvSpPr>
        <p:spPr>
          <a:xfrm>
            <a:off x="160418" y="6328935"/>
            <a:ext cx="254428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Se leyeron las opciones de respuesta. Sólo se admitió una.</a:t>
            </a:r>
          </a:p>
        </p:txBody>
      </p:sp>
      <p:cxnSp>
        <p:nvCxnSpPr>
          <p:cNvPr id="15" name="Conector recto 14"/>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013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P.25. ¿Qué papel ha jugado el deporte durante el periodo de confinamiento?*</a:t>
            </a: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 que han mantenido su actividad física durante el tiempo de confinamiento (n=208)</a:t>
            </a:r>
          </a:p>
        </p:txBody>
      </p:sp>
      <p:graphicFrame>
        <p:nvGraphicFramePr>
          <p:cNvPr id="3" name="7 Gráfico"/>
          <p:cNvGraphicFramePr/>
          <p:nvPr>
            <p:extLst>
              <p:ext uri="{D42A27DB-BD31-4B8C-83A1-F6EECF244321}">
                <p14:modId xmlns:p14="http://schemas.microsoft.com/office/powerpoint/2010/main" val="2431066802"/>
              </p:ext>
            </p:extLst>
          </p:nvPr>
        </p:nvGraphicFramePr>
        <p:xfrm>
          <a:off x="646955" y="1423875"/>
          <a:ext cx="6634062" cy="4541089"/>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p:cNvSpPr txBox="1"/>
          <p:nvPr/>
        </p:nvSpPr>
        <p:spPr>
          <a:xfrm>
            <a:off x="160418" y="6328935"/>
            <a:ext cx="260520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No se sugirió ninguna respuesta. Posible respuesta múltiple.</a:t>
            </a:r>
          </a:p>
        </p:txBody>
      </p:sp>
      <p:cxnSp>
        <p:nvCxnSpPr>
          <p:cNvPr id="5" name="Conector recto 4"/>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0078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P.26. ¿Por qué motivos diría que ha parado toda la actividad deportiva durante el confinamiento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 que han parado la actividad física en el confinamiento (n=92)</a:t>
            </a:r>
          </a:p>
        </p:txBody>
      </p:sp>
      <p:graphicFrame>
        <p:nvGraphicFramePr>
          <p:cNvPr id="3" name="Object 2"/>
          <p:cNvGraphicFramePr>
            <a:graphicFrameLocks noChangeAspect="1"/>
          </p:cNvGraphicFramePr>
          <p:nvPr/>
        </p:nvGraphicFramePr>
        <p:xfrm>
          <a:off x="401182" y="1254192"/>
          <a:ext cx="8294008" cy="4068376"/>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648482"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8024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P.26. ¿Por qué motivos diría que ha parado toda la actividad deportiva durante el confinamiento?</a:t>
            </a: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 que han parado la actividad física en el confinamiento (n=92)</a:t>
            </a:r>
          </a:p>
        </p:txBody>
      </p:sp>
      <p:graphicFrame>
        <p:nvGraphicFramePr>
          <p:cNvPr id="3" name="Object 2"/>
          <p:cNvGraphicFramePr>
            <a:graphicFrameLocks noChangeAspect="1"/>
          </p:cNvGraphicFramePr>
          <p:nvPr/>
        </p:nvGraphicFramePr>
        <p:xfrm>
          <a:off x="401182" y="1254192"/>
          <a:ext cx="8294008" cy="4068376"/>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a:picLocks noChangeAspect="1"/>
          </p:cNvPicPr>
          <p:nvPr/>
        </p:nvPicPr>
        <p:blipFill rotWithShape="1">
          <a:blip r:embed="rId3"/>
          <a:srcRect l="68136" t="1" r="15391" b="61526"/>
          <a:stretch/>
        </p:blipFill>
        <p:spPr>
          <a:xfrm>
            <a:off x="3871815" y="1484139"/>
            <a:ext cx="300136" cy="490689"/>
          </a:xfrm>
          <a:prstGeom prst="rect">
            <a:avLst/>
          </a:prstGeom>
        </p:spPr>
      </p:pic>
      <p:pic>
        <p:nvPicPr>
          <p:cNvPr id="6" name="Imagen 5"/>
          <p:cNvPicPr>
            <a:picLocks noChangeAspect="1"/>
          </p:cNvPicPr>
          <p:nvPr/>
        </p:nvPicPr>
        <p:blipFill rotWithShape="1">
          <a:blip r:embed="rId3"/>
          <a:srcRect l="14667" t="44978" r="68094" b="17706"/>
          <a:stretch/>
        </p:blipFill>
        <p:spPr>
          <a:xfrm>
            <a:off x="4171952" y="1503190"/>
            <a:ext cx="317554" cy="481164"/>
          </a:xfrm>
          <a:prstGeom prst="rect">
            <a:avLst/>
          </a:prstGeom>
        </p:spPr>
      </p:pic>
      <p:sp>
        <p:nvSpPr>
          <p:cNvPr id="7" name="Rectangle 2"/>
          <p:cNvSpPr>
            <a:spLocks noChangeArrowheads="1"/>
          </p:cNvSpPr>
          <p:nvPr/>
        </p:nvSpPr>
        <p:spPr bwMode="auto">
          <a:xfrm>
            <a:off x="3096652" y="1633343"/>
            <a:ext cx="775162" cy="2308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Hombres</a:t>
            </a:r>
          </a:p>
        </p:txBody>
      </p:sp>
      <p:sp>
        <p:nvSpPr>
          <p:cNvPr id="8" name="Rectangle 2"/>
          <p:cNvSpPr>
            <a:spLocks noChangeArrowheads="1"/>
          </p:cNvSpPr>
          <p:nvPr/>
        </p:nvSpPr>
        <p:spPr bwMode="auto">
          <a:xfrm>
            <a:off x="4495792" y="1633343"/>
            <a:ext cx="775162" cy="2308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Mujeres</a:t>
            </a:r>
          </a:p>
        </p:txBody>
      </p:sp>
      <p:sp>
        <p:nvSpPr>
          <p:cNvPr id="9" name="17 CuadroTexto">
            <a:extLst>
              <a:ext uri="{FF2B5EF4-FFF2-40B4-BE49-F238E27FC236}">
                <a16:creationId xmlns:a16="http://schemas.microsoft.com/office/drawing/2014/main" id="{DE43E036-9867-404F-BC09-57FB3729607B}"/>
              </a:ext>
            </a:extLst>
          </p:cNvPr>
          <p:cNvSpPr txBox="1"/>
          <p:nvPr/>
        </p:nvSpPr>
        <p:spPr>
          <a:xfrm>
            <a:off x="160418" y="6328935"/>
            <a:ext cx="2648482"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 name="Conector recto 9">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2493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P.24</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¿Cómo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ha variado el tiempo de practica deportiva en horas antes, durante y después del confinamiento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personas entrevistadas que practican deporte y han seguido en el confinamiento (n=208)</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4" name="Gráfico 3">
            <a:extLst>
              <a:ext uri="{FF2B5EF4-FFF2-40B4-BE49-F238E27FC236}">
                <a16:creationId xmlns:a16="http://schemas.microsoft.com/office/drawing/2014/main" id="{DDE565C2-AECF-4DA6-8000-0F770BE7F406}"/>
              </a:ext>
            </a:extLst>
          </p:cNvPr>
          <p:cNvGraphicFramePr/>
          <p:nvPr>
            <p:extLst/>
          </p:nvPr>
        </p:nvGraphicFramePr>
        <p:xfrm>
          <a:off x="322000" y="1050655"/>
          <a:ext cx="7145930" cy="475360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ector recto 8"/>
          <p:cNvCxnSpPr/>
          <p:nvPr/>
        </p:nvCxnSpPr>
        <p:spPr>
          <a:xfrm flipV="1">
            <a:off x="2324456" y="3794333"/>
            <a:ext cx="931491" cy="589660"/>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4510042" y="3768697"/>
            <a:ext cx="959266" cy="504200"/>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2427005" y="1871529"/>
            <a:ext cx="0" cy="2324456"/>
          </a:xfrm>
          <a:prstGeom prst="straightConnector1">
            <a:avLst/>
          </a:prstGeom>
          <a:ln>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17 CuadroTexto"/>
          <p:cNvSpPr txBox="1"/>
          <p:nvPr/>
        </p:nvSpPr>
        <p:spPr>
          <a:xfrm>
            <a:off x="2465460" y="2717515"/>
            <a:ext cx="522900" cy="246221"/>
          </a:xfrm>
          <a:prstGeom prst="rect">
            <a:avLst/>
          </a:prstGeom>
          <a:noFill/>
        </p:spPr>
        <p:txBody>
          <a:bodyPr wrap="none" rtlCol="0">
            <a:spAutoFit/>
          </a:bodyPr>
          <a:lstStyle/>
          <a:p>
            <a:r>
              <a:rPr lang="es-ES" sz="1000" dirty="0" smtClean="0">
                <a:solidFill>
                  <a:schemeClr val="tx1">
                    <a:lumMod val="75000"/>
                    <a:lumOff val="25000"/>
                  </a:schemeClr>
                </a:solidFill>
                <a:latin typeface="Segoe UI" panose="020B0502040204020203" pitchFamily="34" charset="0"/>
                <a:cs typeface="Segoe UI" panose="020B0502040204020203" pitchFamily="34" charset="0"/>
              </a:rPr>
              <a:t>73,7%</a:t>
            </a:r>
            <a:endParaRPr lang="es-ES" sz="1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4" name="17 CuadroTexto"/>
          <p:cNvSpPr txBox="1"/>
          <p:nvPr/>
        </p:nvSpPr>
        <p:spPr>
          <a:xfrm rot="19658494">
            <a:off x="2399728" y="3655694"/>
            <a:ext cx="901209" cy="369332"/>
          </a:xfrm>
          <a:prstGeom prst="rect">
            <a:avLst/>
          </a:prstGeom>
          <a:noFill/>
        </p:spPr>
        <p:txBody>
          <a:bodyPr wrap="none" rtlCol="0">
            <a:spAutoFit/>
          </a:bodyPr>
          <a:lstStyle/>
          <a:p>
            <a:pPr algn="ctr"/>
            <a:r>
              <a:rPr lang="es-ES" sz="900" dirty="0" smtClean="0">
                <a:solidFill>
                  <a:schemeClr val="tx1">
                    <a:lumMod val="75000"/>
                    <a:lumOff val="25000"/>
                  </a:schemeClr>
                </a:solidFill>
                <a:latin typeface="Segoe UI" panose="020B0502040204020203" pitchFamily="34" charset="0"/>
                <a:cs typeface="Segoe UI" panose="020B0502040204020203" pitchFamily="34" charset="0"/>
              </a:rPr>
              <a:t>Desciende en </a:t>
            </a:r>
          </a:p>
          <a:p>
            <a:pPr algn="ctr"/>
            <a:r>
              <a:rPr lang="es-ES" sz="900" dirty="0" smtClean="0">
                <a:solidFill>
                  <a:schemeClr val="tx1">
                    <a:lumMod val="75000"/>
                    <a:lumOff val="25000"/>
                  </a:schemeClr>
                </a:solidFill>
                <a:latin typeface="Segoe UI" panose="020B0502040204020203" pitchFamily="34" charset="0"/>
                <a:cs typeface="Segoe UI" panose="020B0502040204020203" pitchFamily="34" charset="0"/>
              </a:rPr>
              <a:t>16,4 p.p.</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5" name="17 CuadroTexto"/>
          <p:cNvSpPr txBox="1"/>
          <p:nvPr/>
        </p:nvSpPr>
        <p:spPr>
          <a:xfrm>
            <a:off x="4574741" y="2717515"/>
            <a:ext cx="522900" cy="246221"/>
          </a:xfrm>
          <a:prstGeom prst="rect">
            <a:avLst/>
          </a:prstGeom>
          <a:noFill/>
        </p:spPr>
        <p:txBody>
          <a:bodyPr wrap="none" rtlCol="0">
            <a:spAutoFit/>
          </a:bodyPr>
          <a:lstStyle/>
          <a:p>
            <a:r>
              <a:rPr lang="es-ES" sz="1000" dirty="0" smtClean="0">
                <a:solidFill>
                  <a:schemeClr val="tx1">
                    <a:lumMod val="75000"/>
                    <a:lumOff val="25000"/>
                  </a:schemeClr>
                </a:solidFill>
                <a:latin typeface="Segoe UI" panose="020B0502040204020203" pitchFamily="34" charset="0"/>
                <a:cs typeface="Segoe UI" panose="020B0502040204020203" pitchFamily="34" charset="0"/>
              </a:rPr>
              <a:t>57,3%</a:t>
            </a:r>
            <a:endParaRPr lang="es-ES" sz="1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6" name="17 CuadroTexto"/>
          <p:cNvSpPr txBox="1"/>
          <p:nvPr/>
        </p:nvSpPr>
        <p:spPr>
          <a:xfrm>
            <a:off x="6856467" y="2717515"/>
            <a:ext cx="522900" cy="246221"/>
          </a:xfrm>
          <a:prstGeom prst="rect">
            <a:avLst/>
          </a:prstGeom>
          <a:noFill/>
        </p:spPr>
        <p:txBody>
          <a:bodyPr wrap="none" rtlCol="0">
            <a:spAutoFit/>
          </a:bodyPr>
          <a:lstStyle/>
          <a:p>
            <a:r>
              <a:rPr lang="es-ES" sz="1000" dirty="0" smtClean="0">
                <a:solidFill>
                  <a:schemeClr val="tx1">
                    <a:lumMod val="75000"/>
                    <a:lumOff val="25000"/>
                  </a:schemeClr>
                </a:solidFill>
                <a:latin typeface="Segoe UI" panose="020B0502040204020203" pitchFamily="34" charset="0"/>
                <a:cs typeface="Segoe UI" panose="020B0502040204020203" pitchFamily="34" charset="0"/>
              </a:rPr>
              <a:t>70,7%</a:t>
            </a:r>
            <a:endParaRPr lang="es-ES" sz="10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7" name="Conector recto de flecha 16"/>
          <p:cNvCxnSpPr/>
          <p:nvPr/>
        </p:nvCxnSpPr>
        <p:spPr>
          <a:xfrm>
            <a:off x="6847921" y="1871529"/>
            <a:ext cx="0" cy="2324456"/>
          </a:xfrm>
          <a:prstGeom prst="straightConnector1">
            <a:avLst/>
          </a:prstGeom>
          <a:ln>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4608923" y="1871529"/>
            <a:ext cx="0" cy="1811707"/>
          </a:xfrm>
          <a:prstGeom prst="straightConnector1">
            <a:avLst/>
          </a:prstGeom>
          <a:ln>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17 CuadroTexto"/>
          <p:cNvSpPr txBox="1"/>
          <p:nvPr/>
        </p:nvSpPr>
        <p:spPr>
          <a:xfrm rot="1701215">
            <a:off x="4585395" y="3690787"/>
            <a:ext cx="989373" cy="369332"/>
          </a:xfrm>
          <a:prstGeom prst="rect">
            <a:avLst/>
          </a:prstGeom>
          <a:noFill/>
        </p:spPr>
        <p:txBody>
          <a:bodyPr wrap="none" rtlCol="0">
            <a:spAutoFit/>
          </a:bodyPr>
          <a:lstStyle/>
          <a:p>
            <a:pPr algn="ctr"/>
            <a:r>
              <a:rPr lang="es-ES" sz="900" dirty="0" smtClean="0">
                <a:solidFill>
                  <a:schemeClr val="tx1">
                    <a:lumMod val="75000"/>
                    <a:lumOff val="25000"/>
                  </a:schemeClr>
                </a:solidFill>
                <a:latin typeface="Segoe UI" panose="020B0502040204020203" pitchFamily="34" charset="0"/>
                <a:cs typeface="Segoe UI" panose="020B0502040204020203" pitchFamily="34" charset="0"/>
              </a:rPr>
              <a:t>Crece pero con </a:t>
            </a:r>
          </a:p>
          <a:p>
            <a:pPr algn="ctr"/>
            <a:r>
              <a:rPr lang="es-ES" sz="900" dirty="0" smtClean="0">
                <a:solidFill>
                  <a:schemeClr val="tx1">
                    <a:lumMod val="75000"/>
                    <a:lumOff val="25000"/>
                  </a:schemeClr>
                </a:solidFill>
                <a:latin typeface="Segoe UI" panose="020B0502040204020203" pitchFamily="34" charset="0"/>
                <a:cs typeface="Segoe UI" panose="020B0502040204020203" pitchFamily="34" charset="0"/>
              </a:rPr>
              <a:t>3 p.p. menos</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9" name="17 CuadroTexto">
            <a:extLst>
              <a:ext uri="{FF2B5EF4-FFF2-40B4-BE49-F238E27FC236}">
                <a16:creationId xmlns:a16="http://schemas.microsoft.com/office/drawing/2014/main" id="{DE43E036-9867-404F-BC09-57FB3729607B}"/>
              </a:ext>
            </a:extLst>
          </p:cNvPr>
          <p:cNvSpPr txBox="1"/>
          <p:nvPr/>
        </p:nvSpPr>
        <p:spPr>
          <a:xfrm>
            <a:off x="160418" y="6328935"/>
            <a:ext cx="2568332"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Conector recto 20">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2"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6200000">
            <a:off x="6802789" y="4870342"/>
            <a:ext cx="312817" cy="23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
          <p:cNvSpPr>
            <a:spLocks noChangeArrowheads="1"/>
          </p:cNvSpPr>
          <p:nvPr/>
        </p:nvSpPr>
        <p:spPr bwMode="auto">
          <a:xfrm>
            <a:off x="7117917" y="3813317"/>
            <a:ext cx="1760408" cy="1446550"/>
          </a:xfrm>
          <a:prstGeom prst="rect">
            <a:avLst/>
          </a:prstGeom>
          <a:solidFill>
            <a:schemeClr val="bg1">
              <a:lumMod val="95000"/>
            </a:schemeClr>
          </a:solidFill>
          <a:ln w="19050">
            <a:noFill/>
            <a:miter lim="800000"/>
            <a:headEnd/>
            <a:tailEnd/>
          </a:ln>
        </p:spPr>
        <p:txBody>
          <a:bodyPr wrap="square" lIns="36000">
            <a:spAutoFit/>
          </a:bodyPr>
          <a:lstStyle/>
          <a:p>
            <a:pPr>
              <a:buClr>
                <a:schemeClr val="bg1">
                  <a:lumMod val="50000"/>
                </a:schemeClr>
              </a:buClr>
              <a:buSzPct val="125000"/>
              <a:buFont typeface="Wingdings" pitchFamily="2" charset="2"/>
              <a:buNone/>
              <a:tabLst>
                <a:tab pos="3721100" algn="l"/>
              </a:tabLst>
            </a:pPr>
            <a:r>
              <a:rPr lang="es-ES_tradnl" sz="1100" dirty="0" smtClean="0">
                <a:latin typeface="Bahnschrift Light SemiCondensed" panose="020B0502040204020203" pitchFamily="34" charset="0"/>
                <a:cs typeface="Arial" panose="020B0604020202020204" pitchFamily="34" charset="0"/>
              </a:rPr>
              <a:t>Tras el periodo de confinamiento, las horas dedicadas a la practica deportiva se han reducido en general. Ahora un 11,9% dedica menos de 2 horas semanales, frente al 8,2% antes de la pandemia.</a:t>
            </a:r>
            <a:endParaRPr lang="es-ES" sz="1100" dirty="0">
              <a:latin typeface="Bahnschrift Light Semi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25628647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200329"/>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EL IMPACTO DE LA NUEVA NORMALIDAD EN SU PRÁCTICA DEPORTIVA</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5.2</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477091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 Disciplina deportiva*</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entrevistados/as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Group 118"/>
          <p:cNvGraphicFramePr>
            <a:graphicFrameLocks noGrp="1"/>
          </p:cNvGraphicFramePr>
          <p:nvPr>
            <p:extLst/>
          </p:nvPr>
        </p:nvGraphicFramePr>
        <p:xfrm>
          <a:off x="1367325" y="1303877"/>
          <a:ext cx="5866566" cy="4473789"/>
        </p:xfrm>
        <a:graphic>
          <a:graphicData uri="http://schemas.openxmlformats.org/drawingml/2006/table">
            <a:tbl>
              <a:tblPr/>
              <a:tblGrid>
                <a:gridCol w="2820114">
                  <a:extLst>
                    <a:ext uri="{9D8B030D-6E8A-4147-A177-3AD203B41FA5}">
                      <a16:colId xmlns:a16="http://schemas.microsoft.com/office/drawing/2014/main" val="20000"/>
                    </a:ext>
                  </a:extLst>
                </a:gridCol>
                <a:gridCol w="761613">
                  <a:extLst>
                    <a:ext uri="{9D8B030D-6E8A-4147-A177-3AD203B41FA5}">
                      <a16:colId xmlns:a16="http://schemas.microsoft.com/office/drawing/2014/main" val="4156560232"/>
                    </a:ext>
                  </a:extLst>
                </a:gridCol>
                <a:gridCol w="761613">
                  <a:extLst>
                    <a:ext uri="{9D8B030D-6E8A-4147-A177-3AD203B41FA5}">
                      <a16:colId xmlns:a16="http://schemas.microsoft.com/office/drawing/2014/main" val="20003"/>
                    </a:ext>
                  </a:extLst>
                </a:gridCol>
                <a:gridCol w="761613">
                  <a:extLst>
                    <a:ext uri="{9D8B030D-6E8A-4147-A177-3AD203B41FA5}">
                      <a16:colId xmlns:a16="http://schemas.microsoft.com/office/drawing/2014/main" val="20004"/>
                    </a:ext>
                  </a:extLst>
                </a:gridCol>
                <a:gridCol w="761613">
                  <a:extLst>
                    <a:ext uri="{9D8B030D-6E8A-4147-A177-3AD203B41FA5}">
                      <a16:colId xmlns:a16="http://schemas.microsoft.com/office/drawing/2014/main" val="20005"/>
                    </a:ext>
                  </a:extLst>
                </a:gridCol>
              </a:tblGrid>
              <a:tr h="200183">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lang="es-ES" sz="8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gridSpan="3">
                  <a:txBody>
                    <a:bodyPr/>
                    <a:lstStyle/>
                    <a:p>
                      <a:pPr algn="ctr" fontAlgn="b"/>
                      <a:r>
                        <a:rPr lang="es-ES" sz="800" b="1" i="0" u="none" strike="noStrike" dirty="0" smtClean="0">
                          <a:solidFill>
                            <a:schemeClr val="bg1"/>
                          </a:solidFill>
                          <a:effectLst/>
                          <a:latin typeface="Segoe UI" panose="020B0502040204020203" pitchFamily="34" charset="0"/>
                          <a:cs typeface="Segoe UI" panose="020B0502040204020203" pitchFamily="34" charset="0"/>
                        </a:rPr>
                        <a:t>Tipología de deportista </a:t>
                      </a:r>
                      <a:endParaRPr lang="es-ES" sz="8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tx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24476">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Total </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(n=401)</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nivel </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(n=25)</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Rendimiento </a:t>
                      </a:r>
                      <a:endParaRPr lang="es-ES" sz="800" b="0" i="0" u="none" strike="noStrike" baseline="0"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(n = 76)</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Federados/as</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a:t>
                      </a:r>
                      <a:endParaRPr lang="es-ES" sz="800" b="0" i="0" u="none" strike="noStrike"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 300)</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extLst>
                  <a:ext uri="{0D108BD9-81ED-4DB2-BD59-A6C34878D82A}">
                    <a16:rowId xmlns:a16="http://schemas.microsoft.com/office/drawing/2014/main" val="10001"/>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Balonmano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36,7%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20,0%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76,3%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313">
                <a:tc>
                  <a:txBody>
                    <a:bodyPr/>
                    <a:lstStyle/>
                    <a:p>
                      <a:pPr algn="l"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Pelota / Frontón</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17,5%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23,0%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9313">
                <a:tc>
                  <a:txBody>
                    <a:bodyPr/>
                    <a:lstStyle/>
                    <a:p>
                      <a:pPr algn="l"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Baloncesto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19,7%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9313">
                <a:tc>
                  <a:txBody>
                    <a:bodyPr/>
                    <a:lstStyle/>
                    <a:p>
                      <a:pPr algn="l"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Atletismo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14,5%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10,5%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9313">
                <a:tc>
                  <a:txBody>
                    <a:bodyPr/>
                    <a:lstStyle/>
                    <a:p>
                      <a:pPr algn="l"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Fútbol</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5,5%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9,2%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3,0%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9313">
                <a:tc>
                  <a:txBody>
                    <a:bodyPr/>
                    <a:lstStyle/>
                    <a:p>
                      <a:pPr algn="l"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Artes marciales y defensa personal</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3,5%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9313">
                <a:tc>
                  <a:txBody>
                    <a:bodyPr/>
                    <a:lstStyle/>
                    <a:p>
                      <a:pPr algn="l" fontAlgn="ctr"/>
                      <a:r>
                        <a:rPr lang="es-ES" sz="900" b="0" i="0" u="none" strike="noStrike" dirty="0" err="1">
                          <a:solidFill>
                            <a:schemeClr val="tx1">
                              <a:lumMod val="75000"/>
                              <a:lumOff val="25000"/>
                            </a:schemeClr>
                          </a:solidFill>
                          <a:effectLst/>
                          <a:latin typeface="Segoe UI" panose="020B0502040204020203" pitchFamily="34" charset="0"/>
                          <a:cs typeface="Segoe UI" panose="020B0502040204020203" pitchFamily="34" charset="0"/>
                        </a:rPr>
                        <a:t>Herri</a:t>
                      </a: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900" b="0" i="0" u="none" strike="noStrike" dirty="0" err="1">
                          <a:solidFill>
                            <a:schemeClr val="tx1">
                              <a:lumMod val="75000"/>
                              <a:lumOff val="25000"/>
                            </a:schemeClr>
                          </a:solidFill>
                          <a:effectLst/>
                          <a:latin typeface="Segoe UI" panose="020B0502040204020203" pitchFamily="34" charset="0"/>
                          <a:cs typeface="Segoe UI" panose="020B0502040204020203" pitchFamily="34" charset="0"/>
                        </a:rPr>
                        <a:t>Kirolak</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3,5%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8453581"/>
                  </a:ext>
                </a:extLst>
              </a:tr>
              <a:tr h="229313">
                <a:tc>
                  <a:txBody>
                    <a:bodyPr/>
                    <a:lstStyle/>
                    <a:p>
                      <a:pPr algn="l" fontAlgn="ctr"/>
                      <a:r>
                        <a:rPr lang="es-ES" sz="900" b="0" i="0" u="none" strike="noStrike" dirty="0" err="1">
                          <a:solidFill>
                            <a:schemeClr val="tx1">
                              <a:lumMod val="75000"/>
                              <a:lumOff val="25000"/>
                            </a:schemeClr>
                          </a:solidFill>
                          <a:effectLst/>
                          <a:latin typeface="Segoe UI" panose="020B0502040204020203" pitchFamily="34" charset="0"/>
                          <a:cs typeface="Segoe UI" panose="020B0502040204020203" pitchFamily="34" charset="0"/>
                        </a:rPr>
                        <a:t>Triatlon</a:t>
                      </a: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 Trial</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0,7</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0,7</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8869376"/>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Ciclismo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0,5</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811072"/>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Esquí / Snowboard</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0,5</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3745220"/>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Natación</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0,5</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0251775"/>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Tenis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0,5</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4124173"/>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Tiro (Olímpico, Al Plato, etc..)</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0,5</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4828023"/>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Automovilismo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0,2</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5159859"/>
                  </a:ext>
                </a:extLst>
              </a:tr>
              <a:tr h="229313">
                <a:tc>
                  <a:txBody>
                    <a:bodyPr/>
                    <a:lstStyle/>
                    <a:p>
                      <a:pPr algn="l"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Pádel</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0,2</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6613745"/>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Piragüismo, Remo, Descenso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0,2</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9046730"/>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Otras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0,2</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1493439"/>
                  </a:ext>
                </a:extLst>
              </a:tr>
            </a:tbl>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369559"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14372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58026" y="983322"/>
            <a:ext cx="7830843" cy="3093154"/>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Ante el panorama que se abre tras la desescalada y la llegada de la nueva normalidad, los y las entrevistadas </a:t>
            </a:r>
            <a:r>
              <a:rPr lang="es-ES" sz="1200" dirty="0">
                <a:solidFill>
                  <a:schemeClr val="tx1">
                    <a:lumMod val="75000"/>
                    <a:lumOff val="25000"/>
                  </a:schemeClr>
                </a:solidFill>
                <a:latin typeface="Segoe UI" panose="020B0502040204020203" pitchFamily="34" charset="0"/>
                <a:cs typeface="Segoe UI" panose="020B0502040204020203" pitchFamily="34" charset="0"/>
              </a:rPr>
              <a:t>han valorado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las medidas </a:t>
            </a:r>
            <a:r>
              <a:rPr lang="es-ES" sz="1200" dirty="0">
                <a:solidFill>
                  <a:schemeClr val="tx1">
                    <a:lumMod val="75000"/>
                    <a:lumOff val="25000"/>
                  </a:schemeClr>
                </a:solidFill>
                <a:latin typeface="Segoe UI" panose="020B0502040204020203" pitchFamily="34" charset="0"/>
                <a:cs typeface="Segoe UI" panose="020B0502040204020203" pitchFamily="34" charset="0"/>
              </a:rPr>
              <a:t>de prevención que deben adoptarse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para </a:t>
            </a:r>
            <a:r>
              <a:rPr lang="es-ES" sz="1200" dirty="0">
                <a:solidFill>
                  <a:schemeClr val="tx1">
                    <a:lumMod val="75000"/>
                    <a:lumOff val="25000"/>
                  </a:schemeClr>
                </a:solidFill>
                <a:latin typeface="Segoe UI" panose="020B0502040204020203" pitchFamily="34" charset="0"/>
                <a:cs typeface="Segoe UI" panose="020B0502040204020203" pitchFamily="34" charset="0"/>
              </a:rPr>
              <a:t>evitar el contagio (distanciamiento social, uso de mascarillas, grupos limitados, etc</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en la forma en la que creen afectará </a:t>
            </a:r>
            <a:r>
              <a:rPr lang="es-ES" sz="1200" dirty="0">
                <a:solidFill>
                  <a:schemeClr val="tx1">
                    <a:lumMod val="75000"/>
                    <a:lumOff val="25000"/>
                  </a:schemeClr>
                </a:solidFill>
                <a:latin typeface="Segoe UI" panose="020B0502040204020203" pitchFamily="34" charset="0"/>
                <a:cs typeface="Segoe UI" panose="020B0502040204020203" pitchFamily="34" charset="0"/>
              </a:rPr>
              <a:t>en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su </a:t>
            </a:r>
            <a:r>
              <a:rPr lang="es-ES" sz="1200" dirty="0">
                <a:solidFill>
                  <a:schemeClr val="tx1">
                    <a:lumMod val="75000"/>
                    <a:lumOff val="25000"/>
                  </a:schemeClr>
                </a:solidFill>
                <a:latin typeface="Segoe UI" panose="020B0502040204020203" pitchFamily="34" charset="0"/>
                <a:cs typeface="Segoe UI" panose="020B0502040204020203" pitchFamily="34" charset="0"/>
              </a:rPr>
              <a:t>practica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deportiva.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general, son preferentemente quienes practicaban alguna disciplina deportiva en equipo o grupo, quienes en mayor grado consideran que éstas medidas que se imponen en la nueva normalidad afectarán mucho o bastante a su practica deportiva. Una afirmación que respaldan el 42,5%. Por el contrario para quienes practican de forma individual, quienes consideran que se sentirán afectados descienden al 15,2%.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713593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P.16</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En que grado cree que las medidas de prevención que deben adoptarse en la nueva normalidad para evitar el contagio (distanciamiento social, uso de mascarillas, grupos limitados, etc..),  le afectarán en la practica deportiva que </a:t>
            </a:r>
            <a:r>
              <a:rPr lang="es-ES" sz="900" dirty="0" err="1">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ud.</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realizaba antes del confinamiento?</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entrevistadas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7 Gráfico">
            <a:extLst>
              <a:ext uri="{FF2B5EF4-FFF2-40B4-BE49-F238E27FC236}">
                <a16:creationId xmlns:a16="http://schemas.microsoft.com/office/drawing/2014/main" id="{22324C4B-4715-4AF3-9B65-5713CAED299B}"/>
              </a:ext>
            </a:extLst>
          </p:cNvPr>
          <p:cNvGraphicFramePr/>
          <p:nvPr>
            <p:extLst>
              <p:ext uri="{D42A27DB-BD31-4B8C-83A1-F6EECF244321}">
                <p14:modId xmlns:p14="http://schemas.microsoft.com/office/powerpoint/2010/main" val="2247505086"/>
              </p:ext>
            </p:extLst>
          </p:nvPr>
        </p:nvGraphicFramePr>
        <p:xfrm>
          <a:off x="222637" y="1518410"/>
          <a:ext cx="7304090" cy="4575272"/>
        </p:xfrm>
        <a:graphic>
          <a:graphicData uri="http://schemas.openxmlformats.org/drawingml/2006/chart">
            <c:chart xmlns:c="http://schemas.openxmlformats.org/drawingml/2006/chart" xmlns:r="http://schemas.openxmlformats.org/officeDocument/2006/relationships" r:id="rId2"/>
          </a:graphicData>
        </a:graphic>
      </p:graphicFrame>
      <p:sp>
        <p:nvSpPr>
          <p:cNvPr id="6"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7" name="Conector recto 6">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Object 2"/>
          <p:cNvGraphicFramePr>
            <a:graphicFrameLocks noChangeAspect="1"/>
          </p:cNvGraphicFramePr>
          <p:nvPr>
            <p:extLst>
              <p:ext uri="{D42A27DB-BD31-4B8C-83A1-F6EECF244321}">
                <p14:modId xmlns:p14="http://schemas.microsoft.com/office/powerpoint/2010/main" val="1937200356"/>
              </p:ext>
            </p:extLst>
          </p:nvPr>
        </p:nvGraphicFramePr>
        <p:xfrm>
          <a:off x="5529307" y="2119469"/>
          <a:ext cx="1017858" cy="82845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p:cNvSpPr>
            <a:spLocks noChangeArrowheads="1"/>
          </p:cNvSpPr>
          <p:nvPr/>
        </p:nvSpPr>
        <p:spPr bwMode="auto">
          <a:xfrm>
            <a:off x="5287589" y="2841588"/>
            <a:ext cx="1762272" cy="430887"/>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100" dirty="0" smtClean="0">
                <a:solidFill>
                  <a:schemeClr val="tx1">
                    <a:lumMod val="75000"/>
                    <a:lumOff val="25000"/>
                  </a:schemeClr>
                </a:solidFill>
                <a:latin typeface="Bahnschrift Light SemiCondensed" panose="020B0502040204020203" pitchFamily="34" charset="0"/>
                <a:cs typeface="Arial" panose="020B0604020202020204" pitchFamily="34" charset="0"/>
              </a:rPr>
              <a:t>Afectará mucho/ </a:t>
            </a:r>
          </a:p>
          <a:p>
            <a:pPr algn="ctr">
              <a:buClr>
                <a:schemeClr val="bg1">
                  <a:lumMod val="50000"/>
                </a:schemeClr>
              </a:buClr>
              <a:buSzPct val="125000"/>
              <a:buFont typeface="Wingdings" pitchFamily="2" charset="2"/>
              <a:buNone/>
              <a:tabLst>
                <a:tab pos="3721100" algn="l"/>
              </a:tabLst>
            </a:pPr>
            <a:r>
              <a:rPr lang="es-ES_tradnl" sz="1100" dirty="0" smtClean="0">
                <a:solidFill>
                  <a:schemeClr val="tx1">
                    <a:lumMod val="75000"/>
                    <a:lumOff val="25000"/>
                  </a:schemeClr>
                </a:solidFill>
                <a:latin typeface="Bahnschrift Light SemiCondensed" panose="020B0502040204020203" pitchFamily="34" charset="0"/>
                <a:cs typeface="Arial" panose="020B0604020202020204" pitchFamily="34" charset="0"/>
              </a:rPr>
              <a:t>bastante</a:t>
            </a: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11" name="Rectangle 2"/>
          <p:cNvSpPr>
            <a:spLocks noChangeArrowheads="1"/>
          </p:cNvSpPr>
          <p:nvPr/>
        </p:nvSpPr>
        <p:spPr bwMode="auto">
          <a:xfrm>
            <a:off x="6396274" y="2285670"/>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15,2%</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12" name="Object 2"/>
          <p:cNvGraphicFramePr>
            <a:graphicFrameLocks noChangeAspect="1"/>
          </p:cNvGraphicFramePr>
          <p:nvPr>
            <p:extLst>
              <p:ext uri="{D42A27DB-BD31-4B8C-83A1-F6EECF244321}">
                <p14:modId xmlns:p14="http://schemas.microsoft.com/office/powerpoint/2010/main" val="4196697785"/>
              </p:ext>
            </p:extLst>
          </p:nvPr>
        </p:nvGraphicFramePr>
        <p:xfrm>
          <a:off x="7108648" y="2119469"/>
          <a:ext cx="1017858" cy="828455"/>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2"/>
          <p:cNvSpPr>
            <a:spLocks noChangeArrowheads="1"/>
          </p:cNvSpPr>
          <p:nvPr/>
        </p:nvSpPr>
        <p:spPr bwMode="auto">
          <a:xfrm>
            <a:off x="7975615" y="2285670"/>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42,5%</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15" name="Rectangle 3"/>
          <p:cNvSpPr>
            <a:spLocks noChangeArrowheads="1"/>
          </p:cNvSpPr>
          <p:nvPr/>
        </p:nvSpPr>
        <p:spPr bwMode="auto">
          <a:xfrm>
            <a:off x="5413356" y="1745715"/>
            <a:ext cx="1389096"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Practica deporte individual</a:t>
            </a:r>
            <a:endParaRPr lang="es-ES" sz="900" dirty="0">
              <a:solidFill>
                <a:srgbClr val="C00000"/>
              </a:solidFill>
              <a:latin typeface="Segoe UI" panose="020B0502040204020203" pitchFamily="34" charset="0"/>
              <a:cs typeface="Segoe UI" panose="020B0502040204020203" pitchFamily="34" charset="0"/>
            </a:endParaRPr>
          </a:p>
        </p:txBody>
      </p:sp>
      <p:sp>
        <p:nvSpPr>
          <p:cNvPr id="16" name="Rectangle 3"/>
          <p:cNvSpPr>
            <a:spLocks noChangeArrowheads="1"/>
          </p:cNvSpPr>
          <p:nvPr/>
        </p:nvSpPr>
        <p:spPr bwMode="auto">
          <a:xfrm>
            <a:off x="6948130" y="1745715"/>
            <a:ext cx="1389096"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Practica deporte en equipo</a:t>
            </a:r>
            <a:endParaRPr lang="es-ES" sz="900" dirty="0">
              <a:solidFill>
                <a:srgbClr val="C00000"/>
              </a:solidFill>
              <a:latin typeface="Segoe UI" panose="020B0502040204020203" pitchFamily="34" charset="0"/>
              <a:cs typeface="Segoe UI" panose="020B0502040204020203" pitchFamily="34" charset="0"/>
            </a:endParaRPr>
          </a:p>
        </p:txBody>
      </p:sp>
      <p:sp>
        <p:nvSpPr>
          <p:cNvPr id="17" name="Rectangle 2"/>
          <p:cNvSpPr>
            <a:spLocks noChangeArrowheads="1"/>
          </p:cNvSpPr>
          <p:nvPr/>
        </p:nvSpPr>
        <p:spPr bwMode="auto">
          <a:xfrm>
            <a:off x="6870035" y="2841588"/>
            <a:ext cx="1762272" cy="430887"/>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100" dirty="0" smtClean="0">
                <a:solidFill>
                  <a:schemeClr val="tx1">
                    <a:lumMod val="75000"/>
                    <a:lumOff val="25000"/>
                  </a:schemeClr>
                </a:solidFill>
                <a:latin typeface="Bahnschrift Light SemiCondensed" panose="020B0502040204020203" pitchFamily="34" charset="0"/>
                <a:cs typeface="Arial" panose="020B0604020202020204" pitchFamily="34" charset="0"/>
              </a:rPr>
              <a:t>Afectará mucho/ </a:t>
            </a:r>
          </a:p>
          <a:p>
            <a:pPr algn="ctr">
              <a:buClr>
                <a:schemeClr val="bg1">
                  <a:lumMod val="50000"/>
                </a:schemeClr>
              </a:buClr>
              <a:buSzPct val="125000"/>
              <a:buFont typeface="Wingdings" pitchFamily="2" charset="2"/>
              <a:buNone/>
              <a:tabLst>
                <a:tab pos="3721100" algn="l"/>
              </a:tabLst>
            </a:pPr>
            <a:r>
              <a:rPr lang="es-ES_tradnl" sz="1100" dirty="0" smtClean="0">
                <a:solidFill>
                  <a:schemeClr val="tx1">
                    <a:lumMod val="75000"/>
                    <a:lumOff val="25000"/>
                  </a:schemeClr>
                </a:solidFill>
                <a:latin typeface="Bahnschrift Light SemiCondensed" panose="020B0502040204020203" pitchFamily="34" charset="0"/>
                <a:cs typeface="Arial" panose="020B0604020202020204" pitchFamily="34" charset="0"/>
              </a:rPr>
              <a:t>bastante</a:t>
            </a: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140069961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200329"/>
          </a:xfrm>
          <a:prstGeom prst="rect">
            <a:avLst/>
          </a:prstGeom>
          <a:noFill/>
          <a:ln w="9525">
            <a:noFill/>
            <a:miter lim="800000"/>
            <a:headEnd/>
            <a:tailEnd/>
          </a:ln>
        </p:spPr>
        <p:txBody>
          <a:bodyPr wrap="square">
            <a:spAutoFit/>
          </a:bodyPr>
          <a:lstStyle/>
          <a:p>
            <a:pPr algn="ctr"/>
            <a:r>
              <a:rPr lang="es-ES" sz="2400" dirty="0">
                <a:latin typeface="Bahnschrift Light SemiCondensed" panose="020B0502040204020203" pitchFamily="34" charset="0"/>
                <a:ea typeface="Brandon Grotesque Thin" charset="0"/>
                <a:cs typeface="Brandon Grotesque Thin" charset="0"/>
              </a:rPr>
              <a:t>NUEVAS ACTIVIDADES DURANTE LA ETAPA DEL CONFINAMIENTO</a:t>
            </a: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5.3</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3476977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58026" y="983322"/>
            <a:ext cx="7830843" cy="4616648"/>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confinamiento ha limitado la practica de algunos deportes para los y las navarras de forma que uno de cada dos que ha seguido con alguna rutina durante el encierro, ha elegido alguna disciplina sustitutiva. En estos casos  las practicas más nombradas han sido: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Gimnasia</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Bicicleta estática, spinning o bicicleta con rodillo</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Entrenamiento de fuerza</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err="1" smtClean="0">
                <a:solidFill>
                  <a:schemeClr val="tx1">
                    <a:lumMod val="75000"/>
                    <a:lumOff val="25000"/>
                  </a:schemeClr>
                </a:solidFill>
                <a:latin typeface="Segoe UI" panose="020B0502040204020203" pitchFamily="34" charset="0"/>
                <a:cs typeface="Segoe UI" panose="020B0502040204020203" pitchFamily="34" charset="0"/>
              </a:rPr>
              <a:t>Cardio</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a:solidFill>
                  <a:schemeClr val="tx1">
                    <a:lumMod val="75000"/>
                    <a:lumOff val="25000"/>
                  </a:schemeClr>
                </a:solidFill>
                <a:latin typeface="Segoe UI" panose="020B0502040204020203" pitchFamily="34" charset="0"/>
                <a:cs typeface="Segoe UI" panose="020B0502040204020203" pitchFamily="34" charset="0"/>
              </a:rPr>
              <a:t>Resulta destacable que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59,1% de los y las navarras deportistas no ha contado </a:t>
            </a:r>
            <a:r>
              <a:rPr lang="es-ES" sz="1200" dirty="0">
                <a:solidFill>
                  <a:schemeClr val="tx1">
                    <a:lumMod val="75000"/>
                    <a:lumOff val="25000"/>
                  </a:schemeClr>
                </a:solidFill>
                <a:latin typeface="Segoe UI" panose="020B0502040204020203" pitchFamily="34" charset="0"/>
                <a:cs typeface="Segoe UI" panose="020B0502040204020203" pitchFamily="34" charset="0"/>
              </a:rPr>
              <a:t>con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ningún apoyo </a:t>
            </a:r>
            <a:r>
              <a:rPr lang="es-ES" sz="1200" dirty="0">
                <a:solidFill>
                  <a:schemeClr val="tx1">
                    <a:lumMod val="75000"/>
                    <a:lumOff val="25000"/>
                  </a:schemeClr>
                </a:solidFill>
                <a:latin typeface="Segoe UI" panose="020B0502040204020203" pitchFamily="34" charset="0"/>
                <a:cs typeface="Segoe UI" panose="020B0502040204020203" pitchFamily="34" charset="0"/>
              </a:rPr>
              <a:t>para sus entrenamientos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deportivos en casa. No obstante, el uso de soportes online para el entrenamiento virtual como </a:t>
            </a:r>
            <a:r>
              <a:rPr lang="es-ES" sz="1200" dirty="0" err="1" smtClean="0">
                <a:solidFill>
                  <a:schemeClr val="tx1">
                    <a:lumMod val="75000"/>
                    <a:lumOff val="25000"/>
                  </a:schemeClr>
                </a:solidFill>
                <a:latin typeface="Segoe UI" panose="020B0502040204020203" pitchFamily="34" charset="0"/>
                <a:cs typeface="Segoe UI" panose="020B0502040204020203" pitchFamily="34" charset="0"/>
              </a:rPr>
              <a:t>youtube</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ha tenido una gran incidencia. Así, tres de cada diez navarros y navarras que han practicado actividad física en casa ha </a:t>
            </a:r>
            <a:r>
              <a:rPr lang="es-ES" sz="1200" dirty="0">
                <a:solidFill>
                  <a:schemeClr val="tx1">
                    <a:lumMod val="75000"/>
                    <a:lumOff val="25000"/>
                  </a:schemeClr>
                </a:solidFill>
                <a:latin typeface="Segoe UI" panose="020B0502040204020203" pitchFamily="34" charset="0"/>
                <a:cs typeface="Segoe UI" panose="020B0502040204020203" pitchFamily="34" charset="0"/>
              </a:rPr>
              <a:t>seguido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bien clases o entrenamientos virtuales </a:t>
            </a:r>
            <a:r>
              <a:rPr lang="es-ES" sz="1200" dirty="0">
                <a:solidFill>
                  <a:schemeClr val="tx1">
                    <a:lumMod val="75000"/>
                    <a:lumOff val="25000"/>
                  </a:schemeClr>
                </a:solidFill>
                <a:latin typeface="Segoe UI" panose="020B0502040204020203" pitchFamily="34" charset="0"/>
                <a:cs typeface="Segoe UI" panose="020B0502040204020203" pitchFamily="34" charset="0"/>
              </a:rPr>
              <a:t>a través de </a:t>
            </a:r>
            <a:r>
              <a:rPr lang="es-ES" sz="1200" dirty="0" err="1" smtClean="0">
                <a:solidFill>
                  <a:schemeClr val="tx1">
                    <a:lumMod val="75000"/>
                    <a:lumOff val="25000"/>
                  </a:schemeClr>
                </a:solidFill>
                <a:latin typeface="Segoe UI" panose="020B0502040204020203" pitchFamily="34" charset="0"/>
                <a:cs typeface="Segoe UI" panose="020B0502040204020203" pitchFamily="34" charset="0"/>
              </a:rPr>
              <a:t>youtube</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especialmente entre el grupo de edad entre los 25 y 34 años.</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18605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P.18. Durante el confinamiento, ¿ha cambiado su práctica deportiva habitual, ha elegido otra disciplina o ha continuado con la suya</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 que han seguido practicando deporte (n=208) </a:t>
            </a:r>
          </a:p>
        </p:txBody>
      </p:sp>
      <p:graphicFrame>
        <p:nvGraphicFramePr>
          <p:cNvPr id="4" name="Gráfico 3"/>
          <p:cNvGraphicFramePr/>
          <p:nvPr>
            <p:extLst>
              <p:ext uri="{D42A27DB-BD31-4B8C-83A1-F6EECF244321}">
                <p14:modId xmlns:p14="http://schemas.microsoft.com/office/powerpoint/2010/main" val="2360533494"/>
              </p:ext>
            </p:extLst>
          </p:nvPr>
        </p:nvGraphicFramePr>
        <p:xfrm>
          <a:off x="790393" y="1335819"/>
          <a:ext cx="3201163" cy="4359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7 Gráfico"/>
          <p:cNvGraphicFramePr/>
          <p:nvPr>
            <p:extLst>
              <p:ext uri="{D42A27DB-BD31-4B8C-83A1-F6EECF244321}">
                <p14:modId xmlns:p14="http://schemas.microsoft.com/office/powerpoint/2010/main" val="2487426399"/>
              </p:ext>
            </p:extLst>
          </p:nvPr>
        </p:nvGraphicFramePr>
        <p:xfrm>
          <a:off x="3991556" y="2250218"/>
          <a:ext cx="4670679" cy="382581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rot="16200000">
            <a:off x="3516704" y="2662403"/>
            <a:ext cx="437049" cy="32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4317558" y="1603887"/>
            <a:ext cx="4649302" cy="6463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P.19. Cual ha sido la nueva disciplina o practica deportiva que ha seguido durante el confinamiento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 que han seguido practicando deporte y han cambiado de disciplina (n=208) </a:t>
            </a:r>
          </a:p>
        </p:txBody>
      </p:sp>
      <p:sp>
        <p:nvSpPr>
          <p:cNvPr id="8" name="17 CuadroTexto">
            <a:extLst>
              <a:ext uri="{FF2B5EF4-FFF2-40B4-BE49-F238E27FC236}">
                <a16:creationId xmlns:a16="http://schemas.microsoft.com/office/drawing/2014/main" id="{DE43E036-9867-404F-BC09-57FB3729607B}"/>
              </a:ext>
            </a:extLst>
          </p:cNvPr>
          <p:cNvSpPr txBox="1"/>
          <p:nvPr/>
        </p:nvSpPr>
        <p:spPr>
          <a:xfrm>
            <a:off x="160418" y="6328935"/>
            <a:ext cx="2648482"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9" name="Conector recto 8">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7122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bwMode="auto">
          <a:xfrm>
            <a:off x="1051130" y="5202032"/>
            <a:ext cx="1991170" cy="598206"/>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27" name="Rectángulo 26"/>
          <p:cNvSpPr/>
          <p:nvPr/>
        </p:nvSpPr>
        <p:spPr bwMode="auto">
          <a:xfrm>
            <a:off x="1051130" y="4296370"/>
            <a:ext cx="1991170" cy="598206"/>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26" name="Rectángulo 25"/>
          <p:cNvSpPr/>
          <p:nvPr/>
        </p:nvSpPr>
        <p:spPr bwMode="auto">
          <a:xfrm>
            <a:off x="1051130" y="3399715"/>
            <a:ext cx="1991170" cy="598206"/>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25" name="Rectángulo 24"/>
          <p:cNvSpPr/>
          <p:nvPr/>
        </p:nvSpPr>
        <p:spPr bwMode="auto">
          <a:xfrm>
            <a:off x="1051130" y="2494251"/>
            <a:ext cx="1991170" cy="598206"/>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3" name="Rectángulo 2"/>
          <p:cNvSpPr/>
          <p:nvPr/>
        </p:nvSpPr>
        <p:spPr bwMode="auto">
          <a:xfrm>
            <a:off x="1051130" y="1598468"/>
            <a:ext cx="1991170" cy="598206"/>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P.20. ¿Ha contado con algún tipo de apoyo para sus entrenamientos o práctica deportiva en casa como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 que han mantenido su actividad física durante el tiempo de confinamiento (n=208) </a:t>
            </a:r>
          </a:p>
        </p:txBody>
      </p:sp>
      <p:graphicFrame>
        <p:nvGraphicFramePr>
          <p:cNvPr id="4" name="Object 2"/>
          <p:cNvGraphicFramePr>
            <a:graphicFrameLocks noChangeAspect="1"/>
          </p:cNvGraphicFramePr>
          <p:nvPr>
            <p:extLst>
              <p:ext uri="{D42A27DB-BD31-4B8C-83A1-F6EECF244321}">
                <p14:modId xmlns:p14="http://schemas.microsoft.com/office/powerpoint/2010/main" val="1293227866"/>
              </p:ext>
            </p:extLst>
          </p:nvPr>
        </p:nvGraphicFramePr>
        <p:xfrm>
          <a:off x="2984874" y="1499595"/>
          <a:ext cx="1017858" cy="82845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a:spLocks noChangeArrowheads="1"/>
          </p:cNvSpPr>
          <p:nvPr/>
        </p:nvSpPr>
        <p:spPr bwMode="auto">
          <a:xfrm>
            <a:off x="1183764" y="1665796"/>
            <a:ext cx="1762272" cy="430887"/>
          </a:xfrm>
          <a:prstGeom prst="rect">
            <a:avLst/>
          </a:prstGeom>
          <a:noFill/>
          <a:ln w="19050">
            <a:noFill/>
            <a:miter lim="800000"/>
            <a:headEnd/>
            <a:tailEnd/>
          </a:ln>
        </p:spPr>
        <p:txBody>
          <a:bodyPr wrap="square" lIns="36000">
            <a:spAutoFit/>
          </a:bodyPr>
          <a:lstStyle/>
          <a:p>
            <a:pPr>
              <a:buClr>
                <a:schemeClr val="bg1">
                  <a:lumMod val="50000"/>
                </a:schemeClr>
              </a:buClr>
              <a:buSzPct val="125000"/>
              <a:buFont typeface="Wingdings" pitchFamily="2" charset="2"/>
              <a:buNone/>
              <a:tabLst>
                <a:tab pos="3721100" algn="l"/>
              </a:tabLst>
            </a:pPr>
            <a:r>
              <a:rPr lang="es-ES_tradnl" sz="1100" dirty="0">
                <a:solidFill>
                  <a:schemeClr val="tx1">
                    <a:lumMod val="75000"/>
                    <a:lumOff val="25000"/>
                  </a:schemeClr>
                </a:solidFill>
                <a:latin typeface="Bahnschrift Light SemiCondensed" panose="020B0502040204020203" pitchFamily="34" charset="0"/>
                <a:cs typeface="Arial" panose="020B0604020202020204" pitchFamily="34" charset="0"/>
              </a:rPr>
              <a:t>Clases/ entrenamiento Online a través de </a:t>
            </a:r>
            <a:r>
              <a:rPr lang="es-ES_tradnl" sz="1100" dirty="0" err="1">
                <a:solidFill>
                  <a:schemeClr val="tx1">
                    <a:lumMod val="75000"/>
                    <a:lumOff val="25000"/>
                  </a:schemeClr>
                </a:solidFill>
                <a:latin typeface="Bahnschrift Light SemiCondensed" panose="020B0502040204020203" pitchFamily="34" charset="0"/>
                <a:cs typeface="Arial" panose="020B0604020202020204" pitchFamily="34" charset="0"/>
              </a:rPr>
              <a:t>youtube</a:t>
            </a: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6" name="Rectangle 2"/>
          <p:cNvSpPr>
            <a:spLocks noChangeArrowheads="1"/>
          </p:cNvSpPr>
          <p:nvPr/>
        </p:nvSpPr>
        <p:spPr bwMode="auto">
          <a:xfrm>
            <a:off x="3851841" y="1665796"/>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a:solidFill>
                  <a:srgbClr val="D60019"/>
                </a:solidFill>
                <a:latin typeface="Bahnschrift Light SemiCondensed" panose="020B0502040204020203" pitchFamily="34" charset="0"/>
                <a:cs typeface="Arial" panose="020B0604020202020204" pitchFamily="34" charset="0"/>
              </a:rPr>
              <a:t>30,5%</a:t>
            </a:r>
            <a:endParaRPr lang="es-ES" dirty="0">
              <a:solidFill>
                <a:srgbClr val="D60019"/>
              </a:solidFill>
              <a:latin typeface="Bahnschrift Light SemiCondensed" panose="020B0502040204020203" pitchFamily="34" charset="0"/>
              <a:cs typeface="Arial" panose="020B0604020202020204" pitchFamily="34" charset="0"/>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3671167171"/>
              </p:ext>
            </p:extLst>
          </p:nvPr>
        </p:nvGraphicFramePr>
        <p:xfrm>
          <a:off x="2984874" y="2400245"/>
          <a:ext cx="1017858" cy="82845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a:spLocks noChangeArrowheads="1"/>
          </p:cNvSpPr>
          <p:nvPr/>
        </p:nvSpPr>
        <p:spPr bwMode="auto">
          <a:xfrm>
            <a:off x="1183764" y="2548591"/>
            <a:ext cx="1762272" cy="430887"/>
          </a:xfrm>
          <a:prstGeom prst="rect">
            <a:avLst/>
          </a:prstGeom>
          <a:noFill/>
          <a:ln w="19050">
            <a:noFill/>
            <a:miter lim="800000"/>
            <a:headEnd/>
            <a:tailEnd/>
          </a:ln>
        </p:spPr>
        <p:txBody>
          <a:bodyPr wrap="square" lIns="36000">
            <a:spAutoFit/>
          </a:bodyPr>
          <a:lstStyle/>
          <a:p>
            <a:pPr>
              <a:buClr>
                <a:schemeClr val="bg1">
                  <a:lumMod val="50000"/>
                </a:schemeClr>
              </a:buClr>
              <a:buSzPct val="125000"/>
              <a:buFont typeface="Wingdings" pitchFamily="2" charset="2"/>
              <a:buNone/>
              <a:tabLst>
                <a:tab pos="3721100" algn="l"/>
              </a:tabLst>
            </a:pPr>
            <a:r>
              <a:rPr lang="es-ES_tradnl" sz="1100" dirty="0">
                <a:solidFill>
                  <a:schemeClr val="tx1">
                    <a:lumMod val="75000"/>
                    <a:lumOff val="25000"/>
                  </a:schemeClr>
                </a:solidFill>
                <a:latin typeface="Bahnschrift Light SemiCondensed" panose="020B0502040204020203" pitchFamily="34" charset="0"/>
                <a:cs typeface="Arial" panose="020B0604020202020204" pitchFamily="34" charset="0"/>
              </a:rPr>
              <a:t>Clases/ entrenamiento Online a través del centro deportivo</a:t>
            </a: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9" name="Rectangle 2"/>
          <p:cNvSpPr>
            <a:spLocks noChangeArrowheads="1"/>
          </p:cNvSpPr>
          <p:nvPr/>
        </p:nvSpPr>
        <p:spPr bwMode="auto">
          <a:xfrm>
            <a:off x="3827988" y="2566446"/>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a:solidFill>
                  <a:srgbClr val="D60019"/>
                </a:solidFill>
                <a:latin typeface="Bahnschrift Light SemiCondensed" panose="020B0502040204020203" pitchFamily="34" charset="0"/>
                <a:cs typeface="Arial" panose="020B0604020202020204" pitchFamily="34" charset="0"/>
              </a:rPr>
              <a:t>9,1%</a:t>
            </a:r>
            <a:endParaRPr lang="es-ES" dirty="0">
              <a:solidFill>
                <a:srgbClr val="D60019"/>
              </a:solidFill>
              <a:latin typeface="Bahnschrift Light SemiCondensed" panose="020B0502040204020203" pitchFamily="34" charset="0"/>
              <a:cs typeface="Arial" panose="020B0604020202020204" pitchFamily="34" charset="0"/>
            </a:endParaRPr>
          </a:p>
        </p:txBody>
      </p:sp>
      <p:graphicFrame>
        <p:nvGraphicFramePr>
          <p:cNvPr id="10" name="Object 2"/>
          <p:cNvGraphicFramePr>
            <a:graphicFrameLocks noChangeAspect="1"/>
          </p:cNvGraphicFramePr>
          <p:nvPr>
            <p:extLst>
              <p:ext uri="{D42A27DB-BD31-4B8C-83A1-F6EECF244321}">
                <p14:modId xmlns:p14="http://schemas.microsoft.com/office/powerpoint/2010/main" val="3103142224"/>
              </p:ext>
            </p:extLst>
          </p:nvPr>
        </p:nvGraphicFramePr>
        <p:xfrm>
          <a:off x="2984874" y="3309873"/>
          <a:ext cx="1017858" cy="82845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a:spLocks noChangeArrowheads="1"/>
          </p:cNvSpPr>
          <p:nvPr/>
        </p:nvSpPr>
        <p:spPr bwMode="auto">
          <a:xfrm>
            <a:off x="1179743" y="3503124"/>
            <a:ext cx="1762272" cy="430887"/>
          </a:xfrm>
          <a:prstGeom prst="rect">
            <a:avLst/>
          </a:prstGeom>
          <a:noFill/>
          <a:ln w="19050">
            <a:noFill/>
            <a:miter lim="800000"/>
            <a:headEnd/>
            <a:tailEnd/>
          </a:ln>
        </p:spPr>
        <p:txBody>
          <a:bodyPr wrap="square" lIns="36000">
            <a:spAutoFit/>
          </a:bodyPr>
          <a:lstStyle/>
          <a:p>
            <a:pPr>
              <a:buClr>
                <a:schemeClr val="bg1">
                  <a:lumMod val="50000"/>
                </a:schemeClr>
              </a:buClr>
              <a:buSzPct val="125000"/>
              <a:buFont typeface="Wingdings" pitchFamily="2" charset="2"/>
              <a:buNone/>
              <a:tabLst>
                <a:tab pos="3721100" algn="l"/>
              </a:tabLst>
            </a:pPr>
            <a:r>
              <a:rPr lang="es-ES_tradnl" sz="1100" dirty="0">
                <a:solidFill>
                  <a:schemeClr val="tx1">
                    <a:lumMod val="75000"/>
                    <a:lumOff val="25000"/>
                  </a:schemeClr>
                </a:solidFill>
                <a:latin typeface="Bahnschrift Light SemiCondensed" panose="020B0502040204020203" pitchFamily="34" charset="0"/>
                <a:cs typeface="Arial" panose="020B0604020202020204" pitchFamily="34" charset="0"/>
              </a:rPr>
              <a:t>Clases/ entrenamiento Online a través de RRSS</a:t>
            </a: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12" name="Rectangle 2"/>
          <p:cNvSpPr>
            <a:spLocks noChangeArrowheads="1"/>
          </p:cNvSpPr>
          <p:nvPr/>
        </p:nvSpPr>
        <p:spPr bwMode="auto">
          <a:xfrm>
            <a:off x="3827988" y="3476074"/>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a:solidFill>
                  <a:srgbClr val="D60019"/>
                </a:solidFill>
                <a:latin typeface="Bahnschrift Light SemiCondensed" panose="020B0502040204020203" pitchFamily="34" charset="0"/>
                <a:cs typeface="Arial" panose="020B0604020202020204" pitchFamily="34" charset="0"/>
              </a:rPr>
              <a:t>7,0%</a:t>
            </a:r>
            <a:endParaRPr lang="es-ES" dirty="0">
              <a:solidFill>
                <a:srgbClr val="D60019"/>
              </a:solidFill>
              <a:latin typeface="Bahnschrift Light SemiCondensed" panose="020B0502040204020203" pitchFamily="34" charset="0"/>
              <a:cs typeface="Arial" panose="020B0604020202020204" pitchFamily="34" charset="0"/>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2705577132"/>
              </p:ext>
            </p:extLst>
          </p:nvPr>
        </p:nvGraphicFramePr>
        <p:xfrm>
          <a:off x="2979577" y="4237025"/>
          <a:ext cx="1017858" cy="828455"/>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2"/>
          <p:cNvSpPr>
            <a:spLocks noChangeArrowheads="1"/>
          </p:cNvSpPr>
          <p:nvPr/>
        </p:nvSpPr>
        <p:spPr bwMode="auto">
          <a:xfrm>
            <a:off x="1217305" y="4436777"/>
            <a:ext cx="1762272" cy="261610"/>
          </a:xfrm>
          <a:prstGeom prst="rect">
            <a:avLst/>
          </a:prstGeom>
          <a:noFill/>
          <a:ln w="19050">
            <a:noFill/>
            <a:miter lim="800000"/>
            <a:headEnd/>
            <a:tailEnd/>
          </a:ln>
        </p:spPr>
        <p:txBody>
          <a:bodyPr wrap="square" lIns="36000">
            <a:spAutoFit/>
          </a:bodyPr>
          <a:lstStyle/>
          <a:p>
            <a:pPr>
              <a:buClr>
                <a:schemeClr val="bg1">
                  <a:lumMod val="50000"/>
                </a:schemeClr>
              </a:buClr>
              <a:buSzPct val="125000"/>
              <a:buFont typeface="Wingdings" pitchFamily="2" charset="2"/>
              <a:buNone/>
              <a:tabLst>
                <a:tab pos="3721100" algn="l"/>
              </a:tabLst>
            </a:pPr>
            <a:r>
              <a:rPr lang="es-ES_tradnl" sz="1100" dirty="0">
                <a:solidFill>
                  <a:schemeClr val="tx1">
                    <a:lumMod val="75000"/>
                    <a:lumOff val="25000"/>
                  </a:schemeClr>
                </a:solidFill>
                <a:latin typeface="Bahnschrift Light SemiCondensed" panose="020B0502040204020203" pitchFamily="34" charset="0"/>
                <a:cs typeface="Arial" panose="020B0604020202020204" pitchFamily="34" charset="0"/>
              </a:rPr>
              <a:t>Otras </a:t>
            </a: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15" name="Rectangle 2"/>
          <p:cNvSpPr>
            <a:spLocks noChangeArrowheads="1"/>
          </p:cNvSpPr>
          <p:nvPr/>
        </p:nvSpPr>
        <p:spPr bwMode="auto">
          <a:xfrm>
            <a:off x="3822691" y="4403226"/>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a:solidFill>
                  <a:srgbClr val="D60019"/>
                </a:solidFill>
                <a:latin typeface="Bahnschrift Light SemiCondensed" panose="020B0502040204020203" pitchFamily="34" charset="0"/>
                <a:cs typeface="Arial" panose="020B0604020202020204" pitchFamily="34" charset="0"/>
              </a:rPr>
              <a:t>2,6%</a:t>
            </a:r>
            <a:endParaRPr lang="es-ES" dirty="0">
              <a:solidFill>
                <a:srgbClr val="D60019"/>
              </a:solidFill>
              <a:latin typeface="Bahnschrift Light SemiCondensed" panose="020B0502040204020203" pitchFamily="34" charset="0"/>
              <a:cs typeface="Arial" panose="020B0604020202020204" pitchFamily="34" charset="0"/>
            </a:endParaRPr>
          </a:p>
        </p:txBody>
      </p:sp>
      <p:graphicFrame>
        <p:nvGraphicFramePr>
          <p:cNvPr id="16" name="Object 2"/>
          <p:cNvGraphicFramePr>
            <a:graphicFrameLocks noChangeAspect="1"/>
          </p:cNvGraphicFramePr>
          <p:nvPr>
            <p:extLst>
              <p:ext uri="{D42A27DB-BD31-4B8C-83A1-F6EECF244321}">
                <p14:modId xmlns:p14="http://schemas.microsoft.com/office/powerpoint/2010/main" val="3461650529"/>
              </p:ext>
            </p:extLst>
          </p:nvPr>
        </p:nvGraphicFramePr>
        <p:xfrm>
          <a:off x="2955724" y="5133943"/>
          <a:ext cx="1017858" cy="828455"/>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2"/>
          <p:cNvSpPr>
            <a:spLocks noChangeArrowheads="1"/>
          </p:cNvSpPr>
          <p:nvPr/>
        </p:nvSpPr>
        <p:spPr bwMode="auto">
          <a:xfrm>
            <a:off x="1190674" y="5407866"/>
            <a:ext cx="1762272" cy="261610"/>
          </a:xfrm>
          <a:prstGeom prst="rect">
            <a:avLst/>
          </a:prstGeom>
          <a:noFill/>
          <a:ln w="19050">
            <a:noFill/>
            <a:miter lim="800000"/>
            <a:headEnd/>
            <a:tailEnd/>
          </a:ln>
        </p:spPr>
        <p:txBody>
          <a:bodyPr wrap="square" lIns="36000">
            <a:spAutoFit/>
          </a:bodyPr>
          <a:lstStyle/>
          <a:p>
            <a:pPr>
              <a:buClr>
                <a:schemeClr val="bg1">
                  <a:lumMod val="50000"/>
                </a:schemeClr>
              </a:buClr>
              <a:buSzPct val="125000"/>
              <a:buFont typeface="Wingdings" pitchFamily="2" charset="2"/>
              <a:buNone/>
              <a:tabLst>
                <a:tab pos="3721100" algn="l"/>
              </a:tabLst>
            </a:pPr>
            <a:r>
              <a:rPr lang="es-ES_tradnl" sz="1100" dirty="0">
                <a:solidFill>
                  <a:schemeClr val="tx1">
                    <a:lumMod val="75000"/>
                    <a:lumOff val="25000"/>
                  </a:schemeClr>
                </a:solidFill>
                <a:latin typeface="Bahnschrift Light SemiCondensed" panose="020B0502040204020203" pitchFamily="34" charset="0"/>
                <a:cs typeface="Arial" panose="020B0604020202020204" pitchFamily="34" charset="0"/>
              </a:rPr>
              <a:t>Ninguno</a:t>
            </a: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18" name="Rectangle 2"/>
          <p:cNvSpPr>
            <a:spLocks noChangeArrowheads="1"/>
          </p:cNvSpPr>
          <p:nvPr/>
        </p:nvSpPr>
        <p:spPr bwMode="auto">
          <a:xfrm>
            <a:off x="3822691" y="5300144"/>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a:latin typeface="Bahnschrift Light SemiCondensed" panose="020B0502040204020203" pitchFamily="34" charset="0"/>
                <a:cs typeface="Arial" panose="020B0604020202020204" pitchFamily="34" charset="0"/>
              </a:rPr>
              <a:t>59,1%</a:t>
            </a:r>
            <a:endParaRPr lang="es-ES" dirty="0">
              <a:latin typeface="Bahnschrift Light SemiCondensed" panose="020B0502040204020203" pitchFamily="34" charset="0"/>
              <a:cs typeface="Arial" panose="020B0604020202020204" pitchFamily="34" charset="0"/>
            </a:endParaRPr>
          </a:p>
        </p:txBody>
      </p:sp>
      <p:graphicFrame>
        <p:nvGraphicFramePr>
          <p:cNvPr id="20" name="8 Gráfico"/>
          <p:cNvGraphicFramePr/>
          <p:nvPr>
            <p:extLst>
              <p:ext uri="{D42A27DB-BD31-4B8C-83A1-F6EECF244321}">
                <p14:modId xmlns:p14="http://schemas.microsoft.com/office/powerpoint/2010/main" val="2171184454"/>
              </p:ext>
            </p:extLst>
          </p:nvPr>
        </p:nvGraphicFramePr>
        <p:xfrm>
          <a:off x="4947495" y="1499595"/>
          <a:ext cx="3230830" cy="1033569"/>
        </p:xfrm>
        <a:graphic>
          <a:graphicData uri="http://schemas.openxmlformats.org/drawingml/2006/chart">
            <c:chart xmlns:c="http://schemas.openxmlformats.org/drawingml/2006/chart" xmlns:r="http://schemas.openxmlformats.org/officeDocument/2006/relationships" r:id="rId7"/>
          </a:graphicData>
        </a:graphic>
      </p:graphicFrame>
      <p:sp>
        <p:nvSpPr>
          <p:cNvPr id="21" name="Rectangle 3"/>
          <p:cNvSpPr>
            <a:spLocks noChangeArrowheads="1"/>
          </p:cNvSpPr>
          <p:nvPr/>
        </p:nvSpPr>
        <p:spPr bwMode="auto">
          <a:xfrm>
            <a:off x="4895313" y="1268763"/>
            <a:ext cx="3173912"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a:solidFill>
                  <a:srgbClr val="C00000"/>
                </a:solidFill>
                <a:latin typeface="Segoe UI" panose="020B0502040204020203" pitchFamily="34" charset="0"/>
                <a:cs typeface="Segoe UI" panose="020B0502040204020203" pitchFamily="34" charset="0"/>
              </a:rPr>
              <a:t>Según edad</a:t>
            </a:r>
            <a:endParaRPr lang="es-ES" sz="900" dirty="0">
              <a:solidFill>
                <a:srgbClr val="C00000"/>
              </a:solidFill>
              <a:latin typeface="Segoe UI" panose="020B0502040204020203" pitchFamily="34" charset="0"/>
              <a:cs typeface="Segoe UI" panose="020B0502040204020203" pitchFamily="34" charset="0"/>
            </a:endParaRPr>
          </a:p>
        </p:txBody>
      </p:sp>
      <p:graphicFrame>
        <p:nvGraphicFramePr>
          <p:cNvPr id="24" name="8 Gráfico"/>
          <p:cNvGraphicFramePr/>
          <p:nvPr>
            <p:extLst>
              <p:ext uri="{D42A27DB-BD31-4B8C-83A1-F6EECF244321}">
                <p14:modId xmlns:p14="http://schemas.microsoft.com/office/powerpoint/2010/main" val="2984350205"/>
              </p:ext>
            </p:extLst>
          </p:nvPr>
        </p:nvGraphicFramePr>
        <p:xfrm>
          <a:off x="4947495" y="5056616"/>
          <a:ext cx="3230830" cy="1033569"/>
        </p:xfrm>
        <a:graphic>
          <a:graphicData uri="http://schemas.openxmlformats.org/drawingml/2006/chart">
            <c:chart xmlns:c="http://schemas.openxmlformats.org/drawingml/2006/chart" xmlns:r="http://schemas.openxmlformats.org/officeDocument/2006/relationships" r:id="rId8"/>
          </a:graphicData>
        </a:graphic>
      </p:graphicFrame>
      <p:sp>
        <p:nvSpPr>
          <p:cNvPr id="29" name="17 CuadroTexto">
            <a:extLst>
              <a:ext uri="{FF2B5EF4-FFF2-40B4-BE49-F238E27FC236}">
                <a16:creationId xmlns:a16="http://schemas.microsoft.com/office/drawing/2014/main" id="{DE43E036-9867-404F-BC09-57FB3729607B}"/>
              </a:ext>
            </a:extLst>
          </p:cNvPr>
          <p:cNvSpPr txBox="1"/>
          <p:nvPr/>
        </p:nvSpPr>
        <p:spPr>
          <a:xfrm>
            <a:off x="160418" y="6328935"/>
            <a:ext cx="2823209"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Posible respuesta múltiple.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30" name="Conector recto 29">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1" name="Picture 5"/>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rot="16200000">
            <a:off x="4664268" y="1756885"/>
            <a:ext cx="254157" cy="18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rot="16200000">
            <a:off x="4664268" y="5391233"/>
            <a:ext cx="254157" cy="18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78791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830997"/>
          </a:xfrm>
          <a:prstGeom prst="rect">
            <a:avLst/>
          </a:prstGeom>
          <a:noFill/>
          <a:ln w="9525">
            <a:noFill/>
            <a:miter lim="800000"/>
            <a:headEnd/>
            <a:tailEnd/>
          </a:ln>
        </p:spPr>
        <p:txBody>
          <a:bodyPr wrap="square">
            <a:spAutoFit/>
          </a:bodyPr>
          <a:lstStyle/>
          <a:p>
            <a:pPr algn="ctr"/>
            <a:r>
              <a:rPr lang="es-ES" sz="2400" dirty="0">
                <a:latin typeface="Bahnschrift Light SemiCondensed" panose="020B0502040204020203" pitchFamily="34" charset="0"/>
                <a:ea typeface="Brandon Grotesque Thin" charset="0"/>
                <a:cs typeface="Brandon Grotesque Thin" charset="0"/>
              </a:rPr>
              <a:t>COMPRAS DE MATERIAL DEPORTIVO</a:t>
            </a: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5.4</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7041894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98206" y="983322"/>
            <a:ext cx="7890663" cy="2723823"/>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Cerca de dos de cada diez deportistas amateur de Navarra que han practicado en el confinamiento dicen haber necesitado material deportivo (el 18%) y un 13,0% ha comprado algún tipo de artículo para continuar con sus rutinas.  Entre los productos más demandados: </a:t>
            </a:r>
          </a:p>
          <a:p>
            <a:pPr marL="511175" lvl="1"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Mancuernas, bandas elásticas, cuerdas (51,5%)</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Bicicletas de ciclo </a:t>
            </a:r>
            <a:r>
              <a:rPr lang="es-ES" sz="1200" dirty="0" err="1" smtClean="0">
                <a:solidFill>
                  <a:schemeClr val="tx1">
                    <a:lumMod val="75000"/>
                    <a:lumOff val="25000"/>
                  </a:schemeClr>
                </a:solidFill>
                <a:latin typeface="Segoe UI" panose="020B0502040204020203" pitchFamily="34" charset="0"/>
                <a:cs typeface="Segoe UI" panose="020B0502040204020203" pitchFamily="34" charset="0"/>
              </a:rPr>
              <a:t>indoor</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(28,4%)</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Esterillas (21,0%)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4112764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4218525"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P.21. ¿Ha necesitado nuevo material deportivo durante el confinamiento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 que han mantenido su actividad física durante el tiempo de confinamiento (n=208) </a:t>
            </a:r>
          </a:p>
        </p:txBody>
      </p:sp>
      <p:sp>
        <p:nvSpPr>
          <p:cNvPr id="3" name="Rectangle 2"/>
          <p:cNvSpPr>
            <a:spLocks noChangeArrowheads="1"/>
          </p:cNvSpPr>
          <p:nvPr/>
        </p:nvSpPr>
        <p:spPr bwMode="auto">
          <a:xfrm>
            <a:off x="4551764" y="775327"/>
            <a:ext cx="4218525" cy="6463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P.22. ¿Y ha comprado o adquirido algún tipo de material o equipamiento deportivo durante el tiempo de confinamiento?</a:t>
            </a: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 que han mantenido su actividad física durante el tiempo de confinamiento (n=208) </a:t>
            </a:r>
          </a:p>
        </p:txBody>
      </p:sp>
      <p:graphicFrame>
        <p:nvGraphicFramePr>
          <p:cNvPr id="5" name="Object 2"/>
          <p:cNvGraphicFramePr>
            <a:graphicFrameLocks noChangeAspect="1"/>
          </p:cNvGraphicFramePr>
          <p:nvPr>
            <p:extLst>
              <p:ext uri="{D42A27DB-BD31-4B8C-83A1-F6EECF244321}">
                <p14:modId xmlns:p14="http://schemas.microsoft.com/office/powerpoint/2010/main" val="1995406987"/>
              </p:ext>
            </p:extLst>
          </p:nvPr>
        </p:nvGraphicFramePr>
        <p:xfrm>
          <a:off x="-157860" y="1686243"/>
          <a:ext cx="4777568" cy="2759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681110279"/>
              </p:ext>
            </p:extLst>
          </p:nvPr>
        </p:nvGraphicFramePr>
        <p:xfrm>
          <a:off x="4128307" y="1703213"/>
          <a:ext cx="4777568" cy="275985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ChangeArrowheads="1"/>
          </p:cNvSpPr>
          <p:nvPr/>
        </p:nvSpPr>
        <p:spPr bwMode="auto">
          <a:xfrm>
            <a:off x="5148420" y="4641626"/>
            <a:ext cx="3025211" cy="938719"/>
          </a:xfrm>
          <a:prstGeom prst="rect">
            <a:avLst/>
          </a:prstGeom>
          <a:solidFill>
            <a:schemeClr val="bg1">
              <a:lumMod val="95000"/>
            </a:schemeClr>
          </a:solidFill>
          <a:ln w="19050">
            <a:noFill/>
            <a:miter lim="800000"/>
            <a:headEnd/>
            <a:tailEnd/>
          </a:ln>
        </p:spPr>
        <p:txBody>
          <a:bodyPr wrap="square" lIns="36000">
            <a:spAutoFit/>
          </a:bodyPr>
          <a:lstStyle/>
          <a:p>
            <a:pPr algn="just">
              <a:buClr>
                <a:schemeClr val="bg1">
                  <a:lumMod val="50000"/>
                </a:schemeClr>
              </a:buClr>
              <a:buSzPct val="125000"/>
              <a:buFont typeface="Wingdings" pitchFamily="2" charset="2"/>
              <a:buNone/>
              <a:tabLst>
                <a:tab pos="3721100" algn="l"/>
              </a:tabLst>
            </a:pPr>
            <a:r>
              <a:rPr lang="es-ES_tradnl" sz="1100" dirty="0" smtClean="0">
                <a:latin typeface="Bahnschrift Light SemiCondensed" panose="020B0502040204020203" pitchFamily="34" charset="0"/>
                <a:cs typeface="Arial" panose="020B0604020202020204" pitchFamily="34" charset="0"/>
              </a:rPr>
              <a:t>Sobre el conjunto de la población de navarra que practica deporte, un 9% ha comprado algún tipo de material o equipamiento deportivo durante el periodo de confinamiento para poder continuar sus entrenamientos en casa.</a:t>
            </a:r>
            <a:endParaRPr lang="es-ES" sz="1100" dirty="0">
              <a:latin typeface="Bahnschrift Light SemiCondensed" panose="020B0502040204020203" pitchFamily="34" charset="0"/>
              <a:cs typeface="Arial" panose="020B0604020202020204" pitchFamily="34" charset="0"/>
            </a:endParaRPr>
          </a:p>
        </p:txBody>
      </p:sp>
      <p:sp>
        <p:nvSpPr>
          <p:cNvPr id="4" name="Forma libre 3"/>
          <p:cNvSpPr/>
          <p:nvPr/>
        </p:nvSpPr>
        <p:spPr bwMode="auto">
          <a:xfrm>
            <a:off x="7836493" y="2204815"/>
            <a:ext cx="417677" cy="2025353"/>
          </a:xfrm>
          <a:custGeom>
            <a:avLst/>
            <a:gdLst>
              <a:gd name="connsiteX0" fmla="*/ 0 w 417677"/>
              <a:gd name="connsiteY0" fmla="*/ 0 h 2025353"/>
              <a:gd name="connsiteX1" fmla="*/ 324741 w 417677"/>
              <a:gd name="connsiteY1" fmla="*/ 461473 h 2025353"/>
              <a:gd name="connsiteX2" fmla="*/ 401653 w 417677"/>
              <a:gd name="connsiteY2" fmla="*/ 1110953 h 2025353"/>
              <a:gd name="connsiteX3" fmla="*/ 59821 w 417677"/>
              <a:gd name="connsiteY3" fmla="*/ 2025353 h 2025353"/>
              <a:gd name="connsiteX4" fmla="*/ 59821 w 417677"/>
              <a:gd name="connsiteY4" fmla="*/ 2025353 h 202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77" h="2025353">
                <a:moveTo>
                  <a:pt x="0" y="0"/>
                </a:moveTo>
                <a:cubicBezTo>
                  <a:pt x="128899" y="138157"/>
                  <a:pt x="257799" y="276314"/>
                  <a:pt x="324741" y="461473"/>
                </a:cubicBezTo>
                <a:cubicBezTo>
                  <a:pt x="391683" y="646632"/>
                  <a:pt x="445806" y="850306"/>
                  <a:pt x="401653" y="1110953"/>
                </a:cubicBezTo>
                <a:cubicBezTo>
                  <a:pt x="357500" y="1371600"/>
                  <a:pt x="59821" y="2025353"/>
                  <a:pt x="59821" y="2025353"/>
                </a:cubicBezTo>
                <a:lnTo>
                  <a:pt x="59821" y="2025353"/>
                </a:lnTo>
              </a:path>
            </a:pathLst>
          </a:custGeom>
          <a:noFill/>
          <a:ln w="6350">
            <a:solidFill>
              <a:schemeClr val="tx1">
                <a:lumMod val="65000"/>
                <a:lumOff val="35000"/>
              </a:schemeClr>
            </a:solidFill>
            <a:miter lim="800000"/>
            <a:headEnd/>
            <a:tailEnd/>
          </a:ln>
          <a:effectLst/>
        </p:spPr>
        <p:txBody>
          <a:bodyPr rtlCol="0" anchor="ctr"/>
          <a:lstStyle/>
          <a:p>
            <a:pPr algn="ctr"/>
            <a:endParaRPr lang="es-ES"/>
          </a:p>
        </p:txBody>
      </p:sp>
      <p:cxnSp>
        <p:nvCxnSpPr>
          <p:cNvPr id="9" name="Conector recto de flecha 8"/>
          <p:cNvCxnSpPr>
            <a:stCxn id="4" idx="3"/>
          </p:cNvCxnSpPr>
          <p:nvPr/>
        </p:nvCxnSpPr>
        <p:spPr>
          <a:xfrm flipH="1">
            <a:off x="7827948" y="4230168"/>
            <a:ext cx="68366" cy="110194"/>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29270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301783764"/>
              </p:ext>
            </p:extLst>
          </p:nvPr>
        </p:nvGraphicFramePr>
        <p:xfrm>
          <a:off x="339579" y="959993"/>
          <a:ext cx="8294008" cy="406837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P.23. ¿Qué tipo de material deportivo ha adquirido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 que han comprado material deportivo (n=27) </a:t>
            </a:r>
          </a:p>
        </p:txBody>
      </p:sp>
      <p:pic>
        <p:nvPicPr>
          <p:cNvPr id="6" name="Imagen 5"/>
          <p:cNvPicPr>
            <a:picLocks noChangeAspect="1"/>
          </p:cNvPicPr>
          <p:nvPr/>
        </p:nvPicPr>
        <p:blipFill>
          <a:blip r:embed="rId3"/>
          <a:stretch>
            <a:fillRect/>
          </a:stretch>
        </p:blipFill>
        <p:spPr>
          <a:xfrm>
            <a:off x="2257371" y="2925574"/>
            <a:ext cx="457296" cy="407339"/>
          </a:xfrm>
          <a:prstGeom prst="rect">
            <a:avLst/>
          </a:prstGeom>
        </p:spPr>
      </p:pic>
      <p:pic>
        <p:nvPicPr>
          <p:cNvPr id="7" name="Imagen 6"/>
          <p:cNvPicPr>
            <a:picLocks noChangeAspect="1"/>
          </p:cNvPicPr>
          <p:nvPr/>
        </p:nvPicPr>
        <p:blipFill>
          <a:blip r:embed="rId4"/>
          <a:stretch>
            <a:fillRect/>
          </a:stretch>
        </p:blipFill>
        <p:spPr>
          <a:xfrm>
            <a:off x="3626015" y="3295133"/>
            <a:ext cx="382468" cy="382468"/>
          </a:xfrm>
          <a:prstGeom prst="rect">
            <a:avLst/>
          </a:prstGeom>
        </p:spPr>
      </p:pic>
      <p:pic>
        <p:nvPicPr>
          <p:cNvPr id="8" name="Imagen 7"/>
          <p:cNvPicPr>
            <a:picLocks noChangeAspect="1"/>
          </p:cNvPicPr>
          <p:nvPr/>
        </p:nvPicPr>
        <p:blipFill>
          <a:blip r:embed="rId5"/>
          <a:stretch>
            <a:fillRect/>
          </a:stretch>
        </p:blipFill>
        <p:spPr>
          <a:xfrm>
            <a:off x="4836655" y="3142038"/>
            <a:ext cx="536616" cy="688657"/>
          </a:xfrm>
          <a:prstGeom prst="rect">
            <a:avLst/>
          </a:prstGeom>
        </p:spPr>
      </p:pic>
      <p:pic>
        <p:nvPicPr>
          <p:cNvPr id="9" name="Imagen 8"/>
          <p:cNvPicPr>
            <a:picLocks noChangeAspect="1"/>
          </p:cNvPicPr>
          <p:nvPr/>
        </p:nvPicPr>
        <p:blipFill>
          <a:blip r:embed="rId6"/>
          <a:stretch>
            <a:fillRect/>
          </a:stretch>
        </p:blipFill>
        <p:spPr>
          <a:xfrm>
            <a:off x="6201443" y="3553802"/>
            <a:ext cx="381786" cy="381786"/>
          </a:xfrm>
          <a:prstGeom prst="rect">
            <a:avLst/>
          </a:prstGeom>
        </p:spPr>
      </p:pic>
      <p:grpSp>
        <p:nvGrpSpPr>
          <p:cNvPr id="12" name="Grupo 11"/>
          <p:cNvGrpSpPr/>
          <p:nvPr/>
        </p:nvGrpSpPr>
        <p:grpSpPr>
          <a:xfrm>
            <a:off x="745475" y="1909974"/>
            <a:ext cx="795213" cy="616551"/>
            <a:chOff x="1962025" y="5356626"/>
            <a:chExt cx="795213" cy="616551"/>
          </a:xfrm>
        </p:grpSpPr>
        <p:pic>
          <p:nvPicPr>
            <p:cNvPr id="10" name="Imagen 9"/>
            <p:cNvPicPr>
              <a:picLocks noChangeAspect="1"/>
            </p:cNvPicPr>
            <p:nvPr/>
          </p:nvPicPr>
          <p:blipFill>
            <a:blip r:embed="rId7"/>
            <a:stretch>
              <a:fillRect/>
            </a:stretch>
          </p:blipFill>
          <p:spPr>
            <a:xfrm>
              <a:off x="2337683" y="5402472"/>
              <a:ext cx="419555" cy="419555"/>
            </a:xfrm>
            <a:prstGeom prst="rect">
              <a:avLst/>
            </a:prstGeom>
          </p:spPr>
        </p:pic>
        <p:pic>
          <p:nvPicPr>
            <p:cNvPr id="11" name="Imagen 10"/>
            <p:cNvPicPr>
              <a:picLocks noChangeAspect="1"/>
            </p:cNvPicPr>
            <p:nvPr/>
          </p:nvPicPr>
          <p:blipFill>
            <a:blip r:embed="rId8"/>
            <a:stretch>
              <a:fillRect/>
            </a:stretch>
          </p:blipFill>
          <p:spPr>
            <a:xfrm>
              <a:off x="1962025" y="5356626"/>
              <a:ext cx="465400" cy="465400"/>
            </a:xfrm>
            <a:prstGeom prst="rect">
              <a:avLst/>
            </a:prstGeom>
          </p:spPr>
        </p:pic>
        <p:pic>
          <p:nvPicPr>
            <p:cNvPr id="4" name="Imagen 3"/>
            <p:cNvPicPr>
              <a:picLocks noChangeAspect="1"/>
            </p:cNvPicPr>
            <p:nvPr/>
          </p:nvPicPr>
          <p:blipFill>
            <a:blip r:embed="rId9"/>
            <a:stretch>
              <a:fillRect/>
            </a:stretch>
          </p:blipFill>
          <p:spPr>
            <a:xfrm>
              <a:off x="2049467" y="5670874"/>
              <a:ext cx="334652" cy="302303"/>
            </a:xfrm>
            <a:prstGeom prst="rect">
              <a:avLst/>
            </a:prstGeom>
          </p:spPr>
        </p:pic>
      </p:grpSp>
      <p:sp>
        <p:nvSpPr>
          <p:cNvPr id="13" name="17 CuadroTexto">
            <a:extLst>
              <a:ext uri="{FF2B5EF4-FFF2-40B4-BE49-F238E27FC236}">
                <a16:creationId xmlns:a16="http://schemas.microsoft.com/office/drawing/2014/main" id="{DE43E036-9867-404F-BC09-57FB3729607B}"/>
              </a:ext>
            </a:extLst>
          </p:cNvPr>
          <p:cNvSpPr txBox="1"/>
          <p:nvPr/>
        </p:nvSpPr>
        <p:spPr>
          <a:xfrm>
            <a:off x="160418" y="6328935"/>
            <a:ext cx="2648482"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4" name="Conector recto 13">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931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¿Es una disciplina...?*</a:t>
            </a:r>
            <a:endPar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entrevistados/as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Gráfico 2">
            <a:extLst>
              <a:ext uri="{FF2B5EF4-FFF2-40B4-BE49-F238E27FC236}">
                <a16:creationId xmlns:a16="http://schemas.microsoft.com/office/drawing/2014/main" id="{DDE565C2-AECF-4DA6-8000-0F770BE7F406}"/>
              </a:ext>
            </a:extLst>
          </p:cNvPr>
          <p:cNvGraphicFramePr/>
          <p:nvPr>
            <p:extLst>
              <p:ext uri="{D42A27DB-BD31-4B8C-83A1-F6EECF244321}">
                <p14:modId xmlns:p14="http://schemas.microsoft.com/office/powerpoint/2010/main" val="3582642945"/>
              </p:ext>
            </p:extLst>
          </p:nvPr>
        </p:nvGraphicFramePr>
        <p:xfrm>
          <a:off x="1410056" y="1160561"/>
          <a:ext cx="6638988" cy="4394202"/>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62716" y="3130066"/>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De competición en equipo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10 Rectángulo redondeado"/>
          <p:cNvSpPr/>
          <p:nvPr/>
        </p:nvSpPr>
        <p:spPr bwMode="auto">
          <a:xfrm>
            <a:off x="1727057" y="3192503"/>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8" name="5 CuadroTexto"/>
          <p:cNvSpPr txBox="1"/>
          <p:nvPr/>
        </p:nvSpPr>
        <p:spPr>
          <a:xfrm>
            <a:off x="339880" y="3982217"/>
            <a:ext cx="1387177"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De competición individual</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 name="10 Rectángulo redondeado"/>
          <p:cNvSpPr/>
          <p:nvPr/>
        </p:nvSpPr>
        <p:spPr bwMode="auto">
          <a:xfrm>
            <a:off x="1727057" y="4121568"/>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0" name="5 CuadroTexto"/>
          <p:cNvSpPr txBox="1"/>
          <p:nvPr/>
        </p:nvSpPr>
        <p:spPr>
          <a:xfrm>
            <a:off x="62716" y="2422966"/>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Ambas</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10 Rectángulo redondeado"/>
          <p:cNvSpPr/>
          <p:nvPr/>
        </p:nvSpPr>
        <p:spPr bwMode="auto">
          <a:xfrm>
            <a:off x="1727057" y="2485403"/>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Tree>
    <p:extLst>
      <p:ext uri="{BB962C8B-B14F-4D97-AF65-F5344CB8AC3E}">
        <p14:creationId xmlns:p14="http://schemas.microsoft.com/office/powerpoint/2010/main" val="17865957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4783520" y="1358781"/>
            <a:ext cx="3836719" cy="4195985"/>
          </a:xfrm>
          <a:prstGeom prst="rect">
            <a:avLst/>
          </a:prstGeom>
          <a:solidFill>
            <a:schemeClr val="bg1">
              <a:lumMod val="95000"/>
              <a:alpha val="77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384995"/>
          </a:xfrm>
          <a:prstGeom prst="rect">
            <a:avLst/>
          </a:prstGeom>
          <a:noFill/>
          <a:ln w="9525">
            <a:noFill/>
            <a:miter lim="800000"/>
            <a:headEnd/>
            <a:tailEnd/>
          </a:ln>
        </p:spPr>
        <p:txBody>
          <a:bodyPr wrap="square">
            <a:spAutoFit/>
          </a:bodyPr>
          <a:lstStyle/>
          <a:p>
            <a:pPr algn="ctr"/>
            <a:r>
              <a:rPr lang="es-ES_tradnl" sz="2800" dirty="0">
                <a:latin typeface="Bahnschrift Light SemiCondensed" panose="020B0502040204020203" pitchFamily="34" charset="0"/>
                <a:ea typeface="Brandon Grotesque Thin" charset="0"/>
                <a:cs typeface="Brandon Grotesque Thin" charset="0"/>
              </a:rPr>
              <a:t>LA POBLACIÓN EN EDAD ESCOLAR QUE PRACTICA DEPORTE</a:t>
            </a:r>
            <a:endParaRPr lang="es-ES" sz="28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529008"/>
          </a:xfrm>
          <a:prstGeom prst="rect">
            <a:avLst/>
          </a:prstGeom>
          <a:noFill/>
          <a:ln w="9525">
            <a:noFill/>
            <a:miter lim="800000"/>
            <a:headEnd/>
            <a:tailEnd/>
          </a:ln>
        </p:spPr>
        <p:txBody>
          <a:bodyPr wrap="square">
            <a:spAutoFit/>
          </a:bodyPr>
          <a:lstStyle/>
          <a:p>
            <a:pPr algn="ctr">
              <a:lnSpc>
                <a:spcPct val="150000"/>
              </a:lnSpc>
            </a:pPr>
            <a:r>
              <a:rPr lang="es-ES_tradnl" sz="7200" b="1" dirty="0">
                <a:solidFill>
                  <a:schemeClr val="tx1">
                    <a:lumMod val="50000"/>
                    <a:lumOff val="50000"/>
                  </a:schemeClr>
                </a:solidFill>
                <a:latin typeface="Bahnschrift Light SemiCondensed" panose="020B0502040204020203" pitchFamily="34" charset="0"/>
              </a:rPr>
              <a:t>6</a:t>
            </a:r>
            <a:r>
              <a:rPr lang="es-ES_tradnl" sz="7200" b="1" dirty="0" smtClean="0">
                <a:solidFill>
                  <a:schemeClr val="tx1">
                    <a:lumMod val="50000"/>
                    <a:lumOff val="50000"/>
                  </a:schemeClr>
                </a:solidFill>
                <a:latin typeface="Bahnschrift Light SemiCondensed" panose="020B0502040204020203" pitchFamily="34" charset="0"/>
              </a:rPr>
              <a:t>.</a:t>
            </a:r>
            <a:endParaRPr lang="es-ES" sz="66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56484492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938992"/>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LAS RUTINAS DEPORTIVAS DE LOS Y LAS JOVENES EN EDAD ESCOLAR EN EL TIEMPO DE CONFINAMIENTO</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6.1</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5838518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49480" y="983322"/>
            <a:ext cx="7839389" cy="4293483"/>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jóvenes en edad escolar que practican deporte de forma reglada han echado en falta durante el confinamiento especialmente compartir tiempo con los y las amigas a través de su práctica deportiva, como citan siete de cada diez consultados.  También sentirse físicamente bien, saludable (31,3%), la diversión, su componente lúdico (24,0%) y el hecho de estar al aire libre (21,3%), son elementos que aporta el deporte a los y las jóvenes navarros y navarras.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Durante el tiempo de Estado de Alarma la mayoría de los y las jóvenes deportistas han seguido realizando alguna rutina de ejercicio físico en casa, como indica el 71,5% de los consultados. Por el contrario, un 28,4% no siguió practicando deporte. Una conducta más visible en el caso de los chicos y entre los más jóvenes, quienes tienen 14 o 15 años.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este caso, la falta de motivación o pérdida de interés sería la principal barrera aducida por estos jóvenes para no haber practicado deporte en casa (46,1%). También, aunque con menor peso encontramos razones como la falta de medios, infraestructuras (27,2%), así como la excesiva carga lectiva sobrevenida por la formación a distancia (18,9%) o la falta de tiempo (15,9%).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7490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64022" y="983322"/>
            <a:ext cx="7924847" cy="3739485"/>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otro lado, los y las jóvenes que han continuado ejercitándose durante el confinamiento dicen en su mayor parte no haber tenido el apoyo de nadie en concreto para continuar entrenando. Quienes si señalan algún tipo de apoyo nombran preferentemente al entrenador/a, técnico/a en primer lugar (18,2%), seguido de sus figuras paterna y materna (13,6%), así como los propios compañeros de equipo (10,4%).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técnicos y entrenadores/as de éstos jóvenes han participado de medios audiovisuales e internet para favorecer los entrenamientos, bien a través de envíos por mail o video regularmente, o bien a través de entrenamientos en línea, o comunicaciones frecuentes.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282519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P.17</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De todas las cosas que te aporta el deporte ¿Cuáles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son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las dos que has echado de menos durante el confinamiento por no poder practicar</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practican deporte</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7 Gráfico"/>
          <p:cNvGraphicFramePr/>
          <p:nvPr>
            <p:extLst>
              <p:ext uri="{D42A27DB-BD31-4B8C-83A1-F6EECF244321}">
                <p14:modId xmlns:p14="http://schemas.microsoft.com/office/powerpoint/2010/main" val="1969655763"/>
              </p:ext>
            </p:extLst>
          </p:nvPr>
        </p:nvGraphicFramePr>
        <p:xfrm>
          <a:off x="629863" y="1364055"/>
          <a:ext cx="7095535" cy="4609455"/>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539478"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Máximo dos respuestas.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2640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P.17</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De todas las cosas que te aporta el deporte ¿Cuáles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son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las dos que has echado de menos durante el confinamiento por no poder practicar</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practican deporte</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4" name="7 Gráfico"/>
          <p:cNvGraphicFramePr/>
          <p:nvPr>
            <p:extLst>
              <p:ext uri="{D42A27DB-BD31-4B8C-83A1-F6EECF244321}">
                <p14:modId xmlns:p14="http://schemas.microsoft.com/office/powerpoint/2010/main" val="2364215631"/>
              </p:ext>
            </p:extLst>
          </p:nvPr>
        </p:nvGraphicFramePr>
        <p:xfrm>
          <a:off x="233819" y="1281870"/>
          <a:ext cx="7525762" cy="5047066"/>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a:picLocks noChangeAspect="1"/>
          </p:cNvPicPr>
          <p:nvPr/>
        </p:nvPicPr>
        <p:blipFill rotWithShape="1">
          <a:blip r:embed="rId3"/>
          <a:srcRect l="68136" t="1" r="15391" b="61526"/>
          <a:stretch/>
        </p:blipFill>
        <p:spPr>
          <a:xfrm>
            <a:off x="6434040" y="5151264"/>
            <a:ext cx="300136" cy="490689"/>
          </a:xfrm>
          <a:prstGeom prst="rect">
            <a:avLst/>
          </a:prstGeom>
        </p:spPr>
      </p:pic>
      <p:pic>
        <p:nvPicPr>
          <p:cNvPr id="6" name="Imagen 5"/>
          <p:cNvPicPr>
            <a:picLocks noChangeAspect="1"/>
          </p:cNvPicPr>
          <p:nvPr/>
        </p:nvPicPr>
        <p:blipFill rotWithShape="1">
          <a:blip r:embed="rId3"/>
          <a:srcRect l="14667" t="44978" r="68094" b="17706"/>
          <a:stretch/>
        </p:blipFill>
        <p:spPr>
          <a:xfrm>
            <a:off x="6734177" y="5170315"/>
            <a:ext cx="317554" cy="481164"/>
          </a:xfrm>
          <a:prstGeom prst="rect">
            <a:avLst/>
          </a:prstGeom>
        </p:spPr>
      </p:pic>
      <p:sp>
        <p:nvSpPr>
          <p:cNvPr id="7" name="Rectangle 2"/>
          <p:cNvSpPr>
            <a:spLocks noChangeArrowheads="1"/>
          </p:cNvSpPr>
          <p:nvPr/>
        </p:nvSpPr>
        <p:spPr bwMode="auto">
          <a:xfrm>
            <a:off x="5658877" y="5300468"/>
            <a:ext cx="775162" cy="2308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Chicos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8" name="Rectangle 2"/>
          <p:cNvSpPr>
            <a:spLocks noChangeArrowheads="1"/>
          </p:cNvSpPr>
          <p:nvPr/>
        </p:nvSpPr>
        <p:spPr bwMode="auto">
          <a:xfrm>
            <a:off x="7058017" y="5300468"/>
            <a:ext cx="775162" cy="2308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Chicas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9" name="17 CuadroTexto">
            <a:extLst>
              <a:ext uri="{FF2B5EF4-FFF2-40B4-BE49-F238E27FC236}">
                <a16:creationId xmlns:a16="http://schemas.microsoft.com/office/drawing/2014/main" id="{DE43E036-9867-404F-BC09-57FB3729607B}"/>
              </a:ext>
            </a:extLst>
          </p:cNvPr>
          <p:cNvSpPr txBox="1"/>
          <p:nvPr/>
        </p:nvSpPr>
        <p:spPr>
          <a:xfrm>
            <a:off x="160418" y="6328935"/>
            <a:ext cx="2648482"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 name="Conector recto 9">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82324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P.21</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¿Durante el confinamiento has podido establecer alguna rutina de actividad física en casa, has continuado o adaptado el entrenamiento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practican deporte</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404041274"/>
              </p:ext>
            </p:extLst>
          </p:nvPr>
        </p:nvGraphicFramePr>
        <p:xfrm>
          <a:off x="-146491" y="1390968"/>
          <a:ext cx="4777568" cy="2759852"/>
        </p:xfrm>
        <a:graphic>
          <a:graphicData uri="http://schemas.openxmlformats.org/drawingml/2006/chart">
            <c:chart xmlns:c="http://schemas.openxmlformats.org/drawingml/2006/chart" xmlns:r="http://schemas.openxmlformats.org/officeDocument/2006/relationships" r:id="rId2"/>
          </a:graphicData>
        </a:graphic>
      </p:graphicFrame>
      <p:sp>
        <p:nvSpPr>
          <p:cNvPr id="5" name="Arco 4"/>
          <p:cNvSpPr/>
          <p:nvPr/>
        </p:nvSpPr>
        <p:spPr>
          <a:xfrm rot="4373660">
            <a:off x="2465410" y="2788456"/>
            <a:ext cx="467542" cy="1860321"/>
          </a:xfrm>
          <a:prstGeom prst="arc">
            <a:avLst>
              <a:gd name="adj1" fmla="val 16456947"/>
              <a:gd name="adj2" fmla="val 505375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Rectangle 2"/>
          <p:cNvSpPr>
            <a:spLocks noChangeArrowheads="1"/>
          </p:cNvSpPr>
          <p:nvPr/>
        </p:nvSpPr>
        <p:spPr bwMode="auto">
          <a:xfrm>
            <a:off x="1211493" y="4463468"/>
            <a:ext cx="2975375" cy="830997"/>
          </a:xfrm>
          <a:prstGeom prst="rect">
            <a:avLst/>
          </a:prstGeom>
          <a:solidFill>
            <a:schemeClr val="bg1">
              <a:lumMod val="95000"/>
            </a:schemeClr>
          </a:solidFill>
          <a:ln w="19050">
            <a:noFill/>
            <a:miter lim="800000"/>
            <a:headEnd/>
            <a:tailEnd/>
          </a:ln>
        </p:spPr>
        <p:txBody>
          <a:bodyPr wrap="square" lIns="36000">
            <a:spAutoFit/>
          </a:bodyPr>
          <a:lstStyle/>
          <a:p>
            <a:pPr algn="just">
              <a:buClr>
                <a:schemeClr val="bg1">
                  <a:lumMod val="50000"/>
                </a:schemeClr>
              </a:buClr>
              <a:buSzPct val="125000"/>
              <a:buFont typeface="Wingdings" pitchFamily="2" charset="2"/>
              <a:buNone/>
              <a:tabLst>
                <a:tab pos="3721100" algn="l"/>
              </a:tabLst>
            </a:pPr>
            <a:r>
              <a:rPr lang="es-ES_tradnl" sz="1200" dirty="0" smtClean="0">
                <a:latin typeface="Bahnschrift Light SemiCondensed" panose="020B0502040204020203" pitchFamily="34" charset="0"/>
                <a:cs typeface="Arial" panose="020B0604020202020204" pitchFamily="34" charset="0"/>
              </a:rPr>
              <a:t>Un 71,5% de los y las jóvenes navarras en edad escolar que practican deporte han adaptado sus entrenamientos o establecido alguna rutina durante el confinamiento </a:t>
            </a:r>
            <a:endParaRPr lang="es-ES" sz="1200" dirty="0">
              <a:latin typeface="Bahnschrift Light SemiCondensed" panose="020B0502040204020203" pitchFamily="34" charset="0"/>
              <a:cs typeface="Arial" panose="020B0604020202020204" pitchFamily="34" charset="0"/>
            </a:endParaRPr>
          </a:p>
        </p:txBody>
      </p:sp>
      <p:graphicFrame>
        <p:nvGraphicFramePr>
          <p:cNvPr id="7" name="8 Gráfico"/>
          <p:cNvGraphicFramePr/>
          <p:nvPr>
            <p:extLst>
              <p:ext uri="{D42A27DB-BD31-4B8C-83A1-F6EECF244321}">
                <p14:modId xmlns:p14="http://schemas.microsoft.com/office/powerpoint/2010/main" val="473535059"/>
              </p:ext>
            </p:extLst>
          </p:nvPr>
        </p:nvGraphicFramePr>
        <p:xfrm>
          <a:off x="5624438" y="1620874"/>
          <a:ext cx="2341549" cy="162152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ChangeArrowheads="1"/>
          </p:cNvSpPr>
          <p:nvPr/>
        </p:nvSpPr>
        <p:spPr bwMode="auto">
          <a:xfrm>
            <a:off x="5265175" y="3718616"/>
            <a:ext cx="3173912"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a:solidFill>
                  <a:srgbClr val="C00000"/>
                </a:solidFill>
                <a:latin typeface="Segoe UI" panose="020B0502040204020203" pitchFamily="34" charset="0"/>
                <a:cs typeface="Segoe UI" panose="020B0502040204020203" pitchFamily="34" charset="0"/>
              </a:rPr>
              <a:t>Según género</a:t>
            </a:r>
            <a:endParaRPr lang="es-ES" sz="900" dirty="0">
              <a:solidFill>
                <a:srgbClr val="C00000"/>
              </a:solidFill>
              <a:latin typeface="Segoe UI" panose="020B0502040204020203" pitchFamily="34" charset="0"/>
              <a:cs typeface="Segoe UI" panose="020B0502040204020203" pitchFamily="34" charset="0"/>
            </a:endParaRPr>
          </a:p>
        </p:txBody>
      </p:sp>
      <p:sp>
        <p:nvSpPr>
          <p:cNvPr id="10" name="Rectangle 3"/>
          <p:cNvSpPr>
            <a:spLocks noChangeArrowheads="1"/>
          </p:cNvSpPr>
          <p:nvPr/>
        </p:nvSpPr>
        <p:spPr bwMode="auto">
          <a:xfrm>
            <a:off x="5208257" y="1564659"/>
            <a:ext cx="3173912"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a:solidFill>
                  <a:srgbClr val="C00000"/>
                </a:solidFill>
                <a:latin typeface="Segoe UI" panose="020B0502040204020203" pitchFamily="34" charset="0"/>
                <a:cs typeface="Segoe UI" panose="020B0502040204020203" pitchFamily="34" charset="0"/>
              </a:rPr>
              <a:t>Según edad</a:t>
            </a:r>
            <a:endParaRPr lang="es-ES" sz="900" dirty="0">
              <a:solidFill>
                <a:srgbClr val="C00000"/>
              </a:solidFill>
              <a:latin typeface="Segoe UI" panose="020B0502040204020203" pitchFamily="34" charset="0"/>
              <a:cs typeface="Segoe UI" panose="020B0502040204020203" pitchFamily="34" charset="0"/>
            </a:endParaRPr>
          </a:p>
        </p:txBody>
      </p:sp>
      <p:graphicFrame>
        <p:nvGraphicFramePr>
          <p:cNvPr id="11" name="8 Gráfico"/>
          <p:cNvGraphicFramePr/>
          <p:nvPr>
            <p:extLst>
              <p:ext uri="{D42A27DB-BD31-4B8C-83A1-F6EECF244321}">
                <p14:modId xmlns:p14="http://schemas.microsoft.com/office/powerpoint/2010/main" val="2962411196"/>
              </p:ext>
            </p:extLst>
          </p:nvPr>
        </p:nvGraphicFramePr>
        <p:xfrm>
          <a:off x="5624438" y="4068203"/>
          <a:ext cx="2341549" cy="1621526"/>
        </p:xfrm>
        <a:graphic>
          <a:graphicData uri="http://schemas.openxmlformats.org/drawingml/2006/chart">
            <c:chart xmlns:c="http://schemas.openxmlformats.org/drawingml/2006/chart" xmlns:r="http://schemas.openxmlformats.org/officeDocument/2006/relationships" r:id="rId4"/>
          </a:graphicData>
        </a:graphic>
      </p:graphicFrame>
      <p:sp>
        <p:nvSpPr>
          <p:cNvPr id="12"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3" name="Conector recto 12">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3951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P.26</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¿Por qué motivos has parado toda actividad deportiva durante el confinamiento?, ¿cuáles son las principales barreras que te has encontrado para realizar deporte</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practican deporte y han parado su actividad en el confinamiento (n=85)</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13180795"/>
              </p:ext>
            </p:extLst>
          </p:nvPr>
        </p:nvGraphicFramePr>
        <p:xfrm>
          <a:off x="401182" y="1254192"/>
          <a:ext cx="8294008" cy="4068376"/>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648482"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7137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P.22</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¿Quién te ha apoyado, te ha ayudado a continuar con la actividad física o el entrenamiento durante el confinamiento?</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practican deporte y han seguido en el confinamiento (n=215)</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5" name="7 Gráfico"/>
          <p:cNvGraphicFramePr/>
          <p:nvPr>
            <p:extLst>
              <p:ext uri="{D42A27DB-BD31-4B8C-83A1-F6EECF244321}">
                <p14:modId xmlns:p14="http://schemas.microsoft.com/office/powerpoint/2010/main" val="2389596502"/>
              </p:ext>
            </p:extLst>
          </p:nvPr>
        </p:nvGraphicFramePr>
        <p:xfrm>
          <a:off x="629863" y="1364055"/>
          <a:ext cx="7095535" cy="46094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7 Gráfico"/>
          <p:cNvGraphicFramePr/>
          <p:nvPr>
            <p:extLst>
              <p:ext uri="{D42A27DB-BD31-4B8C-83A1-F6EECF244321}">
                <p14:modId xmlns:p14="http://schemas.microsoft.com/office/powerpoint/2010/main" val="2274844289"/>
              </p:ext>
            </p:extLst>
          </p:nvPr>
        </p:nvGraphicFramePr>
        <p:xfrm>
          <a:off x="4877124" y="2007800"/>
          <a:ext cx="4463429" cy="315667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rot="16200000">
            <a:off x="4497686" y="1628362"/>
            <a:ext cx="437049" cy="32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5198951" y="1570751"/>
            <a:ext cx="3785785" cy="6463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P.23</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Cómo ha supervisado o apoyado tus entrenamientos</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practican deporte y han seguido en el confinamiento con apoyo de un entrenador/a, técnico/a, monitor/a (n=39)</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9" name="17 CuadroTexto"/>
          <p:cNvSpPr txBox="1"/>
          <p:nvPr/>
        </p:nvSpPr>
        <p:spPr>
          <a:xfrm>
            <a:off x="312818" y="6284781"/>
            <a:ext cx="262443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 name="Conector recto 9"/>
          <p:cNvCxnSpPr/>
          <p:nvPr/>
        </p:nvCxnSpPr>
        <p:spPr>
          <a:xfrm>
            <a:off x="375037" y="6500738"/>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7901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938992"/>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LA INCRETIDUMBRE ANTE LA NUEVA NORMALIDAD Y EL DEPORTE DE LOS Y LAS JÓVENES EN EDAD ESCOLAR</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6.2</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80469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P.2.1¿Cuál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es su lugar de entrenamiento?*</a:t>
            </a:r>
            <a:endPar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entrevistados/as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Group 118"/>
          <p:cNvGraphicFramePr>
            <a:graphicFrameLocks noGrp="1"/>
          </p:cNvGraphicFramePr>
          <p:nvPr>
            <p:extLst>
              <p:ext uri="{D42A27DB-BD31-4B8C-83A1-F6EECF244321}">
                <p14:modId xmlns:p14="http://schemas.microsoft.com/office/powerpoint/2010/main" val="2779023988"/>
              </p:ext>
            </p:extLst>
          </p:nvPr>
        </p:nvGraphicFramePr>
        <p:xfrm>
          <a:off x="1281867" y="1850808"/>
          <a:ext cx="5866566" cy="2464504"/>
        </p:xfrm>
        <a:graphic>
          <a:graphicData uri="http://schemas.openxmlformats.org/drawingml/2006/table">
            <a:tbl>
              <a:tblPr/>
              <a:tblGrid>
                <a:gridCol w="2820114">
                  <a:extLst>
                    <a:ext uri="{9D8B030D-6E8A-4147-A177-3AD203B41FA5}">
                      <a16:colId xmlns:a16="http://schemas.microsoft.com/office/drawing/2014/main" val="20000"/>
                    </a:ext>
                  </a:extLst>
                </a:gridCol>
                <a:gridCol w="761613">
                  <a:extLst>
                    <a:ext uri="{9D8B030D-6E8A-4147-A177-3AD203B41FA5}">
                      <a16:colId xmlns:a16="http://schemas.microsoft.com/office/drawing/2014/main" val="4156560232"/>
                    </a:ext>
                  </a:extLst>
                </a:gridCol>
                <a:gridCol w="761613">
                  <a:extLst>
                    <a:ext uri="{9D8B030D-6E8A-4147-A177-3AD203B41FA5}">
                      <a16:colId xmlns:a16="http://schemas.microsoft.com/office/drawing/2014/main" val="20003"/>
                    </a:ext>
                  </a:extLst>
                </a:gridCol>
                <a:gridCol w="761613">
                  <a:extLst>
                    <a:ext uri="{9D8B030D-6E8A-4147-A177-3AD203B41FA5}">
                      <a16:colId xmlns:a16="http://schemas.microsoft.com/office/drawing/2014/main" val="20004"/>
                    </a:ext>
                  </a:extLst>
                </a:gridCol>
                <a:gridCol w="761613">
                  <a:extLst>
                    <a:ext uri="{9D8B030D-6E8A-4147-A177-3AD203B41FA5}">
                      <a16:colId xmlns:a16="http://schemas.microsoft.com/office/drawing/2014/main" val="20005"/>
                    </a:ext>
                  </a:extLst>
                </a:gridCol>
              </a:tblGrid>
              <a:tr h="200183">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lang="es-ES" sz="8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gridSpan="3">
                  <a:txBody>
                    <a:bodyPr/>
                    <a:lstStyle/>
                    <a:p>
                      <a:pPr algn="ctr" fontAlgn="b"/>
                      <a:r>
                        <a:rPr lang="es-ES" sz="800" b="1" i="0" u="none" strike="noStrike" dirty="0" smtClean="0">
                          <a:solidFill>
                            <a:schemeClr val="bg1"/>
                          </a:solidFill>
                          <a:effectLst/>
                          <a:latin typeface="Segoe UI" panose="020B0502040204020203" pitchFamily="34" charset="0"/>
                          <a:cs typeface="Segoe UI" panose="020B0502040204020203" pitchFamily="34" charset="0"/>
                        </a:rPr>
                        <a:t>Tipología de deportista </a:t>
                      </a:r>
                      <a:endParaRPr lang="es-ES" sz="8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tx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24476">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Total </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(n=401)</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nivel </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(n=25)</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Rendimiento </a:t>
                      </a:r>
                      <a:endParaRPr lang="es-ES" sz="800" b="0" i="0" u="none" strike="noStrike" baseline="0"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(n = 76)</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Federados/as</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a:t>
                      </a:r>
                      <a:endParaRPr lang="es-ES" sz="800" b="0" i="0" u="none" strike="noStrike"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 300)</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extLst>
                  <a:ext uri="{0D108BD9-81ED-4DB2-BD59-A6C34878D82A}">
                    <a16:rowId xmlns:a16="http://schemas.microsoft.com/office/drawing/2014/main" val="10001"/>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Centro de Tecnificación E. </a:t>
                      </a:r>
                      <a:r>
                        <a:rPr lang="es-ES" sz="900" b="0" i="0" u="none" strike="noStrike" dirty="0" err="1">
                          <a:solidFill>
                            <a:schemeClr val="tx1">
                              <a:lumMod val="75000"/>
                              <a:lumOff val="25000"/>
                            </a:schemeClr>
                          </a:solidFill>
                          <a:effectLst/>
                          <a:latin typeface="Segoe UI" panose="020B0502040204020203" pitchFamily="34" charset="0"/>
                          <a:cs typeface="Segoe UI" panose="020B0502040204020203" pitchFamily="34" charset="0"/>
                        </a:rPr>
                        <a:t>Larrabide</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8,5%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16,0%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11,8%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7,0%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Centros, instalaciones de tecnificación deportiva de la federación</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13,5%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17,1%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13,0%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Al aire libre, medio natural (pantano, ríos, montaña..)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9,7%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Instalaciones privadas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35,2%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51,3%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30,0%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Instalaciones municipales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30,9%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17,1%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36,3%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Universidad de Navarra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Otras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0,7</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8453581"/>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No concreta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0,7</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8869376"/>
                  </a:ext>
                </a:extLst>
              </a:tr>
            </a:tbl>
          </a:graphicData>
        </a:graphic>
      </p:graphicFrame>
      <p:grpSp>
        <p:nvGrpSpPr>
          <p:cNvPr id="4" name="1 Grupo"/>
          <p:cNvGrpSpPr/>
          <p:nvPr/>
        </p:nvGrpSpPr>
        <p:grpSpPr>
          <a:xfrm>
            <a:off x="4344711" y="4550295"/>
            <a:ext cx="2803722" cy="215444"/>
            <a:chOff x="3956305" y="6192244"/>
            <a:chExt cx="2803722" cy="215444"/>
          </a:xfrm>
        </p:grpSpPr>
        <p:sp>
          <p:nvSpPr>
            <p:cNvPr id="5" name="7 CuadroTexto"/>
            <p:cNvSpPr txBox="1"/>
            <p:nvPr/>
          </p:nvSpPr>
          <p:spPr>
            <a:xfrm>
              <a:off x="4092773" y="6192244"/>
              <a:ext cx="574196" cy="215444"/>
            </a:xfrm>
            <a:prstGeom prst="rect">
              <a:avLst/>
            </a:prstGeom>
            <a:noFill/>
          </p:spPr>
          <p:txBody>
            <a:bodyPr wrap="none" rtlCol="0">
              <a:spAutoFit/>
            </a:bodyPr>
            <a:lstStyle/>
            <a:p>
              <a:r>
                <a:rPr lang="es-ES" sz="800" dirty="0" smtClean="0">
                  <a:latin typeface="Segoe UI" panose="020B0502040204020203" pitchFamily="34" charset="0"/>
                  <a:cs typeface="Segoe UI" panose="020B0502040204020203" pitchFamily="34" charset="0"/>
                </a:rPr>
                <a:t>Principal</a:t>
              </a:r>
              <a:endParaRPr lang="es-ES" sz="800" dirty="0">
                <a:latin typeface="Segoe UI" panose="020B0502040204020203" pitchFamily="34" charset="0"/>
                <a:cs typeface="Segoe UI" panose="020B0502040204020203" pitchFamily="34" charset="0"/>
              </a:endParaRPr>
            </a:p>
          </p:txBody>
        </p:sp>
        <p:sp>
          <p:nvSpPr>
            <p:cNvPr id="6" name="8 Rectángulo redondeado"/>
            <p:cNvSpPr/>
            <p:nvPr/>
          </p:nvSpPr>
          <p:spPr bwMode="auto">
            <a:xfrm>
              <a:off x="3956305" y="6255436"/>
              <a:ext cx="166324" cy="107722"/>
            </a:xfrm>
            <a:prstGeom prst="roundRect">
              <a:avLst>
                <a:gd name="adj" fmla="val 40982"/>
              </a:avLst>
            </a:prstGeom>
            <a:solidFill>
              <a:schemeClr val="bg1">
                <a:lumMod val="7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7" name="9 CuadroTexto"/>
            <p:cNvSpPr txBox="1"/>
            <p:nvPr/>
          </p:nvSpPr>
          <p:spPr>
            <a:xfrm>
              <a:off x="5783478" y="6192244"/>
              <a:ext cx="976549" cy="215444"/>
            </a:xfrm>
            <a:prstGeom prst="rect">
              <a:avLst/>
            </a:prstGeom>
            <a:noFill/>
          </p:spPr>
          <p:txBody>
            <a:bodyPr wrap="none" rtlCol="0">
              <a:spAutoFit/>
            </a:bodyPr>
            <a:lstStyle/>
            <a:p>
              <a:r>
                <a:rPr lang="es-ES" sz="800" dirty="0" smtClean="0">
                  <a:latin typeface="Segoe UI" panose="020B0502040204020203" pitchFamily="34" charset="0"/>
                  <a:cs typeface="Segoe UI" panose="020B0502040204020203" pitchFamily="34" charset="0"/>
                </a:rPr>
                <a:t>Otros destacados</a:t>
              </a:r>
              <a:endParaRPr lang="es-ES" sz="800" dirty="0">
                <a:latin typeface="Segoe UI" panose="020B0502040204020203" pitchFamily="34" charset="0"/>
                <a:cs typeface="Segoe UI" panose="020B0502040204020203" pitchFamily="34" charset="0"/>
              </a:endParaRPr>
            </a:p>
          </p:txBody>
        </p:sp>
        <p:sp>
          <p:nvSpPr>
            <p:cNvPr id="8" name="10 Rectángulo redondeado"/>
            <p:cNvSpPr/>
            <p:nvPr/>
          </p:nvSpPr>
          <p:spPr bwMode="auto">
            <a:xfrm>
              <a:off x="5617154" y="6255436"/>
              <a:ext cx="166324" cy="107722"/>
            </a:xfrm>
            <a:prstGeom prst="roundRect">
              <a:avLst>
                <a:gd name="adj" fmla="val 40982"/>
              </a:avLst>
            </a:prstGeom>
            <a:solidFill>
              <a:schemeClr val="bg1">
                <a:lumMod val="9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grpSp>
      <p:sp>
        <p:nvSpPr>
          <p:cNvPr id="9" name="17 CuadroTexto">
            <a:extLst>
              <a:ext uri="{FF2B5EF4-FFF2-40B4-BE49-F238E27FC236}">
                <a16:creationId xmlns:a16="http://schemas.microsoft.com/office/drawing/2014/main" id="{DE43E036-9867-404F-BC09-57FB3729607B}"/>
              </a:ext>
            </a:extLst>
          </p:cNvPr>
          <p:cNvSpPr txBox="1"/>
          <p:nvPr/>
        </p:nvSpPr>
        <p:spPr>
          <a:xfrm>
            <a:off x="160418" y="6328935"/>
            <a:ext cx="254428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 name="Conector recto 9">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63597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75118" y="983322"/>
            <a:ext cx="7813751" cy="4893647"/>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Tras la desescalada y la recuperación de la nueva normalidad, del conjunto de jóvenes entrevistados/as sólo un 44,1% dice haber retomado su práctica deportiva de nuevo. La mayor parte, el 52,3% volverá en septiembre tras el verano. Sin embargo, la tasa de abandono se ha cifrado en un 3,6% de los y las consultadas que dice que no va a continuar.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motivos del abandono del deporte en esta etapa suelen estar relacionados con la presión de los estudios, algo que queda reflejado también en esta ocasión, pero al que se añade la percepción de riesgo ante el posible contagio de Covid-19, situándose como el principal motivo.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nueva normalidad traerá también al deporte de los y las jóvenes en edad escolar nuevos hábitos y requerimientos. En este sentido, los y las jóvenes ven más extendido el uso de las mascarillas, la distancia mínima en zonas comunes, la reducción de los grupos para los entrenamientos o incluso el cierre de zonas comunes como vestuarios.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No obstante, preguntados por cuál de los requerimientos puede representar una mayor dificultad para ellos, el 27,8% señala expresamente que ninguno en particular. Para quienes ven limitaciones, es el uso de la mascarilla el que a su juicio presenta una mayor dificultad para su práctica deportiva.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5261500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75118" y="983322"/>
            <a:ext cx="7813751" cy="2677656"/>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Así, un 15,1% </a:t>
            </a:r>
            <a:r>
              <a:rPr lang="es-ES" sz="1200" dirty="0">
                <a:solidFill>
                  <a:schemeClr val="tx1">
                    <a:lumMod val="75000"/>
                    <a:lumOff val="25000"/>
                  </a:schemeClr>
                </a:solidFill>
                <a:latin typeface="Segoe UI" panose="020B0502040204020203" pitchFamily="34" charset="0"/>
                <a:cs typeface="Segoe UI" panose="020B0502040204020203" pitchFamily="34" charset="0"/>
              </a:rPr>
              <a:t>considera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que las </a:t>
            </a:r>
            <a:r>
              <a:rPr lang="es-ES" sz="1200" dirty="0">
                <a:solidFill>
                  <a:schemeClr val="tx1">
                    <a:lumMod val="75000"/>
                    <a:lumOff val="25000"/>
                  </a:schemeClr>
                </a:solidFill>
                <a:latin typeface="Segoe UI" panose="020B0502040204020203" pitchFamily="34" charset="0"/>
                <a:cs typeface="Segoe UI" panose="020B0502040204020203" pitchFamily="34" charset="0"/>
              </a:rPr>
              <a:t>medidas de prevención que deben adoptarse en la nueva normalidad para evitar el contagio,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afectarán mucho a su práctica deportiva y el 22,5% cree que bastante. Por el contrario, uno de cada tres jóvenes, el 35,3% considera que afectará poco o nada. Nuevamente aquí el hecho de elegir un deporte en equipo o de práctica individual afecta a la valoración percibida, siendo mayor en el caso de quienes compiten en equipo.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último, en el caso de los y las jóvenes que disputan competiciones federadas hay cierta preocupación </a:t>
            </a:r>
            <a:r>
              <a:rPr lang="es-ES" sz="1200" dirty="0">
                <a:solidFill>
                  <a:schemeClr val="tx1">
                    <a:lumMod val="75000"/>
                    <a:lumOff val="25000"/>
                  </a:schemeClr>
                </a:solidFill>
                <a:latin typeface="Segoe UI" panose="020B0502040204020203" pitchFamily="34" charset="0"/>
                <a:cs typeface="Segoe UI" panose="020B0502040204020203" pitchFamily="34" charset="0"/>
              </a:rPr>
              <a:t>por como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van </a:t>
            </a:r>
            <a:r>
              <a:rPr lang="es-ES" sz="1200" dirty="0">
                <a:solidFill>
                  <a:schemeClr val="tx1">
                    <a:lumMod val="75000"/>
                    <a:lumOff val="25000"/>
                  </a:schemeClr>
                </a:solidFill>
                <a:latin typeface="Segoe UI" panose="020B0502040204020203" pitchFamily="34" charset="0"/>
                <a:cs typeface="Segoe UI" panose="020B0502040204020203" pitchFamily="34" charset="0"/>
              </a:rPr>
              <a:t>a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retomarse en el escenario de nueva normalidad. Un 24,6% dice sentirse muy preocupado y el 21,7%, bastante preocupado.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734364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P.18</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Ahora que hemos entrado en la nueva normalidad, ¿has retomado tu práctica deportiva</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practican deporte</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6175470"/>
              </p:ext>
            </p:extLst>
          </p:nvPr>
        </p:nvGraphicFramePr>
        <p:xfrm>
          <a:off x="-154852" y="1739735"/>
          <a:ext cx="5113873" cy="295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7 Gráfico"/>
          <p:cNvGraphicFramePr/>
          <p:nvPr>
            <p:extLst>
              <p:ext uri="{D42A27DB-BD31-4B8C-83A1-F6EECF244321}">
                <p14:modId xmlns:p14="http://schemas.microsoft.com/office/powerpoint/2010/main" val="1841850726"/>
              </p:ext>
            </p:extLst>
          </p:nvPr>
        </p:nvGraphicFramePr>
        <p:xfrm>
          <a:off x="4744083" y="2324455"/>
          <a:ext cx="4670679" cy="298245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rot="16200000">
            <a:off x="4466105" y="3192243"/>
            <a:ext cx="437049" cy="32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5461803" y="1739735"/>
            <a:ext cx="3361190"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P.20</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¿Por qué motivos no vas a continuar</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practican deporte y no van a continuar (n=11)</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7" name="17 CuadroTexto">
            <a:extLst>
              <a:ext uri="{FF2B5EF4-FFF2-40B4-BE49-F238E27FC236}">
                <a16:creationId xmlns:a16="http://schemas.microsoft.com/office/drawing/2014/main" id="{DE43E036-9867-404F-BC09-57FB3729607B}"/>
              </a:ext>
            </a:extLst>
          </p:cNvPr>
          <p:cNvSpPr txBox="1"/>
          <p:nvPr/>
        </p:nvSpPr>
        <p:spPr>
          <a:xfrm>
            <a:off x="160418" y="6328935"/>
            <a:ext cx="262443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 name="Conector recto 7">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1515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P.24</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¿Cómo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ha variado el tiempo de practica deportiva en horas antes, durante y después del confinamiento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practican deporte y han seguido en el confinamiento (n=215)</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4" name="Gráfico 3">
            <a:extLst>
              <a:ext uri="{FF2B5EF4-FFF2-40B4-BE49-F238E27FC236}">
                <a16:creationId xmlns:a16="http://schemas.microsoft.com/office/drawing/2014/main" id="{DDE565C2-AECF-4DA6-8000-0F770BE7F406}"/>
              </a:ext>
            </a:extLst>
          </p:cNvPr>
          <p:cNvGraphicFramePr/>
          <p:nvPr>
            <p:extLst/>
          </p:nvPr>
        </p:nvGraphicFramePr>
        <p:xfrm>
          <a:off x="544191" y="1229940"/>
          <a:ext cx="7145930" cy="475360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ector recto 5"/>
          <p:cNvCxnSpPr/>
          <p:nvPr/>
        </p:nvCxnSpPr>
        <p:spPr>
          <a:xfrm flipV="1">
            <a:off x="2546647" y="5024750"/>
            <a:ext cx="931491" cy="324741"/>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flipV="1">
            <a:off x="4732946" y="4956384"/>
            <a:ext cx="958553" cy="68367"/>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17 CuadroTexto"/>
          <p:cNvSpPr txBox="1"/>
          <p:nvPr/>
        </p:nvSpPr>
        <p:spPr>
          <a:xfrm>
            <a:off x="312818" y="6284781"/>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 name="Conector recto 9"/>
          <p:cNvCxnSpPr/>
          <p:nvPr/>
        </p:nvCxnSpPr>
        <p:spPr>
          <a:xfrm>
            <a:off x="375037" y="6500738"/>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6200000">
            <a:off x="6941068" y="5065985"/>
            <a:ext cx="312817" cy="23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auto">
          <a:xfrm>
            <a:off x="7220517" y="3878879"/>
            <a:ext cx="1760408" cy="1615827"/>
          </a:xfrm>
          <a:prstGeom prst="rect">
            <a:avLst/>
          </a:prstGeom>
          <a:solidFill>
            <a:schemeClr val="bg1">
              <a:lumMod val="95000"/>
            </a:schemeClr>
          </a:solidFill>
          <a:ln w="19050">
            <a:noFill/>
            <a:miter lim="800000"/>
            <a:headEnd/>
            <a:tailEnd/>
          </a:ln>
        </p:spPr>
        <p:txBody>
          <a:bodyPr wrap="square" lIns="36000">
            <a:spAutoFit/>
          </a:bodyPr>
          <a:lstStyle/>
          <a:p>
            <a:pPr>
              <a:buClr>
                <a:schemeClr val="bg1">
                  <a:lumMod val="50000"/>
                </a:schemeClr>
              </a:buClr>
              <a:buSzPct val="125000"/>
              <a:buFont typeface="Wingdings" pitchFamily="2" charset="2"/>
              <a:buNone/>
              <a:tabLst>
                <a:tab pos="3721100" algn="l"/>
              </a:tabLst>
            </a:pPr>
            <a:r>
              <a:rPr lang="es-ES_tradnl" sz="1100" dirty="0" smtClean="0">
                <a:latin typeface="Bahnschrift Light SemiCondensed" panose="020B0502040204020203" pitchFamily="34" charset="0"/>
                <a:cs typeface="Arial" panose="020B0604020202020204" pitchFamily="34" charset="0"/>
              </a:rPr>
              <a:t>Tras el periodo de confinamiento, las horas dedicadas a la practica deportiva se han reducido en general. Ahora un 14,4% de los y las jóvenes dedica menos de 2 horas semanales, frente al 3,3% antes de la pandemia.</a:t>
            </a:r>
            <a:endParaRPr lang="es-ES" sz="1100" dirty="0">
              <a:latin typeface="Bahnschrift Light Semi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2394536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P.19. ¿Cuáles de las siguientes medidas de prevención se han aplicado o crees que se aplicarán en tu practica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deportiva</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¿Y cual te va a resultar más difícil de cumplir o te provoca más dificultad?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practican deporte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y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han retomado la práctica deportiva o volverán en septiembre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(n=289)</a:t>
            </a:r>
          </a:p>
        </p:txBody>
      </p:sp>
      <p:graphicFrame>
        <p:nvGraphicFramePr>
          <p:cNvPr id="3" name="7 Gráfico"/>
          <p:cNvGraphicFramePr/>
          <p:nvPr>
            <p:extLst>
              <p:ext uri="{D42A27DB-BD31-4B8C-83A1-F6EECF244321}">
                <p14:modId xmlns:p14="http://schemas.microsoft.com/office/powerpoint/2010/main" val="731127397"/>
              </p:ext>
            </p:extLst>
          </p:nvPr>
        </p:nvGraphicFramePr>
        <p:xfrm>
          <a:off x="401183" y="1283158"/>
          <a:ext cx="7525762" cy="5252281"/>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p:cNvSpPr txBox="1"/>
          <p:nvPr/>
        </p:nvSpPr>
        <p:spPr>
          <a:xfrm>
            <a:off x="306669" y="6206617"/>
            <a:ext cx="2799164"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Posible respuesta múltiple.</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p:cNvCxnSpPr/>
          <p:nvPr/>
        </p:nvCxnSpPr>
        <p:spPr>
          <a:xfrm>
            <a:off x="375037" y="6500738"/>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17 CuadroTexto"/>
          <p:cNvSpPr txBox="1"/>
          <p:nvPr/>
        </p:nvSpPr>
        <p:spPr>
          <a:xfrm>
            <a:off x="306669" y="6323767"/>
            <a:ext cx="2581156" cy="200055"/>
          </a:xfrm>
          <a:prstGeom prst="rect">
            <a:avLst/>
          </a:prstGeom>
          <a:noFill/>
        </p:spPr>
        <p:txBody>
          <a:bodyPr wrap="none" rtlCol="0">
            <a:spAutoFit/>
          </a:bodyPr>
          <a:lstStyle/>
          <a:p>
            <a:r>
              <a:rPr lang="es-ES" sz="700" dirty="0" smtClean="0">
                <a:solidFill>
                  <a:schemeClr val="tx1">
                    <a:lumMod val="75000"/>
                    <a:lumOff val="25000"/>
                  </a:schemeClr>
                </a:solidFill>
                <a:latin typeface="Segoe UI" panose="020B0502040204020203" pitchFamily="34" charset="0"/>
                <a:cs typeface="Segoe UI" panose="020B0502040204020203" pitchFamily="34" charset="0"/>
              </a:rPr>
              <a:t>** 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9249641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P.16</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¿En qué grado cree que las medidas de prevención que deben adoptarse en la nueva normalidad para evitar el contagio, te afectarán en la práctica deportiva que realizabas antes del confinamiento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edad escolar que practican deporte </a:t>
            </a:r>
          </a:p>
        </p:txBody>
      </p:sp>
      <p:graphicFrame>
        <p:nvGraphicFramePr>
          <p:cNvPr id="3" name="7 Gráfico">
            <a:extLst>
              <a:ext uri="{FF2B5EF4-FFF2-40B4-BE49-F238E27FC236}">
                <a16:creationId xmlns:a16="http://schemas.microsoft.com/office/drawing/2014/main" id="{22324C4B-4715-4AF3-9B65-5713CAED299B}"/>
              </a:ext>
            </a:extLst>
          </p:cNvPr>
          <p:cNvGraphicFramePr/>
          <p:nvPr>
            <p:extLst>
              <p:ext uri="{D42A27DB-BD31-4B8C-83A1-F6EECF244321}">
                <p14:modId xmlns:p14="http://schemas.microsoft.com/office/powerpoint/2010/main" val="3898316722"/>
              </p:ext>
            </p:extLst>
          </p:nvPr>
        </p:nvGraphicFramePr>
        <p:xfrm>
          <a:off x="222637" y="1518410"/>
          <a:ext cx="7304090" cy="4575272"/>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Object 2"/>
          <p:cNvGraphicFramePr>
            <a:graphicFrameLocks noChangeAspect="1"/>
          </p:cNvGraphicFramePr>
          <p:nvPr>
            <p:extLst>
              <p:ext uri="{D42A27DB-BD31-4B8C-83A1-F6EECF244321}">
                <p14:modId xmlns:p14="http://schemas.microsoft.com/office/powerpoint/2010/main" val="2839395132"/>
              </p:ext>
            </p:extLst>
          </p:nvPr>
        </p:nvGraphicFramePr>
        <p:xfrm>
          <a:off x="5529307" y="2119469"/>
          <a:ext cx="1017858" cy="82845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ChangeArrowheads="1"/>
          </p:cNvSpPr>
          <p:nvPr/>
        </p:nvSpPr>
        <p:spPr bwMode="auto">
          <a:xfrm>
            <a:off x="5287589" y="2841588"/>
            <a:ext cx="1762272" cy="430887"/>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100" dirty="0" smtClean="0">
                <a:solidFill>
                  <a:schemeClr val="tx1">
                    <a:lumMod val="75000"/>
                    <a:lumOff val="25000"/>
                  </a:schemeClr>
                </a:solidFill>
                <a:latin typeface="Bahnschrift Light SemiCondensed" panose="020B0502040204020203" pitchFamily="34" charset="0"/>
                <a:cs typeface="Arial" panose="020B0604020202020204" pitchFamily="34" charset="0"/>
              </a:rPr>
              <a:t>Afectará mucho/ </a:t>
            </a:r>
          </a:p>
          <a:p>
            <a:pPr algn="ctr">
              <a:buClr>
                <a:schemeClr val="bg1">
                  <a:lumMod val="50000"/>
                </a:schemeClr>
              </a:buClr>
              <a:buSzPct val="125000"/>
              <a:buFont typeface="Wingdings" pitchFamily="2" charset="2"/>
              <a:buNone/>
              <a:tabLst>
                <a:tab pos="3721100" algn="l"/>
              </a:tabLst>
            </a:pPr>
            <a:r>
              <a:rPr lang="es-ES_tradnl" sz="1100" dirty="0" smtClean="0">
                <a:solidFill>
                  <a:schemeClr val="tx1">
                    <a:lumMod val="75000"/>
                    <a:lumOff val="25000"/>
                  </a:schemeClr>
                </a:solidFill>
                <a:latin typeface="Bahnschrift Light SemiCondensed" panose="020B0502040204020203" pitchFamily="34" charset="0"/>
                <a:cs typeface="Arial" panose="020B0604020202020204" pitchFamily="34" charset="0"/>
              </a:rPr>
              <a:t>bastante</a:t>
            </a: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8" name="Rectangle 2"/>
          <p:cNvSpPr>
            <a:spLocks noChangeArrowheads="1"/>
          </p:cNvSpPr>
          <p:nvPr/>
        </p:nvSpPr>
        <p:spPr bwMode="auto">
          <a:xfrm>
            <a:off x="6396274" y="2285670"/>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20,8%</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1332621308"/>
              </p:ext>
            </p:extLst>
          </p:nvPr>
        </p:nvGraphicFramePr>
        <p:xfrm>
          <a:off x="7108648" y="2119469"/>
          <a:ext cx="1017858" cy="82845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2"/>
          <p:cNvSpPr>
            <a:spLocks noChangeArrowheads="1"/>
          </p:cNvSpPr>
          <p:nvPr/>
        </p:nvSpPr>
        <p:spPr bwMode="auto">
          <a:xfrm>
            <a:off x="7975615" y="2285670"/>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36,4%</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11" name="Rectangle 3"/>
          <p:cNvSpPr>
            <a:spLocks noChangeArrowheads="1"/>
          </p:cNvSpPr>
          <p:nvPr/>
        </p:nvSpPr>
        <p:spPr bwMode="auto">
          <a:xfrm>
            <a:off x="5413356" y="1745715"/>
            <a:ext cx="1389096"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Practica deporte individual</a:t>
            </a:r>
            <a:endParaRPr lang="es-ES" sz="900" dirty="0">
              <a:solidFill>
                <a:srgbClr val="C00000"/>
              </a:solidFill>
              <a:latin typeface="Segoe UI" panose="020B0502040204020203" pitchFamily="34" charset="0"/>
              <a:cs typeface="Segoe UI" panose="020B0502040204020203" pitchFamily="34" charset="0"/>
            </a:endParaRPr>
          </a:p>
        </p:txBody>
      </p:sp>
      <p:sp>
        <p:nvSpPr>
          <p:cNvPr id="12" name="Rectangle 3"/>
          <p:cNvSpPr>
            <a:spLocks noChangeArrowheads="1"/>
          </p:cNvSpPr>
          <p:nvPr/>
        </p:nvSpPr>
        <p:spPr bwMode="auto">
          <a:xfrm>
            <a:off x="6948130" y="1745715"/>
            <a:ext cx="1389096"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Practica deporte en equipo</a:t>
            </a:r>
            <a:endParaRPr lang="es-ES" sz="900" dirty="0">
              <a:solidFill>
                <a:srgbClr val="C00000"/>
              </a:solidFill>
              <a:latin typeface="Segoe UI" panose="020B0502040204020203" pitchFamily="34" charset="0"/>
              <a:cs typeface="Segoe UI" panose="020B0502040204020203" pitchFamily="34" charset="0"/>
            </a:endParaRPr>
          </a:p>
        </p:txBody>
      </p:sp>
      <p:sp>
        <p:nvSpPr>
          <p:cNvPr id="13" name="Rectangle 2"/>
          <p:cNvSpPr>
            <a:spLocks noChangeArrowheads="1"/>
          </p:cNvSpPr>
          <p:nvPr/>
        </p:nvSpPr>
        <p:spPr bwMode="auto">
          <a:xfrm>
            <a:off x="6870035" y="2841588"/>
            <a:ext cx="1762272" cy="430887"/>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100" dirty="0" smtClean="0">
                <a:solidFill>
                  <a:schemeClr val="tx1">
                    <a:lumMod val="75000"/>
                    <a:lumOff val="25000"/>
                  </a:schemeClr>
                </a:solidFill>
                <a:latin typeface="Bahnschrift Light SemiCondensed" panose="020B0502040204020203" pitchFamily="34" charset="0"/>
                <a:cs typeface="Arial" panose="020B0604020202020204" pitchFamily="34" charset="0"/>
              </a:rPr>
              <a:t>Afectará mucho/ </a:t>
            </a:r>
          </a:p>
          <a:p>
            <a:pPr algn="ctr">
              <a:buClr>
                <a:schemeClr val="bg1">
                  <a:lumMod val="50000"/>
                </a:schemeClr>
              </a:buClr>
              <a:buSzPct val="125000"/>
              <a:buFont typeface="Wingdings" pitchFamily="2" charset="2"/>
              <a:buNone/>
              <a:tabLst>
                <a:tab pos="3721100" algn="l"/>
              </a:tabLst>
            </a:pPr>
            <a:r>
              <a:rPr lang="es-ES_tradnl" sz="1100" dirty="0" smtClean="0">
                <a:solidFill>
                  <a:schemeClr val="tx1">
                    <a:lumMod val="75000"/>
                    <a:lumOff val="25000"/>
                  </a:schemeClr>
                </a:solidFill>
                <a:latin typeface="Bahnschrift Light SemiCondensed" panose="020B0502040204020203" pitchFamily="34" charset="0"/>
                <a:cs typeface="Arial" panose="020B0604020202020204" pitchFamily="34" charset="0"/>
              </a:rPr>
              <a:t>bastante</a:t>
            </a: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107100309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P.25.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¿En qué grado te preocupa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cómo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van a retomarse las competiciones de las federaciones deportivas</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jóvenes en edad escolar que compiten en competiciones federadas (n=135)</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7 Gráfico">
            <a:extLst>
              <a:ext uri="{FF2B5EF4-FFF2-40B4-BE49-F238E27FC236}">
                <a16:creationId xmlns:a16="http://schemas.microsoft.com/office/drawing/2014/main" id="{22324C4B-4715-4AF3-9B65-5713CAED299B}"/>
              </a:ext>
            </a:extLst>
          </p:cNvPr>
          <p:cNvGraphicFramePr/>
          <p:nvPr>
            <p:extLst>
              <p:ext uri="{D42A27DB-BD31-4B8C-83A1-F6EECF244321}">
                <p14:modId xmlns:p14="http://schemas.microsoft.com/office/powerpoint/2010/main" val="3172794871"/>
              </p:ext>
            </p:extLst>
          </p:nvPr>
        </p:nvGraphicFramePr>
        <p:xfrm>
          <a:off x="982767" y="1476964"/>
          <a:ext cx="5732889" cy="4293706"/>
        </p:xfrm>
        <a:graphic>
          <a:graphicData uri="http://schemas.openxmlformats.org/drawingml/2006/chart">
            <c:chart xmlns:c="http://schemas.openxmlformats.org/drawingml/2006/chart" xmlns:r="http://schemas.openxmlformats.org/officeDocument/2006/relationships" r:id="rId2"/>
          </a:graphicData>
        </a:graphic>
      </p:graphicFrame>
      <p:sp>
        <p:nvSpPr>
          <p:cNvPr id="8" name="17 CuadroTexto"/>
          <p:cNvSpPr txBox="1"/>
          <p:nvPr/>
        </p:nvSpPr>
        <p:spPr>
          <a:xfrm>
            <a:off x="312818" y="6284781"/>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9" name="Conector recto 8"/>
          <p:cNvCxnSpPr/>
          <p:nvPr/>
        </p:nvCxnSpPr>
        <p:spPr>
          <a:xfrm>
            <a:off x="375037" y="6500738"/>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3172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4783520" y="1358781"/>
            <a:ext cx="3836719" cy="4195985"/>
          </a:xfrm>
          <a:prstGeom prst="rect">
            <a:avLst/>
          </a:prstGeom>
          <a:solidFill>
            <a:schemeClr val="bg1">
              <a:lumMod val="95000"/>
              <a:alpha val="77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954107"/>
          </a:xfrm>
          <a:prstGeom prst="rect">
            <a:avLst/>
          </a:prstGeom>
          <a:noFill/>
          <a:ln w="9525">
            <a:noFill/>
            <a:miter lim="800000"/>
            <a:headEnd/>
            <a:tailEnd/>
          </a:ln>
        </p:spPr>
        <p:txBody>
          <a:bodyPr wrap="square">
            <a:spAutoFit/>
          </a:bodyPr>
          <a:lstStyle/>
          <a:p>
            <a:pPr algn="ctr"/>
            <a:r>
              <a:rPr lang="es-ES_tradnl" sz="2800" dirty="0" smtClean="0">
                <a:latin typeface="Bahnschrift Light SemiCondensed" panose="020B0502040204020203" pitchFamily="34" charset="0"/>
                <a:ea typeface="Brandon Grotesque Thin" charset="0"/>
                <a:cs typeface="Brandon Grotesque Thin" charset="0"/>
              </a:rPr>
              <a:t>CONSIDERACIONES FINALES</a:t>
            </a:r>
            <a:endParaRPr lang="es-ES" sz="28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529008"/>
          </a:xfrm>
          <a:prstGeom prst="rect">
            <a:avLst/>
          </a:prstGeom>
          <a:noFill/>
          <a:ln w="9525">
            <a:noFill/>
            <a:miter lim="800000"/>
            <a:headEnd/>
            <a:tailEnd/>
          </a:ln>
        </p:spPr>
        <p:txBody>
          <a:bodyPr wrap="square">
            <a:spAutoFit/>
          </a:bodyPr>
          <a:lstStyle/>
          <a:p>
            <a:pPr algn="ctr">
              <a:lnSpc>
                <a:spcPct val="150000"/>
              </a:lnSpc>
            </a:pPr>
            <a:r>
              <a:rPr lang="es-ES_tradnl" sz="7200" b="1" dirty="0" smtClean="0">
                <a:solidFill>
                  <a:schemeClr val="tx1">
                    <a:lumMod val="50000"/>
                    <a:lumOff val="50000"/>
                  </a:schemeClr>
                </a:solidFill>
                <a:latin typeface="Bahnschrift Light SemiCondensed" panose="020B0502040204020203" pitchFamily="34" charset="0"/>
              </a:rPr>
              <a:t>7.</a:t>
            </a:r>
            <a:endParaRPr lang="es-ES" sz="66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80663875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bwMode="auto">
          <a:xfrm>
            <a:off x="1624980" y="1"/>
            <a:ext cx="7519020" cy="6857999"/>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pic>
        <p:nvPicPr>
          <p:cNvPr id="4" name="Picture 2" descr="Correr: Este es el gran error de muchos de los que se inician en ..."/>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83727"/>
          <a:stretch/>
        </p:blipFill>
        <p:spPr bwMode="auto">
          <a:xfrm flipH="1">
            <a:off x="0" y="0"/>
            <a:ext cx="1961116"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265274" y="391766"/>
            <a:ext cx="6442890" cy="6247864"/>
          </a:xfrm>
          <a:prstGeom prst="rect">
            <a:avLst/>
          </a:prstGeom>
          <a:noFill/>
          <a:ln>
            <a:noFill/>
          </a:ln>
        </p:spPr>
        <p:txBody>
          <a:bodyPr wrap="square" lIns="36000">
            <a:spAutoFit/>
          </a:bodyPr>
          <a:lstStyle/>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El año 2020 nos ha traído una situación inédita, sin precedentes, a consecuencia de la pandemia por el Coronavirus Covid-19. El 14 de marzo el Gobierno decretó el Estado de Alarma y el confinamiento de la población en sus domicilios. La actividad física y el deporte, no considerado actividad esencial, fue suspendido hasta en inicio de las fases de desescalada, a diferencia de otros países de nuestro entorno.</a:t>
            </a: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Este hecho ha tenido consecuencias en la población navarra en general y más en concreto, en la población navarra deportista, en tanto que las estructuras y esquemas que nos acompañan y por tanto, nos aportan seguridad y estabilidad desaparecen repentinamente, sin tener además un horizonte temporal claro. </a:t>
            </a: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El estudio realizado permite extraer conclusiones sobre las consecuencias de este hecho en los y las deportistas de Alto Nivel y Alto Rendimiento de la Comunidad Foral, algunas de las cuales exponemos a continuación:</a:t>
            </a: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796925" lvl="1"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De todos, es el colectivo que menos entusiasta se muestra en el cumplimiento de las medidas de confinamiento, al igual de ser el que más impacto en su salud y preparación técnica señala. </a:t>
            </a:r>
          </a:p>
          <a:p>
            <a:pPr marL="796925" lvl="1" indent="-285750" algn="just" eaLnBrk="0" hangingPunct="0">
              <a:lnSpc>
                <a:spcPts val="2000"/>
              </a:lnSpc>
              <a:buClr>
                <a:srgbClr val="C0C0C0"/>
              </a:buClr>
              <a:buSzPts val="1800"/>
              <a:buFont typeface="Arial" panose="020B0604020202020204" pitchFamily="34" charset="0"/>
              <a:buChar char="•"/>
            </a:pPr>
            <a:endParaRPr lang="es-ES" sz="1400" dirty="0" smtClean="0">
              <a:latin typeface="Bahnschrift Light SemiCondensed" panose="020B0502040204020203" pitchFamily="34" charset="0"/>
              <a:cs typeface="Arial" panose="020B0604020202020204" pitchFamily="34" charset="0"/>
            </a:endParaRPr>
          </a:p>
          <a:p>
            <a:pPr marL="796925" lvl="1"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Un 66,3% de los y las deportistas calificaba su estado de salud como muy bueno antes del confinamiento, descendiendo al 48,5% pasado este periodo. Un descenso muy significativo. En términos totales, uno de cada cuatro ha visto empeorar, en mayor o menor grado, su estado de salud (el 25,7%).</a:t>
            </a:r>
          </a:p>
          <a:p>
            <a:pPr marL="796925" lvl="1" indent="-285750" algn="just" eaLnBrk="0" hangingPunct="0">
              <a:lnSpc>
                <a:spcPts val="2000"/>
              </a:lnSpc>
              <a:buClr>
                <a:srgbClr val="C0C0C0"/>
              </a:buClr>
              <a:buSzPts val="1800"/>
              <a:buFont typeface="Arial" panose="020B0604020202020204" pitchFamily="34" charset="0"/>
              <a:buChar char="•"/>
            </a:pPr>
            <a:endParaRPr lang="es-ES" sz="1400" dirty="0">
              <a:latin typeface="Brandon Grotesque Thin"/>
              <a:cs typeface="Arial" panose="020B0604020202020204" pitchFamily="34" charset="0"/>
            </a:endParaRPr>
          </a:p>
        </p:txBody>
      </p:sp>
    </p:spTree>
    <p:extLst>
      <p:ext uri="{BB962C8B-B14F-4D97-AF65-F5344CB8AC3E}">
        <p14:creationId xmlns:p14="http://schemas.microsoft.com/office/powerpoint/2010/main" val="120572693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bwMode="auto">
          <a:xfrm>
            <a:off x="1624980" y="1"/>
            <a:ext cx="7519020" cy="6857999"/>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pic>
        <p:nvPicPr>
          <p:cNvPr id="4" name="Picture 2" descr="Correr: Este es el gran error de muchos de los que se inician en ..."/>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83727"/>
          <a:stretch/>
        </p:blipFill>
        <p:spPr bwMode="auto">
          <a:xfrm flipH="1">
            <a:off x="0" y="0"/>
            <a:ext cx="1961116"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265274" y="391766"/>
            <a:ext cx="6442890" cy="5991384"/>
          </a:xfrm>
          <a:prstGeom prst="rect">
            <a:avLst/>
          </a:prstGeom>
          <a:noFill/>
          <a:ln>
            <a:noFill/>
          </a:ln>
        </p:spPr>
        <p:txBody>
          <a:bodyPr wrap="square" lIns="36000">
            <a:spAutoFit/>
          </a:bodyPr>
          <a:lstStyle/>
          <a:p>
            <a:pPr marL="796925" lvl="1"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El tiempo de suspensión de la actividad ha llevado a la disminución de fuerza, potencia, masa muscular (29,7%), de resistencia y capacidad aeróbica (28,7%), principalmente. También en menor medida, al incremento de peso, la perdida de velocidad, de rutinas deportivas y de técnica, en definitiva, del “gesto deportivo”. </a:t>
            </a:r>
          </a:p>
          <a:p>
            <a:pPr marL="796925" lvl="1" indent="-285750" algn="just" eaLnBrk="0" hangingPunct="0">
              <a:lnSpc>
                <a:spcPts val="2000"/>
              </a:lnSpc>
              <a:buClr>
                <a:srgbClr val="C0C0C0"/>
              </a:buClr>
              <a:buSzPts val="1800"/>
              <a:buFont typeface="Arial" panose="020B0604020202020204" pitchFamily="34" charset="0"/>
              <a:buChar char="•"/>
            </a:pPr>
            <a:endParaRPr lang="es-ES" sz="1400" dirty="0">
              <a:latin typeface="Bahnschrift Light SemiCondensed" panose="020B0502040204020203" pitchFamily="34" charset="0"/>
              <a:cs typeface="Arial" panose="020B0604020202020204" pitchFamily="34" charset="0"/>
            </a:endParaRPr>
          </a:p>
          <a:p>
            <a:pPr marL="796925" lvl="1"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Así el impacto más relevante del tiempo de confinamiento y desescalada es en su preparación técnica. Uno de cada tres (32%) lo califica como de “alto impacto”.</a:t>
            </a:r>
          </a:p>
          <a:p>
            <a:pPr marL="796925" lvl="1" indent="-285750" algn="just" eaLnBrk="0" hangingPunct="0">
              <a:lnSpc>
                <a:spcPts val="2000"/>
              </a:lnSpc>
              <a:buClr>
                <a:srgbClr val="C0C0C0"/>
              </a:buClr>
              <a:buSzPts val="1800"/>
              <a:buFont typeface="Arial" panose="020B0604020202020204" pitchFamily="34" charset="0"/>
              <a:buChar char="•"/>
            </a:pPr>
            <a:endParaRPr lang="es-ES" sz="1400" dirty="0" smtClean="0">
              <a:latin typeface="Bahnschrift Light SemiCondensed" panose="020B0502040204020203" pitchFamily="34" charset="0"/>
              <a:cs typeface="Arial" panose="020B0604020202020204" pitchFamily="34" charset="0"/>
            </a:endParaRPr>
          </a:p>
          <a:p>
            <a:pPr marL="796925" lvl="1"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Un 24,8% de estos deportistas de élite ha tenido frecuentemente incertidumbre ante el futuro, el 14,9% dificultades para desconectar de las preocupaciones y el 13,9%, irritabilidad y cambios de humor. Un carrusel de emociones ya que también el 31,7% ha tenido habitualmente sentimientos de alegría y felicidad. </a:t>
            </a:r>
          </a:p>
          <a:p>
            <a:pPr marL="796925" lvl="1" indent="-285750" algn="just" eaLnBrk="0" hangingPunct="0">
              <a:lnSpc>
                <a:spcPts val="2000"/>
              </a:lnSpc>
              <a:buClr>
                <a:srgbClr val="C0C0C0"/>
              </a:buClr>
              <a:buSzPts val="1800"/>
              <a:buFont typeface="Arial" panose="020B0604020202020204" pitchFamily="34" charset="0"/>
              <a:buChar char="•"/>
            </a:pPr>
            <a:endParaRPr lang="es-ES" sz="1400" dirty="0">
              <a:latin typeface="Bahnschrift Light SemiCondensed" panose="020B0502040204020203" pitchFamily="34" charset="0"/>
              <a:cs typeface="Arial" panose="020B0604020202020204" pitchFamily="34" charset="0"/>
            </a:endParaRPr>
          </a:p>
          <a:p>
            <a:pPr marL="796925" lvl="1"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Otro indicador es el 39,6% ha empeorado la calidad del sueño durante el tiempo de suspensión de la actividad. </a:t>
            </a:r>
          </a:p>
          <a:p>
            <a:pPr marL="796925" lvl="1" indent="-285750" algn="just" eaLnBrk="0" hangingPunct="0">
              <a:lnSpc>
                <a:spcPts val="2000"/>
              </a:lnSpc>
              <a:buClr>
                <a:srgbClr val="C0C0C0"/>
              </a:buClr>
              <a:buSzPts val="1800"/>
              <a:buFont typeface="Arial" panose="020B0604020202020204" pitchFamily="34" charset="0"/>
              <a:buChar char="•"/>
            </a:pPr>
            <a:endParaRPr lang="es-ES" sz="1400" dirty="0">
              <a:latin typeface="Bahnschrift Light SemiCondensed" panose="020B0502040204020203" pitchFamily="34" charset="0"/>
              <a:cs typeface="Arial" panose="020B0604020202020204" pitchFamily="34" charset="0"/>
            </a:endParaRPr>
          </a:p>
          <a:p>
            <a:pPr marL="796925" lvl="1"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Asimismo, uno de cada tres deportistas de élite, el 33,7% ha sufrido consecuencias también económicas por la pandemia. Cerca de la mitad de éstos ha visto como se reducían sus ingresos derivados del deporte en menos de un 20%, pero también el 23,8% ha perdido más del 50% de sus ingresos. </a:t>
            </a:r>
          </a:p>
          <a:p>
            <a:pPr marL="796925" lvl="1" indent="-285750" algn="just" eaLnBrk="0" hangingPunct="0">
              <a:lnSpc>
                <a:spcPts val="2000"/>
              </a:lnSpc>
              <a:buClr>
                <a:srgbClr val="C0C0C0"/>
              </a:buClr>
              <a:buSzPts val="1800"/>
              <a:buFont typeface="Arial" panose="020B0604020202020204" pitchFamily="34" charset="0"/>
              <a:buChar char="•"/>
            </a:pPr>
            <a:endParaRPr lang="es-ES" sz="1400" dirty="0">
              <a:latin typeface="Brandon Grotesque Thin"/>
              <a:cs typeface="Arial" panose="020B0604020202020204" pitchFamily="34" charset="0"/>
            </a:endParaRPr>
          </a:p>
        </p:txBody>
      </p:sp>
    </p:spTree>
    <p:extLst>
      <p:ext uri="{BB962C8B-B14F-4D97-AF65-F5344CB8AC3E}">
        <p14:creationId xmlns:p14="http://schemas.microsoft.com/office/powerpoint/2010/main" val="1314453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89796" y="983322"/>
            <a:ext cx="7999073" cy="4270593"/>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ts val="18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practica totalidad de los y las deportistas entrevistados/as </a:t>
            </a:r>
            <a:r>
              <a:rPr lang="es-ES" sz="1200" b="1" dirty="0" smtClean="0">
                <a:solidFill>
                  <a:schemeClr val="tx1">
                    <a:lumMod val="75000"/>
                    <a:lumOff val="25000"/>
                  </a:schemeClr>
                </a:solidFill>
                <a:latin typeface="Segoe UI" panose="020B0502040204020203" pitchFamily="34" charset="0"/>
                <a:cs typeface="Segoe UI" panose="020B0502040204020203" pitchFamily="34" charset="0"/>
              </a:rPr>
              <a:t>disputa competiciones</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si bien hay diferencias a tener en cuenta en función de cada uno de los colectivos: </a:t>
            </a: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deportistas de Alto Nivel participan en ligas profesionales fundamentalmente (50,0%) y en menor medida, en competiciones de ámbito nacional, así como modalidades y pruebas olímpicas (el 20,8%, en ambos casos).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del colectivo de Alto Rendimiento, el 46% compite también en ligas profesionales y un 38,2% en competiciones de ámbito nacional.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federados y federadas participan en primer término en competiciones organizadas por la federación navarra como señala el 38,0%. Por otro lado, un 28,3% lo hace en modalidades no olímpicas definidas por federaciones internacionales.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0631198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bwMode="auto">
          <a:xfrm>
            <a:off x="1624980" y="1"/>
            <a:ext cx="7519020" cy="6857999"/>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pic>
        <p:nvPicPr>
          <p:cNvPr id="4" name="Picture 2" descr="Correr: Este es el gran error de muchos de los que se inician en ..."/>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83727"/>
          <a:stretch/>
        </p:blipFill>
        <p:spPr bwMode="auto">
          <a:xfrm flipH="1">
            <a:off x="0" y="0"/>
            <a:ext cx="1961116"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265274" y="391766"/>
            <a:ext cx="6442890" cy="5734903"/>
          </a:xfrm>
          <a:prstGeom prst="rect">
            <a:avLst/>
          </a:prstGeom>
          <a:noFill/>
          <a:ln>
            <a:noFill/>
          </a:ln>
        </p:spPr>
        <p:txBody>
          <a:bodyPr wrap="square" lIns="36000">
            <a:spAutoFit/>
          </a:bodyPr>
          <a:lstStyle/>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En el caso de los y las deportistas federados/as, </a:t>
            </a: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339725"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Dos de cada diez, pese a la juventud de buena parte de los participantes, ha visto empeorar su estado de salud en cierto grado después del confinamiento. Han perdido resistencia (41,7%), y fuerza, potencia o masa muscular (24,0%), principalmente. </a:t>
            </a:r>
          </a:p>
          <a:p>
            <a:pPr marL="339725" indent="-285750" algn="just" eaLnBrk="0" hangingPunct="0">
              <a:lnSpc>
                <a:spcPts val="2000"/>
              </a:lnSpc>
              <a:buClr>
                <a:srgbClr val="C0C0C0"/>
              </a:buClr>
              <a:buSzPts val="1800"/>
              <a:buFont typeface="Arial" panose="020B0604020202020204" pitchFamily="34" charset="0"/>
              <a:buChar char="•"/>
            </a:pPr>
            <a:endParaRPr lang="es-ES" sz="1400" dirty="0">
              <a:latin typeface="Bahnschrift Light SemiCondensed" panose="020B0502040204020203" pitchFamily="34" charset="0"/>
              <a:cs typeface="Arial" panose="020B0604020202020204" pitchFamily="34" charset="0"/>
            </a:endParaRPr>
          </a:p>
          <a:p>
            <a:pPr marL="339725"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Su bienestar emocional parece haberse resentido menos, aunque el 34,7% ha empeorado su calidad del sueño. </a:t>
            </a:r>
          </a:p>
          <a:p>
            <a:pPr marL="339725" indent="-285750" algn="just" eaLnBrk="0" hangingPunct="0">
              <a:lnSpc>
                <a:spcPts val="2000"/>
              </a:lnSpc>
              <a:buClr>
                <a:srgbClr val="C0C0C0"/>
              </a:buClr>
              <a:buSzPts val="1800"/>
              <a:buFont typeface="Arial" panose="020B0604020202020204" pitchFamily="34" charset="0"/>
              <a:buChar char="•"/>
            </a:pPr>
            <a:endParaRPr lang="es-ES" sz="1400" dirty="0">
              <a:latin typeface="Bahnschrift Light SemiCondensed" panose="020B0502040204020203" pitchFamily="34" charset="0"/>
              <a:cs typeface="Arial" panose="020B0604020202020204" pitchFamily="34" charset="0"/>
            </a:endParaRPr>
          </a:p>
          <a:p>
            <a:pPr marL="339725"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Lo más preocupante igualmente tras este tiempo es la preparación técnica y durante la desescalada aunque su motivación y satisfacción ha sido positiva, incluso mejor que antes de la pandemia, la efectividad parece haberse resentido, presumiblemente por las limitaciones interpuestas en las fases de vuelta a la nueva normalidad.</a:t>
            </a:r>
          </a:p>
          <a:p>
            <a:pPr marL="339725" indent="-285750" algn="just" eaLnBrk="0" hangingPunct="0">
              <a:lnSpc>
                <a:spcPts val="2000"/>
              </a:lnSpc>
              <a:buClr>
                <a:srgbClr val="C0C0C0"/>
              </a:buClr>
              <a:buSzPts val="1800"/>
              <a:buFont typeface="Arial" panose="020B0604020202020204" pitchFamily="34" charset="0"/>
              <a:buChar char="•"/>
            </a:pPr>
            <a:endParaRPr lang="es-ES" sz="1400" dirty="0">
              <a:latin typeface="Bahnschrift Light SemiCondensed" panose="020B0502040204020203" pitchFamily="34" charset="0"/>
              <a:cs typeface="Arial" panose="020B0604020202020204" pitchFamily="34" charset="0"/>
            </a:endParaRPr>
          </a:p>
          <a:p>
            <a:pPr marL="339725"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Un 19,7% de los y las federadas navarras dicen haber sufrido un impacto negativo económico, en su mayor parte no derivado de los ingresos del deporte, algo poco habitual en este colectivo. </a:t>
            </a:r>
          </a:p>
          <a:p>
            <a:pPr marL="339725" indent="-285750" algn="just" eaLnBrk="0" hangingPunct="0">
              <a:lnSpc>
                <a:spcPts val="2000"/>
              </a:lnSpc>
              <a:buClr>
                <a:srgbClr val="C0C0C0"/>
              </a:buClr>
              <a:buSzPts val="1800"/>
              <a:buFont typeface="Arial" panose="020B0604020202020204" pitchFamily="34" charset="0"/>
              <a:buChar char="•"/>
            </a:pPr>
            <a:endParaRPr lang="es-ES" sz="1400" dirty="0">
              <a:latin typeface="Bahnschrift Light SemiCondensed" panose="020B0502040204020203" pitchFamily="34" charset="0"/>
              <a:cs typeface="Arial" panose="020B0604020202020204" pitchFamily="34" charset="0"/>
            </a:endParaRPr>
          </a:p>
          <a:p>
            <a:pPr marL="339725" indent="-285750" algn="just" eaLnBrk="0" hangingPunct="0">
              <a:lnSpc>
                <a:spcPts val="2000"/>
              </a:lnSpc>
              <a:buClr>
                <a:srgbClr val="C0C0C0"/>
              </a:buClr>
              <a:buSzPts val="1800"/>
              <a:buFont typeface="Arial" panose="020B0604020202020204" pitchFamily="34" charset="0"/>
              <a:buChar char="•"/>
            </a:pPr>
            <a:r>
              <a:rPr lang="es-ES" sz="1400" dirty="0" smtClean="0">
                <a:latin typeface="Bahnschrift Light SemiCondensed" panose="020B0502040204020203" pitchFamily="34" charset="0"/>
                <a:cs typeface="Arial" panose="020B0604020202020204" pitchFamily="34" charset="0"/>
              </a:rPr>
              <a:t>A esto hay que sumar la incertidumbre respecto al calendario de competiciones, tras los aplazamientos y suspensiones de pruebas. </a:t>
            </a:r>
          </a:p>
          <a:p>
            <a:pPr marL="339725" indent="-285750" algn="just" eaLnBrk="0" hangingPunct="0">
              <a:lnSpc>
                <a:spcPts val="2000"/>
              </a:lnSpc>
              <a:buClr>
                <a:srgbClr val="C0C0C0"/>
              </a:buClr>
              <a:buSzPts val="1800"/>
              <a:buFont typeface="Arial" panose="020B0604020202020204" pitchFamily="34" charset="0"/>
              <a:buChar char="•"/>
            </a:pPr>
            <a:endParaRPr lang="es-ES" sz="1400" dirty="0">
              <a:latin typeface="Bahnschrift Light SemiCondensed" panose="020B0502040204020203" pitchFamily="34" charset="0"/>
              <a:cs typeface="Arial" panose="020B0604020202020204" pitchFamily="34" charset="0"/>
            </a:endParaRPr>
          </a:p>
          <a:p>
            <a:pPr marL="796925" lvl="1" indent="-285750" algn="just" eaLnBrk="0" hangingPunct="0">
              <a:lnSpc>
                <a:spcPts val="2000"/>
              </a:lnSpc>
              <a:buClr>
                <a:srgbClr val="C0C0C0"/>
              </a:buClr>
              <a:buSzPts val="1800"/>
              <a:buFont typeface="Arial" panose="020B0604020202020204" pitchFamily="34" charset="0"/>
              <a:buChar char="•"/>
            </a:pPr>
            <a:endParaRPr lang="es-ES" sz="1400" dirty="0">
              <a:latin typeface="Brandon Grotesque Thin"/>
              <a:cs typeface="Arial" panose="020B0604020202020204" pitchFamily="34" charset="0"/>
            </a:endParaRPr>
          </a:p>
        </p:txBody>
      </p:sp>
    </p:spTree>
    <p:extLst>
      <p:ext uri="{BB962C8B-B14F-4D97-AF65-F5344CB8AC3E}">
        <p14:creationId xmlns:p14="http://schemas.microsoft.com/office/powerpoint/2010/main" val="298930827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bwMode="auto">
          <a:xfrm>
            <a:off x="1624980" y="1"/>
            <a:ext cx="7519020" cy="6857999"/>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pic>
        <p:nvPicPr>
          <p:cNvPr id="4" name="Picture 2" descr="Correr: Este es el gran error de muchos de los que se inician en ..."/>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83727"/>
          <a:stretch/>
        </p:blipFill>
        <p:spPr bwMode="auto">
          <a:xfrm flipH="1">
            <a:off x="0" y="0"/>
            <a:ext cx="1961116"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265274" y="391766"/>
            <a:ext cx="6442890" cy="6247864"/>
          </a:xfrm>
          <a:prstGeom prst="rect">
            <a:avLst/>
          </a:prstGeom>
          <a:noFill/>
          <a:ln>
            <a:noFill/>
          </a:ln>
        </p:spPr>
        <p:txBody>
          <a:bodyPr wrap="square" lIns="36000">
            <a:spAutoFit/>
          </a:bodyPr>
          <a:lstStyle/>
          <a:p>
            <a:pPr marL="53975" algn="just" eaLnBrk="0" hangingPunct="0">
              <a:lnSpc>
                <a:spcPts val="2000"/>
              </a:lnSpc>
              <a:buClr>
                <a:srgbClr val="C0C0C0"/>
              </a:buClr>
              <a:buSzPts val="1800"/>
            </a:pPr>
            <a:r>
              <a:rPr lang="es-ES" sz="1400" dirty="0">
                <a:latin typeface="Bahnschrift Light SemiCondensed" panose="020B0502040204020203" pitchFamily="34" charset="0"/>
                <a:cs typeface="Arial" panose="020B0604020202020204" pitchFamily="34" charset="0"/>
              </a:rPr>
              <a:t>Asimismo la población general de navarra aficionada al deporte, que cubre una mayor abanico de edad, es el colectivo que ha mostrado mayores niveles de preocupación e incertidumbre por la pandemia</a:t>
            </a:r>
            <a:r>
              <a:rPr lang="es-ES" sz="1400" dirty="0" smtClean="0">
                <a:latin typeface="Bahnschrift Light SemiCondensed" panose="020B0502040204020203" pitchFamily="34" charset="0"/>
                <a:cs typeface="Arial" panose="020B0604020202020204" pitchFamily="34" charset="0"/>
              </a:rPr>
              <a:t>.</a:t>
            </a:r>
          </a:p>
          <a:p>
            <a:pPr marL="53975" algn="just" eaLnBrk="0" hangingPunct="0">
              <a:lnSpc>
                <a:spcPts val="2000"/>
              </a:lnSpc>
              <a:buClr>
                <a:srgbClr val="C0C0C0"/>
              </a:buClr>
              <a:buSzPts val="1800"/>
            </a:pPr>
            <a:endParaRPr lang="es-ES" sz="1400" dirty="0" smtClean="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 </a:t>
            </a:r>
            <a:r>
              <a:rPr lang="es-ES" sz="1400" dirty="0">
                <a:latin typeface="Bahnschrift Light SemiCondensed" panose="020B0502040204020203" pitchFamily="34" charset="0"/>
                <a:cs typeface="Arial" panose="020B0604020202020204" pitchFamily="34" charset="0"/>
              </a:rPr>
              <a:t>Las consecuencias en este caso, no parecen tan visibles en su estado de salud, aunque un 14,1% dice empeorar, </a:t>
            </a:r>
            <a:r>
              <a:rPr lang="es-ES" sz="1400" dirty="0" smtClean="0">
                <a:latin typeface="Bahnschrift Light SemiCondensed" panose="020B0502040204020203" pitchFamily="34" charset="0"/>
                <a:cs typeface="Arial" panose="020B0604020202020204" pitchFamily="34" charset="0"/>
              </a:rPr>
              <a:t>siendo el incremento de peso la consecuencia más visible, sino </a:t>
            </a:r>
            <a:r>
              <a:rPr lang="es-ES" sz="1400" dirty="0">
                <a:latin typeface="Bahnschrift Light SemiCondensed" panose="020B0502040204020203" pitchFamily="34" charset="0"/>
                <a:cs typeface="Arial" panose="020B0604020202020204" pitchFamily="34" charset="0"/>
              </a:rPr>
              <a:t>más bien en las </a:t>
            </a:r>
            <a:r>
              <a:rPr lang="es-ES" sz="1400" dirty="0" smtClean="0">
                <a:latin typeface="Bahnschrift Light SemiCondensed" panose="020B0502040204020203" pitchFamily="34" charset="0"/>
                <a:cs typeface="Arial" panose="020B0604020202020204" pitchFamily="34" charset="0"/>
              </a:rPr>
              <a:t>repercusiones </a:t>
            </a:r>
            <a:r>
              <a:rPr lang="es-ES" sz="1400" dirty="0">
                <a:latin typeface="Bahnschrift Light SemiCondensed" panose="020B0502040204020203" pitchFamily="34" charset="0"/>
                <a:cs typeface="Arial" panose="020B0604020202020204" pitchFamily="34" charset="0"/>
              </a:rPr>
              <a:t>psicológicas. Son quienes mayores problemas para desconectar de las preocupaciones han tenido de forma estable (19,2%), o ha vivido cuadros frecuentes de incertidumbre (35,8%) y menor sentimiento de alegría. </a:t>
            </a:r>
            <a:r>
              <a:rPr lang="es-ES" sz="1400" dirty="0" smtClean="0">
                <a:latin typeface="Bahnschrift Light SemiCondensed" panose="020B0502040204020203" pitchFamily="34" charset="0"/>
                <a:cs typeface="Arial" panose="020B0604020202020204" pitchFamily="34" charset="0"/>
              </a:rPr>
              <a:t>También cuatro de cada diez ha tenido dificultades para conciliar el sueño o un sueño interrumpido frecuentemente. </a:t>
            </a: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No obstante, el deporte ha jugado un papel fundamental entre los aficionados navarros y navarras durante el Estado de Alarma ya que siete de cada diez ha seguido practicando alguna rutina o entrenamiento en su domicilio. El deporte ha sido la válvula de escape necesaria para el bienestar, ayudando en amplio sentido, creando rutinas, </a:t>
            </a:r>
            <a:r>
              <a:rPr lang="es-ES" sz="1400" dirty="0" smtClean="0">
                <a:latin typeface="Bahnschrift Light SemiCondensed" panose="020B0502040204020203" pitchFamily="34" charset="0"/>
                <a:cs typeface="Arial" panose="020B0604020202020204" pitchFamily="34" charset="0"/>
              </a:rPr>
              <a:t>relajando, </a:t>
            </a:r>
            <a:r>
              <a:rPr lang="es-ES" sz="1400" dirty="0" smtClean="0">
                <a:latin typeface="Bahnschrift Light SemiCondensed" panose="020B0502040204020203" pitchFamily="34" charset="0"/>
                <a:cs typeface="Arial" panose="020B0604020202020204" pitchFamily="34" charset="0"/>
              </a:rPr>
              <a:t>entreteniendo, etc. </a:t>
            </a: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No es de extrañar el despegue que durante este tiempo han tenido las plataformas Online para seguir entrenamientos, como cita el 30,5% de los navarros y navarras que ha seguido practicando sus rutinas a través de </a:t>
            </a:r>
            <a:r>
              <a:rPr lang="es-ES" sz="1400" dirty="0" err="1" smtClean="0">
                <a:latin typeface="Bahnschrift Light SemiCondensed" panose="020B0502040204020203" pitchFamily="34" charset="0"/>
                <a:cs typeface="Arial" panose="020B0604020202020204" pitchFamily="34" charset="0"/>
              </a:rPr>
              <a:t>youtube</a:t>
            </a:r>
            <a:r>
              <a:rPr lang="es-ES" sz="1400" dirty="0" smtClean="0">
                <a:latin typeface="Bahnschrift Light SemiCondensed" panose="020B0502040204020203" pitchFamily="34" charset="0"/>
                <a:cs typeface="Arial" panose="020B0604020202020204" pitchFamily="34" charset="0"/>
              </a:rPr>
              <a:t>. También las compras de material deportivo han tenido incidencia en el confinamiento, ya que cerca del 9% de los navarros y navarras aficionados ha comprado artículos deportivos como mancuernas, bandas elásticas, </a:t>
            </a:r>
            <a:r>
              <a:rPr lang="es-ES" sz="1400" dirty="0" smtClean="0">
                <a:latin typeface="Bahnschrift Light SemiCondensed" panose="020B0502040204020203" pitchFamily="34" charset="0"/>
                <a:cs typeface="Arial" panose="020B0604020202020204" pitchFamily="34" charset="0"/>
              </a:rPr>
              <a:t>bicicletas, rodillos o </a:t>
            </a:r>
            <a:r>
              <a:rPr lang="es-ES" sz="1400" dirty="0" smtClean="0">
                <a:latin typeface="Bahnschrift Light SemiCondensed" panose="020B0502040204020203" pitchFamily="34" charset="0"/>
                <a:cs typeface="Arial" panose="020B0604020202020204" pitchFamily="34" charset="0"/>
              </a:rPr>
              <a:t>esterillas. </a:t>
            </a:r>
            <a:endParaRPr lang="es-ES" sz="1400" dirty="0">
              <a:latin typeface="Brandon Grotesque Thin"/>
              <a:cs typeface="Arial" panose="020B0604020202020204" pitchFamily="34" charset="0"/>
            </a:endParaRPr>
          </a:p>
        </p:txBody>
      </p:sp>
    </p:spTree>
    <p:extLst>
      <p:ext uri="{BB962C8B-B14F-4D97-AF65-F5344CB8AC3E}">
        <p14:creationId xmlns:p14="http://schemas.microsoft.com/office/powerpoint/2010/main" val="358650511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bwMode="auto">
          <a:xfrm>
            <a:off x="1624980" y="1"/>
            <a:ext cx="7519020" cy="6857999"/>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pic>
        <p:nvPicPr>
          <p:cNvPr id="4" name="Picture 2" descr="Correr: Este es el gran error de muchos de los que se inician en ..."/>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83727"/>
          <a:stretch/>
        </p:blipFill>
        <p:spPr bwMode="auto">
          <a:xfrm flipH="1">
            <a:off x="0" y="0"/>
            <a:ext cx="1961116"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265274" y="391766"/>
            <a:ext cx="6442890" cy="3939540"/>
          </a:xfrm>
          <a:prstGeom prst="rect">
            <a:avLst/>
          </a:prstGeom>
          <a:noFill/>
          <a:ln>
            <a:noFill/>
          </a:ln>
        </p:spPr>
        <p:txBody>
          <a:bodyPr wrap="square" lIns="36000">
            <a:spAutoFit/>
          </a:bodyPr>
          <a:lstStyle/>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En el caso de los y las jóvenes en edad escolar, su cumplimiento del confinamiento parece haber sido más estricto, con menos salidas. También en este colectivo se aprecia el peso de la carga lectiva extra que ha supuesto la formación online. </a:t>
            </a: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El tiempo de parón deportivo les ha llevado a echar de menos especialmente </a:t>
            </a:r>
            <a:r>
              <a:rPr lang="es-ES" sz="1400" dirty="0">
                <a:latin typeface="Bahnschrift Light SemiCondensed" panose="020B0502040204020203" pitchFamily="34" charset="0"/>
                <a:cs typeface="Arial" panose="020B0604020202020204" pitchFamily="34" charset="0"/>
              </a:rPr>
              <a:t>compartir tiempo con los y las amigas a través de su práctica deportiva, como citan siete de cada diez </a:t>
            </a:r>
            <a:r>
              <a:rPr lang="es-ES" sz="1400" dirty="0" smtClean="0">
                <a:latin typeface="Bahnschrift Light SemiCondensed" panose="020B0502040204020203" pitchFamily="34" charset="0"/>
                <a:cs typeface="Arial" panose="020B0604020202020204" pitchFamily="34" charset="0"/>
              </a:rPr>
              <a:t>consultados/as. Y las barreras para continuar con cierta actividad física apuntan a la falta de motivación sufrida como principal aspecto, a diferencia de otros colectivos. </a:t>
            </a: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La mayoría de los jóvenes aún no ha vuelto a su práctica deportiva sino que lo hará en septiembre pero ya se aprecia una tasa de abandono del 3,6% por centrarse en su estudios, pero también por impacto de la Covid-19 y el miedo al contagio.</a:t>
            </a: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endParaRPr lang="es-ES" sz="1400" dirty="0" smtClean="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144312530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bwMode="auto">
          <a:xfrm>
            <a:off x="1624980" y="1"/>
            <a:ext cx="7519020" cy="6857999"/>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pic>
        <p:nvPicPr>
          <p:cNvPr id="4" name="Picture 2" descr="Correr: Este es el gran error de muchos de los que se inician en ..."/>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83727"/>
          <a:stretch/>
        </p:blipFill>
        <p:spPr bwMode="auto">
          <a:xfrm flipH="1">
            <a:off x="0" y="0"/>
            <a:ext cx="1961116"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265274" y="391766"/>
            <a:ext cx="6442890" cy="5221942"/>
          </a:xfrm>
          <a:prstGeom prst="rect">
            <a:avLst/>
          </a:prstGeom>
          <a:noFill/>
          <a:ln>
            <a:noFill/>
          </a:ln>
        </p:spPr>
        <p:txBody>
          <a:bodyPr wrap="square" lIns="36000">
            <a:spAutoFit/>
          </a:bodyPr>
          <a:lstStyle/>
          <a:p>
            <a:pPr marL="53975" algn="just" eaLnBrk="0" hangingPunct="0">
              <a:lnSpc>
                <a:spcPts val="2000"/>
              </a:lnSpc>
              <a:buClr>
                <a:srgbClr val="C0C0C0"/>
              </a:buClr>
              <a:buSzPts val="1800"/>
            </a:pPr>
            <a:r>
              <a:rPr lang="es-ES" sz="1400" dirty="0">
                <a:latin typeface="Bahnschrift Light SemiCondensed" panose="020B0502040204020203" pitchFamily="34" charset="0"/>
                <a:cs typeface="Arial" panose="020B0604020202020204" pitchFamily="34" charset="0"/>
              </a:rPr>
              <a:t>El 2020 parece a todas luces un año de afectación total por la pandemia al mundo del deporte, a los deportistas. Más ahora que es una incógnita saber como evolucionarán los rebrotes que se están produciendo y las medidas sanitarias que vendrán. Por eso el papel de las administraciones se revela fundamental. </a:t>
            </a:r>
            <a:endParaRPr lang="es-ES" sz="1400" dirty="0" smtClean="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Los </a:t>
            </a:r>
            <a:r>
              <a:rPr lang="es-ES" sz="1400" dirty="0">
                <a:latin typeface="Bahnschrift Light SemiCondensed" panose="020B0502040204020203" pitchFamily="34" charset="0"/>
                <a:cs typeface="Arial" panose="020B0604020202020204" pitchFamily="34" charset="0"/>
              </a:rPr>
              <a:t>deportistas de Alto Nivel, Alto rendimiento y federados/as han valorado mejor el apoyo recibido por parte de las federaciones, revelándose como un interlocutor imprescindible. </a:t>
            </a:r>
          </a:p>
          <a:p>
            <a:pPr marL="53975" algn="just" eaLnBrk="0" hangingPunct="0">
              <a:lnSpc>
                <a:spcPts val="2000"/>
              </a:lnSpc>
              <a:buClr>
                <a:srgbClr val="C0C0C0"/>
              </a:buClr>
              <a:buSzPts val="1800"/>
            </a:pPr>
            <a:endParaRPr lang="es-ES" sz="1400" dirty="0" smtClean="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Asimismo</a:t>
            </a:r>
            <a:r>
              <a:rPr lang="es-ES" sz="1400" dirty="0">
                <a:latin typeface="Bahnschrift Light SemiCondensed" panose="020B0502040204020203" pitchFamily="34" charset="0"/>
                <a:cs typeface="Arial" panose="020B0604020202020204" pitchFamily="34" charset="0"/>
              </a:rPr>
              <a:t>, </a:t>
            </a:r>
            <a:r>
              <a:rPr lang="es-ES" sz="1400" dirty="0" smtClean="0">
                <a:latin typeface="Bahnschrift Light SemiCondensed" panose="020B0502040204020203" pitchFamily="34" charset="0"/>
                <a:cs typeface="Arial" panose="020B0604020202020204" pitchFamily="34" charset="0"/>
              </a:rPr>
              <a:t>los y las deportistas navarros y navarras abogan </a:t>
            </a:r>
            <a:r>
              <a:rPr lang="es-ES" sz="1400" dirty="0">
                <a:latin typeface="Bahnschrift Light SemiCondensed" panose="020B0502040204020203" pitchFamily="34" charset="0"/>
                <a:cs typeface="Arial" panose="020B0604020202020204" pitchFamily="34" charset="0"/>
              </a:rPr>
              <a:t>por </a:t>
            </a:r>
            <a:r>
              <a:rPr lang="es-ES" sz="1400" dirty="0" smtClean="0">
                <a:latin typeface="Bahnschrift Light SemiCondensed" panose="020B0502040204020203" pitchFamily="34" charset="0"/>
                <a:cs typeface="Arial" panose="020B0604020202020204" pitchFamily="34" charset="0"/>
              </a:rPr>
              <a:t>reforzar las ayudas</a:t>
            </a:r>
            <a:r>
              <a:rPr lang="es-ES" sz="1400" dirty="0">
                <a:latin typeface="Bahnschrift Light SemiCondensed" panose="020B0502040204020203" pitchFamily="34" charset="0"/>
                <a:cs typeface="Arial" panose="020B0604020202020204" pitchFamily="34" charset="0"/>
              </a:rPr>
              <a:t>, </a:t>
            </a:r>
            <a:r>
              <a:rPr lang="es-ES" sz="1400" dirty="0" smtClean="0">
                <a:latin typeface="Bahnschrift Light SemiCondensed" panose="020B0502040204020203" pitchFamily="34" charset="0"/>
                <a:cs typeface="Arial" panose="020B0604020202020204" pitchFamily="34" charset="0"/>
              </a:rPr>
              <a:t>el apoyo al sector. Por reforzar </a:t>
            </a:r>
            <a:r>
              <a:rPr lang="es-ES" sz="1400" dirty="0">
                <a:latin typeface="Bahnschrift Light SemiCondensed" panose="020B0502040204020203" pitchFamily="34" charset="0"/>
                <a:cs typeface="Arial" panose="020B0604020202020204" pitchFamily="34" charset="0"/>
              </a:rPr>
              <a:t>y mantener las becas y subvenciones del deporte. </a:t>
            </a:r>
            <a:endParaRPr lang="es-ES" sz="1400" dirty="0" smtClean="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r>
              <a:rPr lang="es-ES" sz="1400" dirty="0" smtClean="0">
                <a:latin typeface="Bahnschrift Light SemiCondensed" panose="020B0502040204020203" pitchFamily="34" charset="0"/>
                <a:cs typeface="Arial" panose="020B0604020202020204" pitchFamily="34" charset="0"/>
              </a:rPr>
              <a:t>También porque las administraciones fomenten las </a:t>
            </a:r>
            <a:r>
              <a:rPr lang="es-ES" sz="1400" dirty="0">
                <a:latin typeface="Bahnschrift Light SemiCondensed" panose="020B0502040204020203" pitchFamily="34" charset="0"/>
                <a:cs typeface="Arial" panose="020B0604020202020204" pitchFamily="34" charset="0"/>
              </a:rPr>
              <a:t>ayudas a instalaciones y deportistas para sufragar los sobrecostes que la nueva normalidad impone, gastos en desinfección, compra de más </a:t>
            </a:r>
            <a:r>
              <a:rPr lang="es-ES" sz="1400" dirty="0" smtClean="0">
                <a:latin typeface="Bahnschrift Light SemiCondensed" panose="020B0502040204020203" pitchFamily="34" charset="0"/>
                <a:cs typeface="Arial" panose="020B0604020202020204" pitchFamily="34" charset="0"/>
              </a:rPr>
              <a:t>material deportivo, </a:t>
            </a:r>
            <a:r>
              <a:rPr lang="es-ES" sz="1400" dirty="0">
                <a:latin typeface="Bahnschrift Light SemiCondensed" panose="020B0502040204020203" pitchFamily="34" charset="0"/>
                <a:cs typeface="Arial" panose="020B0604020202020204" pitchFamily="34" charset="0"/>
              </a:rPr>
              <a:t>etc.. Las pruebas </a:t>
            </a:r>
            <a:r>
              <a:rPr lang="es-ES" sz="1400" dirty="0" smtClean="0">
                <a:latin typeface="Bahnschrift Light SemiCondensed" panose="020B0502040204020203" pitchFamily="34" charset="0"/>
                <a:cs typeface="Arial" panose="020B0604020202020204" pitchFamily="34" charset="0"/>
              </a:rPr>
              <a:t>PCR </a:t>
            </a:r>
            <a:r>
              <a:rPr lang="es-ES" sz="1400" dirty="0">
                <a:latin typeface="Bahnschrift Light SemiCondensed" panose="020B0502040204020203" pitchFamily="34" charset="0"/>
                <a:cs typeface="Arial" panose="020B0604020202020204" pitchFamily="34" charset="0"/>
              </a:rPr>
              <a:t>y dar soporte sanitario a los deportistas en tiempos de la Covid-19, también es una propuesta de su lado, así como las ayudas a las </a:t>
            </a:r>
            <a:r>
              <a:rPr lang="es-ES" sz="1400" dirty="0" smtClean="0">
                <a:latin typeface="Bahnschrift Light SemiCondensed" panose="020B0502040204020203" pitchFamily="34" charset="0"/>
                <a:cs typeface="Arial" panose="020B0604020202020204" pitchFamily="34" charset="0"/>
              </a:rPr>
              <a:t>federaciones, o sumar </a:t>
            </a:r>
            <a:r>
              <a:rPr lang="es-ES" sz="1400" dirty="0">
                <a:latin typeface="Bahnschrift Light SemiCondensed" panose="020B0502040204020203" pitchFamily="34" charset="0"/>
                <a:cs typeface="Arial" panose="020B0604020202020204" pitchFamily="34" charset="0"/>
              </a:rPr>
              <a:t>esfuerzos para la cesión o apertura de instalaciones deportivas que faciliten el entrenamiento. </a:t>
            </a:r>
          </a:p>
          <a:p>
            <a:pPr marL="53975" algn="just" eaLnBrk="0" hangingPunct="0">
              <a:lnSpc>
                <a:spcPts val="2000"/>
              </a:lnSpc>
              <a:buClr>
                <a:srgbClr val="C0C0C0"/>
              </a:buClr>
              <a:buSzPts val="1800"/>
            </a:pPr>
            <a:endParaRPr lang="es-ES" sz="1400" dirty="0" smtClean="0">
              <a:latin typeface="Bahnschrift Light SemiCondensed" panose="020B0502040204020203" pitchFamily="34" charset="0"/>
              <a:cs typeface="Arial" panose="020B0604020202020204" pitchFamily="34" charset="0"/>
            </a:endParaRPr>
          </a:p>
          <a:p>
            <a:pPr marL="53975" algn="just" eaLnBrk="0" hangingPunct="0">
              <a:lnSpc>
                <a:spcPts val="2000"/>
              </a:lnSpc>
              <a:buClr>
                <a:srgbClr val="C0C0C0"/>
              </a:buClr>
              <a:buSzPts val="1800"/>
            </a:pPr>
            <a:endParaRPr lang="es-ES" sz="1400" dirty="0">
              <a:latin typeface="Bahnschrift Light Semi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45745839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bwMode="auto">
          <a:xfrm>
            <a:off x="1624980" y="1"/>
            <a:ext cx="7519020" cy="6857999"/>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pic>
        <p:nvPicPr>
          <p:cNvPr id="4" name="Picture 2" descr="Correr: Este es el gran error de muchos de los que se inician en ..."/>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83727"/>
          <a:stretch/>
        </p:blipFill>
        <p:spPr bwMode="auto">
          <a:xfrm flipH="1">
            <a:off x="0" y="0"/>
            <a:ext cx="1961116"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185" y="5701167"/>
            <a:ext cx="1344618" cy="673163"/>
          </a:xfrm>
          <a:prstGeom prst="rect">
            <a:avLst/>
          </a:prstGeom>
        </p:spPr>
      </p:pic>
      <p:pic>
        <p:nvPicPr>
          <p:cNvPr id="6" name="Imagen 5"/>
          <p:cNvPicPr>
            <a:picLocks noChangeAspect="1"/>
          </p:cNvPicPr>
          <p:nvPr/>
        </p:nvPicPr>
        <p:blipFill>
          <a:blip r:embed="rId5">
            <a:clrChange>
              <a:clrFrom>
                <a:srgbClr val="FFFFFF"/>
              </a:clrFrom>
              <a:clrTo>
                <a:srgbClr val="FFFFFF">
                  <a:alpha val="0"/>
                </a:srgbClr>
              </a:clrTo>
            </a:clrChange>
          </a:blip>
          <a:stretch>
            <a:fillRect/>
          </a:stretch>
        </p:blipFill>
        <p:spPr>
          <a:xfrm>
            <a:off x="6128208" y="5326638"/>
            <a:ext cx="2407714" cy="564024"/>
          </a:xfrm>
          <a:prstGeom prst="rect">
            <a:avLst/>
          </a:prstGeom>
        </p:spPr>
      </p:pic>
    </p:spTree>
    <p:extLst>
      <p:ext uri="{BB962C8B-B14F-4D97-AF65-F5344CB8AC3E}">
        <p14:creationId xmlns:p14="http://schemas.microsoft.com/office/powerpoint/2010/main" val="551250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P.2.2/P.2.3.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articipación en competiciones</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y ámbito de competición*</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entrevistados/as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Gráfico 2"/>
          <p:cNvGraphicFramePr/>
          <p:nvPr>
            <p:extLst/>
          </p:nvPr>
        </p:nvGraphicFramePr>
        <p:xfrm>
          <a:off x="684942" y="1790417"/>
          <a:ext cx="2639373" cy="103447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1337010" y="1351834"/>
            <a:ext cx="1389096"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Nivel</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(n=25)</a:t>
            </a:r>
            <a:endParaRPr lang="es-ES" sz="900" dirty="0">
              <a:solidFill>
                <a:srgbClr val="C00000"/>
              </a:solidFill>
              <a:latin typeface="Segoe UI" panose="020B0502040204020203" pitchFamily="34" charset="0"/>
              <a:cs typeface="Segoe UI" panose="020B0502040204020203" pitchFamily="34" charset="0"/>
            </a:endParaRPr>
          </a:p>
        </p:txBody>
      </p:sp>
      <p:sp>
        <p:nvSpPr>
          <p:cNvPr id="6" name="Rectangle 3"/>
          <p:cNvSpPr>
            <a:spLocks noChangeArrowheads="1"/>
          </p:cNvSpPr>
          <p:nvPr/>
        </p:nvSpPr>
        <p:spPr bwMode="auto">
          <a:xfrm>
            <a:off x="3746924" y="1351834"/>
            <a:ext cx="1389096"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Rendimiento</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(n=76)</a:t>
            </a:r>
            <a:endParaRPr lang="es-ES" sz="900" dirty="0">
              <a:solidFill>
                <a:srgbClr val="C00000"/>
              </a:solidFill>
              <a:latin typeface="Segoe UI" panose="020B0502040204020203" pitchFamily="34" charset="0"/>
              <a:cs typeface="Segoe UI" panose="020B0502040204020203" pitchFamily="34" charset="0"/>
            </a:endParaRPr>
          </a:p>
        </p:txBody>
      </p:sp>
      <p:sp>
        <p:nvSpPr>
          <p:cNvPr id="7" name="Rectangle 3"/>
          <p:cNvSpPr>
            <a:spLocks noChangeArrowheads="1"/>
          </p:cNvSpPr>
          <p:nvPr/>
        </p:nvSpPr>
        <p:spPr bwMode="auto">
          <a:xfrm>
            <a:off x="6156838" y="1351834"/>
            <a:ext cx="1389096"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Federados/as</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(n=300)</a:t>
            </a:r>
            <a:endParaRPr lang="es-ES" sz="900" dirty="0">
              <a:solidFill>
                <a:srgbClr val="C00000"/>
              </a:solidFill>
              <a:latin typeface="Segoe UI" panose="020B0502040204020203" pitchFamily="34" charset="0"/>
              <a:cs typeface="Segoe UI" panose="020B0502040204020203" pitchFamily="34" charset="0"/>
            </a:endParaRPr>
          </a:p>
        </p:txBody>
      </p:sp>
      <p:graphicFrame>
        <p:nvGraphicFramePr>
          <p:cNvPr id="8" name="Gráfico 7"/>
          <p:cNvGraphicFramePr/>
          <p:nvPr>
            <p:extLst/>
          </p:nvPr>
        </p:nvGraphicFramePr>
        <p:xfrm>
          <a:off x="3121785" y="1790417"/>
          <a:ext cx="2639373" cy="1034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nvPr>
        </p:nvGraphicFramePr>
        <p:xfrm>
          <a:off x="5531699" y="1790416"/>
          <a:ext cx="2639373" cy="10344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7 Gráfico"/>
          <p:cNvGraphicFramePr/>
          <p:nvPr>
            <p:extLst>
              <p:ext uri="{D42A27DB-BD31-4B8C-83A1-F6EECF244321}">
                <p14:modId xmlns:p14="http://schemas.microsoft.com/office/powerpoint/2010/main" val="1255830436"/>
              </p:ext>
            </p:extLst>
          </p:nvPr>
        </p:nvGraphicFramePr>
        <p:xfrm>
          <a:off x="213669" y="3000579"/>
          <a:ext cx="3452477" cy="30156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7 Gráfico"/>
          <p:cNvGraphicFramePr/>
          <p:nvPr>
            <p:extLst/>
          </p:nvPr>
        </p:nvGraphicFramePr>
        <p:xfrm>
          <a:off x="2529579" y="2944529"/>
          <a:ext cx="3452477" cy="30717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7 Gráfico"/>
          <p:cNvGraphicFramePr/>
          <p:nvPr>
            <p:extLst/>
          </p:nvPr>
        </p:nvGraphicFramePr>
        <p:xfrm>
          <a:off x="4845489" y="2944529"/>
          <a:ext cx="3452477" cy="3071709"/>
        </p:xfrm>
        <a:graphic>
          <a:graphicData uri="http://schemas.openxmlformats.org/drawingml/2006/chart">
            <c:chart xmlns:c="http://schemas.openxmlformats.org/drawingml/2006/chart" xmlns:r="http://schemas.openxmlformats.org/officeDocument/2006/relationships" r:id="rId7"/>
          </a:graphicData>
        </a:graphic>
      </p:graphicFrame>
      <p:sp>
        <p:nvSpPr>
          <p:cNvPr id="13" name="17 CuadroTexto">
            <a:extLst>
              <a:ext uri="{FF2B5EF4-FFF2-40B4-BE49-F238E27FC236}">
                <a16:creationId xmlns:a16="http://schemas.microsoft.com/office/drawing/2014/main" id="{DE43E036-9867-404F-BC09-57FB3729607B}"/>
              </a:ext>
            </a:extLst>
          </p:cNvPr>
          <p:cNvSpPr txBox="1"/>
          <p:nvPr/>
        </p:nvSpPr>
        <p:spPr>
          <a:xfrm>
            <a:off x="160418" y="6328935"/>
            <a:ext cx="2520242" cy="200055"/>
          </a:xfrm>
          <a:prstGeom prst="rect">
            <a:avLst/>
          </a:prstGeom>
          <a:noFill/>
        </p:spPr>
        <p:txBody>
          <a:bodyPr wrap="none" rtlCol="0">
            <a:spAutoFit/>
          </a:bodyPr>
          <a:lstStyle/>
          <a:p>
            <a:r>
              <a:rPr lang="es-ES" sz="700" dirty="0" smtClean="0">
                <a:solidFill>
                  <a:schemeClr val="tx1">
                    <a:lumMod val="75000"/>
                    <a:lumOff val="25000"/>
                  </a:schemeClr>
                </a:solidFill>
                <a:latin typeface="Segoe UI" panose="020B0502040204020203" pitchFamily="34" charset="0"/>
                <a:cs typeface="Segoe UI" panose="020B0502040204020203" pitchFamily="34" charset="0"/>
              </a:rPr>
              <a:t>* 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4" name="Conector recto 13">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598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49480" y="983322"/>
            <a:ext cx="7839389" cy="4985980"/>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cuanto a la </a:t>
            </a:r>
            <a:r>
              <a:rPr lang="es-ES" sz="1200" b="1" dirty="0" smtClean="0">
                <a:solidFill>
                  <a:schemeClr val="tx1">
                    <a:lumMod val="75000"/>
                    <a:lumOff val="25000"/>
                  </a:schemeClr>
                </a:solidFill>
                <a:latin typeface="Segoe UI" panose="020B0502040204020203" pitchFamily="34" charset="0"/>
                <a:cs typeface="Segoe UI" panose="020B0502040204020203" pitchFamily="34" charset="0"/>
              </a:rPr>
              <a:t>fuente principal de ingresos</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de todos los y las participantes, independientemente de su categoría deportiva, solo un 19% dice disponer de ingresos relacionados con el deporte. Éstos son mayoría en el caso de los y las deportistas de Alto Nivel, donde el 76,0% cita una parte de ingresos que proviene del mundo del deporte, fundamentalmente de un club o entidad deportiva, pero también de becas deportivas.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 los y las deportistas federados y federadas, la gran mayoría no dispone de ingresos que provengan del mundo del deporte. Serían uno de cada diez quienes cuentan con algún tipo de aportación económica (el 11,7%).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Tanto en deportistas de Alto Rendimiento como en federados y federadas la fuente principal de ingresos suele ser un trabajo remunerado en el mercado laboral más allá de la practica deportiva, si bien por su edad, es frecuente que no cuenten con ingresos e incluso sigan en etapa formativa.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Para los y las deportistas de Alto Nivel, los ingresos del deporte suponen de media el 64,3% del total de ingresos. Dato que desciende notablemente en el colectivo de Alto Rendimiento (18,0%) y más aún entre los federados/as que se sitúa en un 5,4%.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09177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P.3.1</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¿Qué porcentaje representan los ingresos relacionados con el deporte (becas, premios, patrocinadores, retribución del club) sobre el total de sus ingresos</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entrevistados/as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14" name="Gráfico 13">
            <a:extLst>
              <a:ext uri="{FF2B5EF4-FFF2-40B4-BE49-F238E27FC236}">
                <a16:creationId xmlns:a16="http://schemas.microsoft.com/office/drawing/2014/main" id="{DDE565C2-AECF-4DA6-8000-0F770BE7F406}"/>
              </a:ext>
            </a:extLst>
          </p:cNvPr>
          <p:cNvGraphicFramePr/>
          <p:nvPr>
            <p:extLst>
              <p:ext uri="{D42A27DB-BD31-4B8C-83A1-F6EECF244321}">
                <p14:modId xmlns:p14="http://schemas.microsoft.com/office/powerpoint/2010/main" val="1644506607"/>
              </p:ext>
            </p:extLst>
          </p:nvPr>
        </p:nvGraphicFramePr>
        <p:xfrm>
          <a:off x="700754" y="1144659"/>
          <a:ext cx="7460479" cy="4418654"/>
        </p:xfrm>
        <a:graphic>
          <a:graphicData uri="http://schemas.openxmlformats.org/drawingml/2006/chart">
            <c:chart xmlns:c="http://schemas.openxmlformats.org/drawingml/2006/chart" xmlns:r="http://schemas.openxmlformats.org/officeDocument/2006/relationships" r:id="rId2"/>
          </a:graphicData>
        </a:graphic>
      </p:graphicFrame>
      <p:sp>
        <p:nvSpPr>
          <p:cNvPr id="4" name="5 CuadroTexto"/>
          <p:cNvSpPr txBox="1"/>
          <p:nvPr/>
        </p:nvSpPr>
        <p:spPr>
          <a:xfrm>
            <a:off x="-260708" y="3406708"/>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No tiene ingresos del deporte</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 name="10 Rectángulo redondeado"/>
          <p:cNvSpPr/>
          <p:nvPr/>
        </p:nvSpPr>
        <p:spPr bwMode="auto">
          <a:xfrm>
            <a:off x="1403633" y="3537513"/>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8" name="5 CuadroTexto"/>
          <p:cNvSpPr txBox="1"/>
          <p:nvPr/>
        </p:nvSpPr>
        <p:spPr>
          <a:xfrm>
            <a:off x="-260708" y="2968993"/>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Si tiene ingresos del </a:t>
            </a:r>
          </a:p>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deporte</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 name="10 Rectángulo redondeado"/>
          <p:cNvSpPr/>
          <p:nvPr/>
        </p:nvSpPr>
        <p:spPr bwMode="auto">
          <a:xfrm>
            <a:off x="1403633" y="3108344"/>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0" name="5 CuadroTexto"/>
          <p:cNvSpPr txBox="1"/>
          <p:nvPr/>
        </p:nvSpPr>
        <p:spPr>
          <a:xfrm>
            <a:off x="-260708" y="2528693"/>
            <a:ext cx="1664341" cy="230832"/>
          </a:xfrm>
          <a:prstGeom prst="rect">
            <a:avLst/>
          </a:prstGeom>
          <a:noFill/>
        </p:spPr>
        <p:txBody>
          <a:bodyPr wrap="square" rtlCol="0">
            <a:spAutoFit/>
          </a:bodyPr>
          <a:lstStyle/>
          <a:p>
            <a:pPr algn="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Ns</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a:t>
            </a: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nc</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10 Rectángulo redondeado"/>
          <p:cNvSpPr/>
          <p:nvPr/>
        </p:nvSpPr>
        <p:spPr bwMode="auto">
          <a:xfrm>
            <a:off x="1403633" y="2591130"/>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2" name="Rectangle 3"/>
          <p:cNvSpPr>
            <a:spLocks noChangeArrowheads="1"/>
          </p:cNvSpPr>
          <p:nvPr/>
        </p:nvSpPr>
        <p:spPr bwMode="auto">
          <a:xfrm>
            <a:off x="2240546" y="1283159"/>
            <a:ext cx="4615279"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Tasa de deportistas que cita algún ingreso proveniente del mundo del deporte  </a:t>
            </a:r>
            <a:endParaRPr lang="es-ES" sz="900"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16679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P.3</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¿Cuál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 las siguientes opciones es su fuente principal de ingresos</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entrevistados/as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Group 118"/>
          <p:cNvGraphicFramePr>
            <a:graphicFrameLocks noGrp="1"/>
          </p:cNvGraphicFramePr>
          <p:nvPr>
            <p:extLst/>
          </p:nvPr>
        </p:nvGraphicFramePr>
        <p:xfrm>
          <a:off x="1298959" y="1406426"/>
          <a:ext cx="5866566" cy="2923130"/>
        </p:xfrm>
        <a:graphic>
          <a:graphicData uri="http://schemas.openxmlformats.org/drawingml/2006/table">
            <a:tbl>
              <a:tblPr/>
              <a:tblGrid>
                <a:gridCol w="2820114">
                  <a:extLst>
                    <a:ext uri="{9D8B030D-6E8A-4147-A177-3AD203B41FA5}">
                      <a16:colId xmlns:a16="http://schemas.microsoft.com/office/drawing/2014/main" val="20000"/>
                    </a:ext>
                  </a:extLst>
                </a:gridCol>
                <a:gridCol w="761613">
                  <a:extLst>
                    <a:ext uri="{9D8B030D-6E8A-4147-A177-3AD203B41FA5}">
                      <a16:colId xmlns:a16="http://schemas.microsoft.com/office/drawing/2014/main" val="4156560232"/>
                    </a:ext>
                  </a:extLst>
                </a:gridCol>
                <a:gridCol w="761613">
                  <a:extLst>
                    <a:ext uri="{9D8B030D-6E8A-4147-A177-3AD203B41FA5}">
                      <a16:colId xmlns:a16="http://schemas.microsoft.com/office/drawing/2014/main" val="20003"/>
                    </a:ext>
                  </a:extLst>
                </a:gridCol>
                <a:gridCol w="761613">
                  <a:extLst>
                    <a:ext uri="{9D8B030D-6E8A-4147-A177-3AD203B41FA5}">
                      <a16:colId xmlns:a16="http://schemas.microsoft.com/office/drawing/2014/main" val="20004"/>
                    </a:ext>
                  </a:extLst>
                </a:gridCol>
                <a:gridCol w="761613">
                  <a:extLst>
                    <a:ext uri="{9D8B030D-6E8A-4147-A177-3AD203B41FA5}">
                      <a16:colId xmlns:a16="http://schemas.microsoft.com/office/drawing/2014/main" val="20005"/>
                    </a:ext>
                  </a:extLst>
                </a:gridCol>
              </a:tblGrid>
              <a:tr h="200183">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lang="es-ES" sz="8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gridSpan="3">
                  <a:txBody>
                    <a:bodyPr/>
                    <a:lstStyle/>
                    <a:p>
                      <a:pPr algn="ctr" fontAlgn="b"/>
                      <a:r>
                        <a:rPr lang="es-ES" sz="800" b="1" i="0" u="none" strike="noStrike" dirty="0" smtClean="0">
                          <a:solidFill>
                            <a:schemeClr val="bg1"/>
                          </a:solidFill>
                          <a:effectLst/>
                          <a:latin typeface="Segoe UI" panose="020B0502040204020203" pitchFamily="34" charset="0"/>
                          <a:cs typeface="Segoe UI" panose="020B0502040204020203" pitchFamily="34" charset="0"/>
                        </a:rPr>
                        <a:t>Tipología de deportista </a:t>
                      </a:r>
                      <a:endParaRPr lang="es-ES" sz="8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tx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24476">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Total </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(n=401)</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nivel </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(n=25)</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Rendimiento </a:t>
                      </a:r>
                      <a:endParaRPr lang="es-ES" sz="800" b="0" i="0" u="none" strike="noStrike" baseline="0"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(n = 76)</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Federados/as</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a:t>
                      </a:r>
                      <a:endParaRPr lang="es-ES" sz="800" b="0" i="0" u="none" strike="noStrike"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 300)</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extLst>
                  <a:ext uri="{0D108BD9-81ED-4DB2-BD59-A6C34878D82A}">
                    <a16:rowId xmlns:a16="http://schemas.microsoft.com/office/drawing/2014/main" val="10001"/>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Becas deportivas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3,7%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32,0%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3,9%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Premios y competiciones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Contratos con patrocinadores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0,7</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0,7</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Retribución del club o entidad deportiva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6,5%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40,0%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11,8%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La Federación</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0,5</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Compatibiliza la actividad deportiva con un trabajo remunerado en otro ámbito del mercado laboral</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38,7%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35,5%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823025036"/>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Compatibiliza la actividad deportiva con estudios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5,2%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10,5%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8453581"/>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Retirado/a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0,2</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8869376"/>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Ninguna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38,4%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32,9%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42,3%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9737026"/>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No contesta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0854767"/>
                  </a:ext>
                </a:extLst>
              </a:tr>
            </a:tbl>
          </a:graphicData>
        </a:graphic>
      </p:graphicFrame>
      <p:graphicFrame>
        <p:nvGraphicFramePr>
          <p:cNvPr id="4" name="8 Gráfico"/>
          <p:cNvGraphicFramePr/>
          <p:nvPr>
            <p:extLst/>
          </p:nvPr>
        </p:nvGraphicFramePr>
        <p:xfrm>
          <a:off x="2619143" y="4329556"/>
          <a:ext cx="4546382" cy="134906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1298959" y="4804035"/>
            <a:ext cx="2691928" cy="400110"/>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1000" b="1" dirty="0" smtClean="0">
                <a:solidFill>
                  <a:srgbClr val="C00000"/>
                </a:solidFill>
                <a:latin typeface="Segoe UI" panose="020B0502040204020203" pitchFamily="34" charset="0"/>
                <a:cs typeface="Segoe UI" panose="020B0502040204020203" pitchFamily="34" charset="0"/>
              </a:rPr>
              <a:t>Tasa de participantes que percibe ingresos del deporte</a:t>
            </a:r>
          </a:p>
        </p:txBody>
      </p:sp>
      <p:pic>
        <p:nvPicPr>
          <p:cNvPr id="6"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6200000">
            <a:off x="3891549" y="4801088"/>
            <a:ext cx="306214" cy="22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p:cNvSpPr/>
          <p:nvPr/>
        </p:nvSpPr>
        <p:spPr bwMode="auto">
          <a:xfrm>
            <a:off x="4892334" y="4401083"/>
            <a:ext cx="739346" cy="1025496"/>
          </a:xfrm>
          <a:prstGeom prst="rect">
            <a:avLst/>
          </a:prstGeom>
          <a:noFill/>
          <a:ln w="6350">
            <a:solidFill>
              <a:schemeClr val="bg1">
                <a:lumMod val="85000"/>
              </a:schemeClr>
            </a:solid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8" name="Rectángulo 7"/>
          <p:cNvSpPr/>
          <p:nvPr/>
        </p:nvSpPr>
        <p:spPr bwMode="auto">
          <a:xfrm>
            <a:off x="5631679" y="4401083"/>
            <a:ext cx="777667" cy="1025496"/>
          </a:xfrm>
          <a:prstGeom prst="rect">
            <a:avLst/>
          </a:prstGeom>
          <a:noFill/>
          <a:ln w="6350">
            <a:solidFill>
              <a:schemeClr val="bg1">
                <a:lumMod val="85000"/>
              </a:schemeClr>
            </a:solid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9" name="Rectángulo 8"/>
          <p:cNvSpPr/>
          <p:nvPr/>
        </p:nvSpPr>
        <p:spPr bwMode="auto">
          <a:xfrm>
            <a:off x="6409346" y="4401083"/>
            <a:ext cx="739345" cy="1025496"/>
          </a:xfrm>
          <a:prstGeom prst="rect">
            <a:avLst/>
          </a:prstGeom>
          <a:noFill/>
          <a:ln w="6350">
            <a:solidFill>
              <a:schemeClr val="bg1">
                <a:lumMod val="85000"/>
              </a:schemeClr>
            </a:solid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10" name="Rectángulo 9"/>
          <p:cNvSpPr/>
          <p:nvPr/>
        </p:nvSpPr>
        <p:spPr bwMode="auto">
          <a:xfrm>
            <a:off x="1298958" y="4401083"/>
            <a:ext cx="2691929" cy="1025496"/>
          </a:xfrm>
          <a:prstGeom prst="rect">
            <a:avLst/>
          </a:prstGeom>
          <a:noFill/>
          <a:ln w="6350">
            <a:solidFill>
              <a:schemeClr val="bg1">
                <a:lumMod val="85000"/>
              </a:schemeClr>
            </a:solid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11" name="Rectángulo 10"/>
          <p:cNvSpPr/>
          <p:nvPr/>
        </p:nvSpPr>
        <p:spPr bwMode="auto">
          <a:xfrm>
            <a:off x="4146512" y="4401083"/>
            <a:ext cx="739346" cy="1025496"/>
          </a:xfrm>
          <a:prstGeom prst="rect">
            <a:avLst/>
          </a:prstGeom>
          <a:noFill/>
          <a:ln w="6350">
            <a:solidFill>
              <a:schemeClr val="bg1">
                <a:lumMod val="85000"/>
              </a:schemeClr>
            </a:solid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12" name="17 CuadroTexto">
            <a:extLst>
              <a:ext uri="{FF2B5EF4-FFF2-40B4-BE49-F238E27FC236}">
                <a16:creationId xmlns:a16="http://schemas.microsoft.com/office/drawing/2014/main" id="{DE43E036-9867-404F-BC09-57FB3729607B}"/>
              </a:ext>
            </a:extLst>
          </p:cNvPr>
          <p:cNvSpPr txBox="1"/>
          <p:nvPr/>
        </p:nvSpPr>
        <p:spPr>
          <a:xfrm>
            <a:off x="160418" y="6328935"/>
            <a:ext cx="2545890" cy="200055"/>
          </a:xfrm>
          <a:prstGeom prst="rect">
            <a:avLst/>
          </a:prstGeom>
          <a:noFill/>
        </p:spPr>
        <p:txBody>
          <a:bodyPr wrap="none" rtlCol="0">
            <a:spAutoFit/>
          </a:bodyPr>
          <a:lstStyle/>
          <a:p>
            <a:r>
              <a:rPr lang="es-ES" sz="700" dirty="0" smtClean="0">
                <a:solidFill>
                  <a:schemeClr val="tx1">
                    <a:lumMod val="75000"/>
                    <a:lumOff val="25000"/>
                  </a:schemeClr>
                </a:solidFill>
                <a:latin typeface="Segoe UI" panose="020B0502040204020203" pitchFamily="34" charset="0"/>
                <a:cs typeface="Segoe UI" panose="020B0502040204020203" pitchFamily="34" charset="0"/>
              </a:rPr>
              <a:t>* 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3" name="Conector recto 12">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916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7 Gráfico"/>
          <p:cNvGraphicFramePr/>
          <p:nvPr>
            <p:extLst/>
          </p:nvPr>
        </p:nvGraphicFramePr>
        <p:xfrm>
          <a:off x="3924437" y="2146709"/>
          <a:ext cx="2747474" cy="2786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7 Gráfico"/>
          <p:cNvGraphicFramePr/>
          <p:nvPr>
            <p:extLst/>
          </p:nvPr>
        </p:nvGraphicFramePr>
        <p:xfrm>
          <a:off x="5680105" y="2146123"/>
          <a:ext cx="3301525" cy="2786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7 Gráfico"/>
          <p:cNvGraphicFramePr/>
          <p:nvPr>
            <p:extLst/>
          </p:nvPr>
        </p:nvGraphicFramePr>
        <p:xfrm>
          <a:off x="-333286" y="2146124"/>
          <a:ext cx="3457047" cy="27868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7 Gráfico"/>
          <p:cNvGraphicFramePr/>
          <p:nvPr>
            <p:extLst/>
          </p:nvPr>
        </p:nvGraphicFramePr>
        <p:xfrm>
          <a:off x="2054798" y="2146124"/>
          <a:ext cx="2747474" cy="2786837"/>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P.3.1</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¿Qué porcentaje representan los ingresos relacionados con el deporte (becas, premios, patrocinadores, retribución del club) sobre el total de sus ingresos</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entrevistados/as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4" name="Rectangle 3"/>
          <p:cNvSpPr>
            <a:spLocks noChangeArrowheads="1"/>
          </p:cNvSpPr>
          <p:nvPr/>
        </p:nvSpPr>
        <p:spPr bwMode="auto">
          <a:xfrm>
            <a:off x="2922110" y="1460432"/>
            <a:ext cx="1389096"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Nivel</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(n=25)</a:t>
            </a:r>
            <a:endParaRPr lang="es-ES" sz="900" dirty="0">
              <a:solidFill>
                <a:srgbClr val="C00000"/>
              </a:solidFill>
              <a:latin typeface="Segoe UI" panose="020B0502040204020203" pitchFamily="34" charset="0"/>
              <a:cs typeface="Segoe UI" panose="020B0502040204020203" pitchFamily="34" charset="0"/>
            </a:endParaRPr>
          </a:p>
        </p:txBody>
      </p:sp>
      <p:sp>
        <p:nvSpPr>
          <p:cNvPr id="5" name="Rectangle 3"/>
          <p:cNvSpPr>
            <a:spLocks noChangeArrowheads="1"/>
          </p:cNvSpPr>
          <p:nvPr/>
        </p:nvSpPr>
        <p:spPr bwMode="auto">
          <a:xfrm>
            <a:off x="4855877" y="1445188"/>
            <a:ext cx="1389096"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Rendimiento</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(n=76)</a:t>
            </a:r>
            <a:endParaRPr lang="es-ES" sz="900" dirty="0">
              <a:solidFill>
                <a:srgbClr val="C00000"/>
              </a:solidFill>
              <a:latin typeface="Segoe UI" panose="020B0502040204020203" pitchFamily="34" charset="0"/>
              <a:cs typeface="Segoe UI" panose="020B0502040204020203" pitchFamily="34" charset="0"/>
            </a:endParaRPr>
          </a:p>
        </p:txBody>
      </p:sp>
      <p:sp>
        <p:nvSpPr>
          <p:cNvPr id="6" name="Rectangle 3"/>
          <p:cNvSpPr>
            <a:spLocks noChangeArrowheads="1"/>
          </p:cNvSpPr>
          <p:nvPr/>
        </p:nvSpPr>
        <p:spPr bwMode="auto">
          <a:xfrm>
            <a:off x="6673706" y="1460432"/>
            <a:ext cx="1389096"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Federados/as</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(n=300)</a:t>
            </a:r>
            <a:endParaRPr lang="es-ES" sz="900" dirty="0">
              <a:solidFill>
                <a:srgbClr val="C00000"/>
              </a:solidFill>
              <a:latin typeface="Segoe UI" panose="020B0502040204020203" pitchFamily="34" charset="0"/>
              <a:cs typeface="Segoe UI" panose="020B0502040204020203" pitchFamily="34" charset="0"/>
            </a:endParaRPr>
          </a:p>
        </p:txBody>
      </p:sp>
      <p:sp>
        <p:nvSpPr>
          <p:cNvPr id="14" name="Rectangle 3"/>
          <p:cNvSpPr>
            <a:spLocks noChangeArrowheads="1"/>
          </p:cNvSpPr>
          <p:nvPr/>
        </p:nvSpPr>
        <p:spPr bwMode="auto">
          <a:xfrm>
            <a:off x="41672" y="5143739"/>
            <a:ext cx="960424" cy="784830"/>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Media de ingresos del deporte sobre total ingresos* </a:t>
            </a:r>
          </a:p>
        </p:txBody>
      </p:sp>
      <p:pic>
        <p:nvPicPr>
          <p:cNvPr id="15" name="Picture 5"/>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rot="16200000">
            <a:off x="964195" y="5498215"/>
            <a:ext cx="306214" cy="22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ángulo 18"/>
          <p:cNvSpPr/>
          <p:nvPr/>
        </p:nvSpPr>
        <p:spPr bwMode="auto">
          <a:xfrm>
            <a:off x="1232508" y="5382678"/>
            <a:ext cx="7039821" cy="456557"/>
          </a:xfrm>
          <a:prstGeom prst="rect">
            <a:avLst/>
          </a:prstGeom>
          <a:noFill/>
          <a:ln w="6350">
            <a:solidFill>
              <a:schemeClr val="bg1">
                <a:lumMod val="85000"/>
              </a:schemeClr>
            </a:solid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21" name="Rectangle 3"/>
          <p:cNvSpPr>
            <a:spLocks noChangeArrowheads="1"/>
          </p:cNvSpPr>
          <p:nvPr/>
        </p:nvSpPr>
        <p:spPr bwMode="auto">
          <a:xfrm>
            <a:off x="1170224" y="1460432"/>
            <a:ext cx="1389096"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Total</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(n=401)</a:t>
            </a:r>
            <a:endParaRPr lang="es-ES" sz="900" dirty="0">
              <a:solidFill>
                <a:srgbClr val="C00000"/>
              </a:solidFill>
              <a:latin typeface="Segoe UI" panose="020B0502040204020203" pitchFamily="34" charset="0"/>
              <a:cs typeface="Segoe UI" panose="020B0502040204020203" pitchFamily="34" charset="0"/>
            </a:endParaRPr>
          </a:p>
        </p:txBody>
      </p:sp>
      <p:sp>
        <p:nvSpPr>
          <p:cNvPr id="26" name="Rectangle 2"/>
          <p:cNvSpPr>
            <a:spLocks noChangeArrowheads="1"/>
          </p:cNvSpPr>
          <p:nvPr/>
        </p:nvSpPr>
        <p:spPr bwMode="auto">
          <a:xfrm>
            <a:off x="1376972" y="5423127"/>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11,7%</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7" name="Rectangle 2"/>
          <p:cNvSpPr>
            <a:spLocks noChangeArrowheads="1"/>
          </p:cNvSpPr>
          <p:nvPr/>
        </p:nvSpPr>
        <p:spPr bwMode="auto">
          <a:xfrm>
            <a:off x="3315823" y="5423127"/>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64,3%</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8" name="Rectangle 2"/>
          <p:cNvSpPr>
            <a:spLocks noChangeArrowheads="1"/>
          </p:cNvSpPr>
          <p:nvPr/>
        </p:nvSpPr>
        <p:spPr bwMode="auto">
          <a:xfrm>
            <a:off x="5224282" y="5423127"/>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18,0%</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9" name="Rectangle 2"/>
          <p:cNvSpPr>
            <a:spLocks noChangeArrowheads="1"/>
          </p:cNvSpPr>
          <p:nvPr/>
        </p:nvSpPr>
        <p:spPr bwMode="auto">
          <a:xfrm>
            <a:off x="7172724" y="5423127"/>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5,4%</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18" name="17 CuadroTexto">
            <a:extLst>
              <a:ext uri="{FF2B5EF4-FFF2-40B4-BE49-F238E27FC236}">
                <a16:creationId xmlns:a16="http://schemas.microsoft.com/office/drawing/2014/main" id="{DE43E036-9867-404F-BC09-57FB3729607B}"/>
              </a:ext>
            </a:extLst>
          </p:cNvPr>
          <p:cNvSpPr txBox="1"/>
          <p:nvPr/>
        </p:nvSpPr>
        <p:spPr>
          <a:xfrm>
            <a:off x="160418" y="6328935"/>
            <a:ext cx="1787669"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Media sobre % de ingresos declarados.</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0" name="Conector recto 19">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122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bwMode="auto">
          <a:xfrm>
            <a:off x="1811708" y="1025495"/>
            <a:ext cx="6640083" cy="4834602"/>
          </a:xfrm>
          <a:prstGeom prst="rect">
            <a:avLst/>
          </a:prstGeom>
          <a:solidFill>
            <a:schemeClr val="bg1">
              <a:lumMod val="95000"/>
              <a:alpha val="36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7" name="Text Box 2"/>
          <p:cNvSpPr txBox="1">
            <a:spLocks noChangeArrowheads="1"/>
          </p:cNvSpPr>
          <p:nvPr/>
        </p:nvSpPr>
        <p:spPr bwMode="auto">
          <a:xfrm>
            <a:off x="2293322" y="1510768"/>
            <a:ext cx="4053503" cy="461665"/>
          </a:xfrm>
          <a:prstGeom prst="rect">
            <a:avLst/>
          </a:prstGeom>
          <a:noFill/>
          <a:ln w="9525">
            <a:noFill/>
            <a:miter lim="800000"/>
            <a:headEnd/>
            <a:tailEnd/>
          </a:ln>
        </p:spPr>
        <p:txBody>
          <a:bodyPr wrap="square">
            <a:spAutoFit/>
          </a:bodyPr>
          <a:lstStyle/>
          <a:p>
            <a:r>
              <a:rPr lang="es-ES_tradnl" sz="2400" dirty="0">
                <a:latin typeface="Bahnschrift Light SemiCondensed" panose="020B0502040204020203" pitchFamily="34" charset="0"/>
                <a:cs typeface="Arial" panose="020B0604020202020204" pitchFamily="34" charset="0"/>
              </a:rPr>
              <a:t>ÍNDICE</a:t>
            </a:r>
            <a:endParaRPr lang="es-ES" sz="2400" dirty="0">
              <a:latin typeface="Bahnschrift Light SemiCondensed" panose="020B0502040204020203" pitchFamily="34" charset="0"/>
              <a:cs typeface="Arial" panose="020B0604020202020204" pitchFamily="34" charset="0"/>
            </a:endParaRPr>
          </a:p>
        </p:txBody>
      </p:sp>
      <p:sp>
        <p:nvSpPr>
          <p:cNvPr id="5" name="Rectangle 3"/>
          <p:cNvSpPr>
            <a:spLocks noChangeArrowheads="1"/>
          </p:cNvSpPr>
          <p:nvPr/>
        </p:nvSpPr>
        <p:spPr bwMode="auto">
          <a:xfrm>
            <a:off x="2058637" y="2048991"/>
            <a:ext cx="6393154" cy="3867725"/>
          </a:xfrm>
          <a:prstGeom prst="rect">
            <a:avLst/>
          </a:prstGeom>
          <a:noFill/>
          <a:ln>
            <a:noFill/>
          </a:ln>
        </p:spPr>
        <p:txBody>
          <a:bodyPr wrap="square" lIns="36000">
            <a:spAutoFit/>
          </a:bodyPr>
          <a:lstStyle/>
          <a:p>
            <a:pPr marL="282575" indent="-228600" algn="just" defTabSz="1147763" eaLnBrk="0" hangingPunct="0">
              <a:lnSpc>
                <a:spcPts val="2000"/>
              </a:lnSpc>
              <a:buClr>
                <a:srgbClr val="C0C0C0"/>
              </a:buClr>
              <a:buSzPts val="1800"/>
              <a:buFont typeface="+mj-lt"/>
              <a:buAutoNum type="arabicPeriod"/>
              <a:tabLst>
                <a:tab pos="4306888" algn="l"/>
              </a:tabLst>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OBJETIVOS Y METODOLOGÍA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4</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265113" indent="-211138" algn="just" defTabSz="1147763" eaLnBrk="0" hangingPunct="0">
              <a:lnSpc>
                <a:spcPts val="2000"/>
              </a:lnSpc>
              <a:buClr>
                <a:srgbClr val="C0C0C0"/>
              </a:buClr>
              <a:buSzPts val="1800"/>
              <a:buAutoNum type="arabicPeriod"/>
              <a:tabLst>
                <a:tab pos="4306888" algn="l"/>
              </a:tabLst>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CARACTERÍSTICAS DE LOS COLECTIVOS PARTICIPANTES		</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7</a:t>
            </a:r>
          </a:p>
          <a:p>
            <a:pPr marL="180975" algn="just" defTabSz="1147763" eaLnBrk="0" hangingPunct="0">
              <a:buClr>
                <a:srgbClr val="C0C0C0"/>
              </a:buClr>
              <a:buSzPts val="1800"/>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2.1. L</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as características del colectivo de deportistas navarros y navarras </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8</a:t>
            </a:r>
          </a:p>
          <a:p>
            <a:pPr marL="180975" algn="just" defTabSz="1147763" eaLnBrk="0" hangingPunct="0">
              <a:buClr>
                <a:srgbClr val="C0C0C0"/>
              </a:buClr>
              <a:buSzPts val="1800"/>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2.2. La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población navarra que practica deporte. Hábitos deportivos</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21</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2.3.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La práctica deportiva de los y las jóvenes en edad escolar</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cs typeface="Segoe UI" panose="020B0502040204020203" pitchFamily="34" charset="0"/>
              </a:rPr>
              <a:t>29</a:t>
            </a:r>
            <a:endParaRPr lang="es-ES" sz="900" dirty="0">
              <a:solidFill>
                <a:schemeClr val="tx1">
                  <a:lumMod val="65000"/>
                  <a:lumOff val="35000"/>
                </a:schemeClr>
              </a:solidFill>
              <a:latin typeface="Segoe UI" panose="020B0502040204020203" pitchFamily="34" charset="0"/>
              <a:cs typeface="Segoe UI" panose="020B0502040204020203" pitchFamily="34" charset="0"/>
            </a:endParaRPr>
          </a:p>
          <a:p>
            <a:pPr marL="180975" algn="just" defTabSz="1147763" eaLnBrk="0" hangingPunct="0">
              <a:buClr>
                <a:srgbClr val="C0C0C0"/>
              </a:buClr>
              <a:buSzPts val="1800"/>
            </a:pPr>
            <a:endParaRPr lang="es-ES" sz="900" dirty="0">
              <a:solidFill>
                <a:schemeClr val="tx1">
                  <a:lumMod val="65000"/>
                  <a:lumOff val="35000"/>
                </a:schemeClr>
              </a:solidFill>
              <a:latin typeface="Segoe UI" panose="020B0502040204020203" pitchFamily="34" charset="0"/>
              <a:cs typeface="Segoe UI" panose="020B0502040204020203" pitchFamily="34" charset="0"/>
            </a:endParaRPr>
          </a:p>
          <a:p>
            <a:pPr marL="282575" indent="-228600" algn="just" defTabSz="1076325" eaLnBrk="0" hangingPunct="0">
              <a:lnSpc>
                <a:spcPts val="2000"/>
              </a:lnSpc>
              <a:buClr>
                <a:srgbClr val="C0C0C0"/>
              </a:buClr>
              <a:buSzPts val="1800"/>
              <a:buFont typeface="+mj-lt"/>
              <a:buAutoNum type="arabicPeriod" startAt="3"/>
              <a:tabLst>
                <a:tab pos="5740400" algn="l"/>
              </a:tabLst>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LA LLEGADA DE LA PANDEMIA COVID-19 Y SUS EFECTOS EN LOS Y LAS DEPORTISTAS NAVARROS/AS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38</a:t>
            </a: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3.1</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E</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l cumplimiento del confinamiento y grado de preocupación derivado de la pandemia</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39</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3.2</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P</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ercepción de los y las deportistas sobre las consecuencias del confinamiento en el estado de salud</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47</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3.3</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Percepción de los y las deportistas sobre las consecuencias psicológicas del confinamiento y </a:t>
            </a: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en el bienestar emocional		</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cs typeface="Segoe UI" panose="020B0502040204020203" pitchFamily="34" charset="0"/>
              </a:rPr>
              <a:t>55</a:t>
            </a: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3.4</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L</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as consecuencias económicas de la pandemia en los y las deportistas navarros/as	</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64</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282575" indent="-228600" algn="just" defTabSz="1076325" eaLnBrk="0" hangingPunct="0">
              <a:lnSpc>
                <a:spcPts val="2000"/>
              </a:lnSpc>
              <a:buClr>
                <a:srgbClr val="C0C0C0"/>
              </a:buClr>
              <a:buSzPts val="1800"/>
              <a:buFont typeface="+mj-lt"/>
              <a:buAutoNum type="arabicPeriod" startAt="3"/>
              <a:tabLst>
                <a:tab pos="5740400" algn="l"/>
              </a:tabLst>
            </a:pPr>
            <a:endParaRPr lang="es-ES" sz="900" dirty="0">
              <a:solidFill>
                <a:schemeClr val="tx1">
                  <a:lumMod val="65000"/>
                  <a:lumOff val="35000"/>
                </a:schemeClr>
              </a:solidFill>
              <a:latin typeface="Segoe UI" panose="020B0502040204020203" pitchFamily="34" charset="0"/>
              <a:cs typeface="Segoe UI" panose="020B0502040204020203" pitchFamily="34" charset="0"/>
            </a:endParaRPr>
          </a:p>
          <a:p>
            <a:pPr marL="265113" indent="-211138" algn="just" defTabSz="1076325" eaLnBrk="0" hangingPunct="0">
              <a:lnSpc>
                <a:spcPts val="2000"/>
              </a:lnSpc>
              <a:buClr>
                <a:srgbClr val="C0C0C0"/>
              </a:buClr>
              <a:buSzPts val="1800"/>
              <a:buFont typeface="+mj-lt"/>
              <a:buAutoNum type="arabicPeriod" startAt="4"/>
              <a:tabLst>
                <a:tab pos="5740400" algn="l"/>
              </a:tabLst>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LOS Y LAS DEPORTISTAS DE ALTO NIVEL, RENDIMIENTO Y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FEDERADOS/AS</a:t>
            </a:r>
            <a:r>
              <a:rPr lang="es-ES_tradnl"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_tradnl"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71</a:t>
            </a:r>
            <a:endParaRPr lang="es-ES_tradnl"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4.1. P</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ractica deportiva durante el confinamiento</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73</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4.2.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Valoración del confinamiento y la desescalada</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78</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4.3. E</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l futuro de las competiciones deportivas</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cs typeface="Segoe UI" panose="020B0502040204020203" pitchFamily="34" charset="0"/>
              </a:rPr>
              <a:t>84</a:t>
            </a:r>
            <a:endParaRPr lang="es-ES" sz="900" dirty="0">
              <a:solidFill>
                <a:schemeClr val="tx1">
                  <a:lumMod val="65000"/>
                  <a:lumOff val="35000"/>
                </a:schemeClr>
              </a:solidFill>
              <a:latin typeface="Segoe UI" panose="020B0502040204020203" pitchFamily="34" charset="0"/>
              <a:cs typeface="Segoe UI" panose="020B0502040204020203" pitchFamily="34" charset="0"/>
            </a:endParaRPr>
          </a:p>
          <a:p>
            <a:pPr marL="180975" algn="just" defTabSz="1147763" eaLnBrk="0" hangingPunct="0">
              <a:buClr>
                <a:srgbClr val="C0C0C0"/>
              </a:buClr>
              <a:buSzPts val="1800"/>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4.4. A</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ctitudes ante la nueva normalidad</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88</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4.5. C</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apacidad del/a deportista para afrontar una situación de crisis como la provocada </a:t>
            </a: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por la covid-19 y apoyo institucional				94</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53975" algn="just" defTabSz="1147763" eaLnBrk="0" hangingPunct="0">
              <a:buClr>
                <a:srgbClr val="C0C0C0"/>
              </a:buClr>
              <a:buSzPts val="1800"/>
              <a:tabLst>
                <a:tab pos="4306888" algn="l"/>
              </a:tabLst>
            </a:pPr>
            <a:endParaRPr lang="es-ES_tradnl"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282575" indent="-228600" algn="just" defTabSz="1147763" eaLnBrk="0" hangingPunct="0">
              <a:buClr>
                <a:srgbClr val="C0C0C0"/>
              </a:buClr>
              <a:buSzPts val="1800"/>
              <a:buFont typeface="+mj-lt"/>
              <a:buAutoNum type="arabicPeriod" startAt="7"/>
              <a:tabLst>
                <a:tab pos="4306888" algn="l"/>
              </a:tabLst>
            </a:pPr>
            <a:endParaRPr lang="es-ES_tradnl"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endParaRPr lang="es-ES_tradnl"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p:txBody>
      </p:sp>
      <p:pic>
        <p:nvPicPr>
          <p:cNvPr id="10" name="Picture 2" descr="Correr: Este es el gran error de muchos de los que se inician en ..."/>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83727"/>
          <a:stretch/>
        </p:blipFill>
        <p:spPr bwMode="auto">
          <a:xfrm flipH="1">
            <a:off x="530925" y="1025495"/>
            <a:ext cx="1514443" cy="483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4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P.3.1</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¿Qué porcentaje representan los ingresos relacionados con el deporte (becas, premios, patrocinadores, retribución del club) sobre el total de sus ingresos</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entrevistados/as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5" name="7 Gráfico"/>
          <p:cNvGraphicFramePr/>
          <p:nvPr>
            <p:extLst/>
          </p:nvPr>
        </p:nvGraphicFramePr>
        <p:xfrm>
          <a:off x="2704471" y="2103582"/>
          <a:ext cx="3251947" cy="2786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7 Gráfico"/>
          <p:cNvGraphicFramePr/>
          <p:nvPr>
            <p:extLst/>
          </p:nvPr>
        </p:nvGraphicFramePr>
        <p:xfrm>
          <a:off x="5193839" y="2103581"/>
          <a:ext cx="3301525" cy="278683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ChangeArrowheads="1"/>
          </p:cNvSpPr>
          <p:nvPr/>
        </p:nvSpPr>
        <p:spPr bwMode="auto">
          <a:xfrm>
            <a:off x="1247131" y="1400611"/>
            <a:ext cx="1389096"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Nivel</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(n=25)</a:t>
            </a:r>
            <a:endParaRPr lang="es-ES" sz="900" dirty="0">
              <a:solidFill>
                <a:srgbClr val="C00000"/>
              </a:solidFill>
              <a:latin typeface="Segoe UI" panose="020B0502040204020203" pitchFamily="34" charset="0"/>
              <a:cs typeface="Segoe UI" panose="020B0502040204020203" pitchFamily="34" charset="0"/>
            </a:endParaRPr>
          </a:p>
        </p:txBody>
      </p:sp>
      <p:sp>
        <p:nvSpPr>
          <p:cNvPr id="8" name="Rectangle 3"/>
          <p:cNvSpPr>
            <a:spLocks noChangeArrowheads="1"/>
          </p:cNvSpPr>
          <p:nvPr/>
        </p:nvSpPr>
        <p:spPr bwMode="auto">
          <a:xfrm>
            <a:off x="3804743" y="1385367"/>
            <a:ext cx="1389096"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Rendimiento</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(n=76)</a:t>
            </a:r>
            <a:endParaRPr lang="es-ES" sz="900" dirty="0">
              <a:solidFill>
                <a:srgbClr val="C00000"/>
              </a:solidFill>
              <a:latin typeface="Segoe UI" panose="020B0502040204020203" pitchFamily="34" charset="0"/>
              <a:cs typeface="Segoe UI" panose="020B0502040204020203" pitchFamily="34" charset="0"/>
            </a:endParaRPr>
          </a:p>
        </p:txBody>
      </p:sp>
      <p:sp>
        <p:nvSpPr>
          <p:cNvPr id="9" name="Rectangle 3"/>
          <p:cNvSpPr>
            <a:spLocks noChangeArrowheads="1"/>
          </p:cNvSpPr>
          <p:nvPr/>
        </p:nvSpPr>
        <p:spPr bwMode="auto">
          <a:xfrm>
            <a:off x="6323329" y="1400611"/>
            <a:ext cx="1389096"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Federados/as</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(n=300)</a:t>
            </a:r>
            <a:endParaRPr lang="es-ES" sz="900" dirty="0">
              <a:solidFill>
                <a:srgbClr val="C00000"/>
              </a:solidFill>
              <a:latin typeface="Segoe UI" panose="020B0502040204020203" pitchFamily="34" charset="0"/>
              <a:cs typeface="Segoe UI" panose="020B0502040204020203" pitchFamily="34" charset="0"/>
            </a:endParaRPr>
          </a:p>
        </p:txBody>
      </p:sp>
      <p:pic>
        <p:nvPicPr>
          <p:cNvPr id="11" name="Imagen 10"/>
          <p:cNvPicPr>
            <a:picLocks noChangeAspect="1"/>
          </p:cNvPicPr>
          <p:nvPr/>
        </p:nvPicPr>
        <p:blipFill rotWithShape="1">
          <a:blip r:embed="rId4"/>
          <a:srcRect l="68136" t="1" r="15391" b="61526"/>
          <a:stretch/>
        </p:blipFill>
        <p:spPr>
          <a:xfrm>
            <a:off x="6989516" y="5434746"/>
            <a:ext cx="300136" cy="490689"/>
          </a:xfrm>
          <a:prstGeom prst="rect">
            <a:avLst/>
          </a:prstGeom>
        </p:spPr>
      </p:pic>
      <p:pic>
        <p:nvPicPr>
          <p:cNvPr id="12" name="Imagen 11"/>
          <p:cNvPicPr>
            <a:picLocks noChangeAspect="1"/>
          </p:cNvPicPr>
          <p:nvPr/>
        </p:nvPicPr>
        <p:blipFill rotWithShape="1">
          <a:blip r:embed="rId4"/>
          <a:srcRect l="14667" t="44978" r="68094" b="17706"/>
          <a:stretch/>
        </p:blipFill>
        <p:spPr>
          <a:xfrm>
            <a:off x="7289653" y="5453797"/>
            <a:ext cx="317554" cy="481164"/>
          </a:xfrm>
          <a:prstGeom prst="rect">
            <a:avLst/>
          </a:prstGeom>
        </p:spPr>
      </p:pic>
      <p:sp>
        <p:nvSpPr>
          <p:cNvPr id="13" name="Rectangle 2"/>
          <p:cNvSpPr>
            <a:spLocks noChangeArrowheads="1"/>
          </p:cNvSpPr>
          <p:nvPr/>
        </p:nvSpPr>
        <p:spPr bwMode="auto">
          <a:xfrm>
            <a:off x="6214353" y="5583950"/>
            <a:ext cx="775162" cy="2308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Hombres</a:t>
            </a:r>
          </a:p>
        </p:txBody>
      </p:sp>
      <p:sp>
        <p:nvSpPr>
          <p:cNvPr id="14" name="Rectangle 2"/>
          <p:cNvSpPr>
            <a:spLocks noChangeArrowheads="1"/>
          </p:cNvSpPr>
          <p:nvPr/>
        </p:nvSpPr>
        <p:spPr bwMode="auto">
          <a:xfrm>
            <a:off x="7613493" y="5583950"/>
            <a:ext cx="775162" cy="2308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Mujeres</a:t>
            </a:r>
          </a:p>
        </p:txBody>
      </p:sp>
      <p:graphicFrame>
        <p:nvGraphicFramePr>
          <p:cNvPr id="15" name="7 Gráfico"/>
          <p:cNvGraphicFramePr/>
          <p:nvPr>
            <p:extLst/>
          </p:nvPr>
        </p:nvGraphicFramePr>
        <p:xfrm>
          <a:off x="-16826" y="2095145"/>
          <a:ext cx="3457047" cy="27868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9389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200329"/>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LA </a:t>
            </a:r>
            <a:r>
              <a:rPr lang="es-ES" sz="2400" dirty="0">
                <a:latin typeface="Bahnschrift Light SemiCondensed" panose="020B0502040204020203" pitchFamily="34" charset="0"/>
                <a:ea typeface="Brandon Grotesque Thin" charset="0"/>
                <a:cs typeface="Brandon Grotesque Thin" charset="0"/>
              </a:rPr>
              <a:t>POBLACIÓN </a:t>
            </a:r>
            <a:r>
              <a:rPr lang="es-ES" sz="2400" dirty="0" smtClean="0">
                <a:latin typeface="Bahnschrift Light SemiCondensed" panose="020B0502040204020203" pitchFamily="34" charset="0"/>
                <a:ea typeface="Brandon Grotesque Thin" charset="0"/>
                <a:cs typeface="Brandon Grotesque Thin" charset="0"/>
              </a:rPr>
              <a:t>NAVARRA QUE PRACTICA DEPORTE; HÁBITOS DEPORTIVOS</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2.2</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3063113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bwMode="auto">
          <a:xfrm>
            <a:off x="4848316" y="3882497"/>
            <a:ext cx="3247402" cy="2119357"/>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18" name="Rectángulo 17"/>
          <p:cNvSpPr/>
          <p:nvPr/>
        </p:nvSpPr>
        <p:spPr bwMode="auto">
          <a:xfrm>
            <a:off x="1486968" y="3888336"/>
            <a:ext cx="3247402" cy="2119357"/>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pic>
        <p:nvPicPr>
          <p:cNvPr id="7" name="Imagen 6"/>
          <p:cNvPicPr>
            <a:picLocks noChangeAspect="1"/>
          </p:cNvPicPr>
          <p:nvPr/>
        </p:nvPicPr>
        <p:blipFill rotWithShape="1">
          <a:blip r:embed="rId2">
            <a:clrChange>
              <a:clrFrom>
                <a:srgbClr val="FFFFFF"/>
              </a:clrFrom>
              <a:clrTo>
                <a:srgbClr val="FFFFFF">
                  <a:alpha val="0"/>
                </a:srgbClr>
              </a:clrTo>
            </a:clrChange>
          </a:blip>
          <a:srcRect l="68136" t="1" r="15391" b="61526"/>
          <a:stretch/>
        </p:blipFill>
        <p:spPr>
          <a:xfrm>
            <a:off x="2434608" y="3973075"/>
            <a:ext cx="300136" cy="490689"/>
          </a:xfrm>
          <a:prstGeom prst="rect">
            <a:avLst/>
          </a:prstGeom>
        </p:spPr>
      </p:pic>
      <p:sp>
        <p:nvSpPr>
          <p:cNvPr id="2" name="Rectangle 3"/>
          <p:cNvSpPr>
            <a:spLocks noChangeArrowheads="1"/>
          </p:cNvSpPr>
          <p:nvPr/>
        </p:nvSpPr>
        <p:spPr bwMode="auto">
          <a:xfrm>
            <a:off x="489796" y="983322"/>
            <a:ext cx="7999073" cy="4708981"/>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Otro de los colectivos de análisis es la población general navarra que practica actividad física con cierta regularidad. En las páginas siguientes se enmarcan someramente sus hábitos deportivos: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El 59% de las personas consultadas de Navarra que practicaban </a:t>
            </a:r>
            <a:r>
              <a:rPr lang="es-ES" sz="1200" dirty="0">
                <a:solidFill>
                  <a:schemeClr val="tx1">
                    <a:lumMod val="75000"/>
                    <a:lumOff val="25000"/>
                  </a:schemeClr>
                </a:solidFill>
                <a:latin typeface="Segoe UI" panose="020B0502040204020203" pitchFamily="34" charset="0"/>
                <a:cs typeface="Segoe UI" panose="020B0502040204020203" pitchFamily="34" charset="0"/>
              </a:rPr>
              <a:t>deporte de forma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regular antes de la llegada de la Covid-19, elegía andar, andar rápido o marcha, como la actividad deportiva más frecuente. A cierta distancia pueden encontrarse otro tipo de deportes como el ciclismo, el fitness o clases aeróbicas con música, el running o el montañismo, senderismo, hasta una gran dispersión de respuestas.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Las diferencias entre hombres y mujeres en la elección de la practica deportiva habitual muestra algunas preferencias como son: </a:t>
            </a: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 name="Rectangle 2"/>
          <p:cNvSpPr>
            <a:spLocks noChangeArrowheads="1"/>
          </p:cNvSpPr>
          <p:nvPr/>
        </p:nvSpPr>
        <p:spPr bwMode="auto">
          <a:xfrm>
            <a:off x="2505477" y="4100390"/>
            <a:ext cx="1160667" cy="253916"/>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1050" b="1"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Hombres</a:t>
            </a:r>
          </a:p>
        </p:txBody>
      </p:sp>
      <p:sp>
        <p:nvSpPr>
          <p:cNvPr id="4" name="Rectangle 2"/>
          <p:cNvSpPr>
            <a:spLocks noChangeArrowheads="1"/>
          </p:cNvSpPr>
          <p:nvPr/>
        </p:nvSpPr>
        <p:spPr bwMode="auto">
          <a:xfrm>
            <a:off x="1717702" y="4505630"/>
            <a:ext cx="2820112" cy="1274067"/>
          </a:xfrm>
          <a:prstGeom prst="rect">
            <a:avLst/>
          </a:prstGeom>
          <a:noFill/>
          <a:ln w="19050">
            <a:noFill/>
            <a:miter lim="800000"/>
            <a:headEnd/>
            <a:tailEnd/>
          </a:ln>
        </p:spPr>
        <p:txBody>
          <a:bodyPr wrap="square" lIns="36000">
            <a:spAutoFit/>
          </a:bodyPr>
          <a:lstStyle/>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Andar (46,6%)</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Ciclismo (25,0%)</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Running (17,8%)</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Futbol (12,3%)</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Montañismo, senderismo.. (12,3%)</a:t>
            </a:r>
            <a:endParaRPr lang="es-ES" sz="105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5" name="Rectangle 2"/>
          <p:cNvSpPr>
            <a:spLocks noChangeArrowheads="1"/>
          </p:cNvSpPr>
          <p:nvPr/>
        </p:nvSpPr>
        <p:spPr bwMode="auto">
          <a:xfrm>
            <a:off x="5067656" y="4505630"/>
            <a:ext cx="2820112" cy="1015663"/>
          </a:xfrm>
          <a:prstGeom prst="rect">
            <a:avLst/>
          </a:prstGeom>
          <a:noFill/>
          <a:ln w="19050">
            <a:noFill/>
            <a:miter lim="800000"/>
            <a:headEnd/>
            <a:tailEnd/>
          </a:ln>
        </p:spPr>
        <p:txBody>
          <a:bodyPr wrap="square" lIns="36000">
            <a:spAutoFit/>
          </a:bodyPr>
          <a:lstStyle/>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Andar (71,9%)</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Fitness, gimnasia con música  (25,0%)</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Yoga /Pilates  (13,7%)</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Gimnasia/ gimnasia rítmica.. (9,8%)</a:t>
            </a:r>
          </a:p>
        </p:txBody>
      </p:sp>
      <p:pic>
        <p:nvPicPr>
          <p:cNvPr id="8" name="Imagen 7"/>
          <p:cNvPicPr>
            <a:picLocks noChangeAspect="1"/>
          </p:cNvPicPr>
          <p:nvPr/>
        </p:nvPicPr>
        <p:blipFill rotWithShape="1">
          <a:blip r:embed="rId2">
            <a:clrChange>
              <a:clrFrom>
                <a:srgbClr val="FEFFFF"/>
              </a:clrFrom>
              <a:clrTo>
                <a:srgbClr val="FEFFFF">
                  <a:alpha val="0"/>
                </a:srgbClr>
              </a:clrTo>
            </a:clrChange>
          </a:blip>
          <a:srcRect l="14667" t="44978" r="68094" b="17706"/>
          <a:stretch/>
        </p:blipFill>
        <p:spPr>
          <a:xfrm>
            <a:off x="5934856" y="3986766"/>
            <a:ext cx="317554" cy="481164"/>
          </a:xfrm>
          <a:prstGeom prst="rect">
            <a:avLst/>
          </a:prstGeom>
        </p:spPr>
      </p:pic>
      <p:sp>
        <p:nvSpPr>
          <p:cNvPr id="6" name="Rectangle 2"/>
          <p:cNvSpPr>
            <a:spLocks noChangeArrowheads="1"/>
          </p:cNvSpPr>
          <p:nvPr/>
        </p:nvSpPr>
        <p:spPr bwMode="auto">
          <a:xfrm>
            <a:off x="5967193" y="4091462"/>
            <a:ext cx="1160667" cy="253916"/>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1050" b="1"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Mujeres </a:t>
            </a:r>
            <a:endParaRPr lang="es-ES" sz="1050" b="1"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pic>
        <p:nvPicPr>
          <p:cNvPr id="9" name="Imagen 8"/>
          <p:cNvPicPr>
            <a:picLocks noChangeAspect="1"/>
          </p:cNvPicPr>
          <p:nvPr/>
        </p:nvPicPr>
        <p:blipFill rotWithShape="1">
          <a:blip r:embed="rId3">
            <a:clrChange>
              <a:clrFrom>
                <a:srgbClr val="FFFFFF"/>
              </a:clrFrom>
              <a:clrTo>
                <a:srgbClr val="FFFFFF">
                  <a:alpha val="0"/>
                </a:srgbClr>
              </a:clrTo>
            </a:clrChange>
          </a:blip>
          <a:srcRect l="25110" t="29284" r="51087" b="51307"/>
          <a:stretch/>
        </p:blipFill>
        <p:spPr>
          <a:xfrm>
            <a:off x="4180067" y="4742974"/>
            <a:ext cx="338241" cy="275796"/>
          </a:xfrm>
          <a:prstGeom prst="rect">
            <a:avLst/>
          </a:prstGeom>
        </p:spPr>
      </p:pic>
      <p:pic>
        <p:nvPicPr>
          <p:cNvPr id="10" name="Imagen 9"/>
          <p:cNvPicPr>
            <a:picLocks noChangeAspect="1"/>
          </p:cNvPicPr>
          <p:nvPr/>
        </p:nvPicPr>
        <p:blipFill rotWithShape="1">
          <a:blip r:embed="rId3">
            <a:clrChange>
              <a:clrFrom>
                <a:srgbClr val="FFFFFF"/>
              </a:clrFrom>
              <a:clrTo>
                <a:srgbClr val="FFFFFF">
                  <a:alpha val="0"/>
                </a:srgbClr>
              </a:clrTo>
            </a:clrChange>
          </a:blip>
          <a:srcRect l="2943" t="75955" r="78198" b="3172"/>
          <a:stretch/>
        </p:blipFill>
        <p:spPr>
          <a:xfrm>
            <a:off x="7609761" y="5295293"/>
            <a:ext cx="204193" cy="226000"/>
          </a:xfrm>
          <a:prstGeom prst="rect">
            <a:avLst/>
          </a:prstGeom>
        </p:spPr>
      </p:pic>
      <p:pic>
        <p:nvPicPr>
          <p:cNvPr id="11" name="Imagen 10"/>
          <p:cNvPicPr>
            <a:picLocks noChangeAspect="1"/>
          </p:cNvPicPr>
          <p:nvPr/>
        </p:nvPicPr>
        <p:blipFill>
          <a:blip r:embed="rId4">
            <a:clrChange>
              <a:clrFrom>
                <a:srgbClr val="FFFFFF"/>
              </a:clrFrom>
              <a:clrTo>
                <a:srgbClr val="FFFFFF">
                  <a:alpha val="0"/>
                </a:srgbClr>
              </a:clrTo>
            </a:clrChange>
          </a:blip>
          <a:stretch>
            <a:fillRect/>
          </a:stretch>
        </p:blipFill>
        <p:spPr>
          <a:xfrm>
            <a:off x="7529953" y="5040722"/>
            <a:ext cx="296102" cy="287011"/>
          </a:xfrm>
          <a:prstGeom prst="rect">
            <a:avLst/>
          </a:prstGeom>
        </p:spPr>
      </p:pic>
      <p:pic>
        <p:nvPicPr>
          <p:cNvPr id="12" name="Imagen 11"/>
          <p:cNvPicPr>
            <a:picLocks noChangeAspect="1"/>
          </p:cNvPicPr>
          <p:nvPr/>
        </p:nvPicPr>
        <p:blipFill rotWithShape="1">
          <a:blip r:embed="rId5">
            <a:clrChange>
              <a:clrFrom>
                <a:srgbClr val="F3F3F3"/>
              </a:clrFrom>
              <a:clrTo>
                <a:srgbClr val="F3F3F3">
                  <a:alpha val="0"/>
                </a:srgbClr>
              </a:clrTo>
            </a:clrChange>
          </a:blip>
          <a:srcRect b="15110"/>
          <a:stretch/>
        </p:blipFill>
        <p:spPr>
          <a:xfrm>
            <a:off x="7516746" y="4505630"/>
            <a:ext cx="308748" cy="282722"/>
          </a:xfrm>
          <a:prstGeom prst="rect">
            <a:avLst/>
          </a:prstGeom>
        </p:spPr>
      </p:pic>
      <p:pic>
        <p:nvPicPr>
          <p:cNvPr id="13" name="Imagen 12"/>
          <p:cNvPicPr>
            <a:picLocks noChangeAspect="1"/>
          </p:cNvPicPr>
          <p:nvPr/>
        </p:nvPicPr>
        <p:blipFill rotWithShape="1">
          <a:blip r:embed="rId6">
            <a:clrChange>
              <a:clrFrom>
                <a:srgbClr val="FFFFFF"/>
              </a:clrFrom>
              <a:clrTo>
                <a:srgbClr val="FFFFFF">
                  <a:alpha val="0"/>
                </a:srgbClr>
              </a:clrTo>
            </a:clrChange>
          </a:blip>
          <a:srcRect l="20054" t="18724" r="19718" b="26212"/>
          <a:stretch/>
        </p:blipFill>
        <p:spPr>
          <a:xfrm>
            <a:off x="4189804" y="5040722"/>
            <a:ext cx="262347" cy="258729"/>
          </a:xfrm>
          <a:prstGeom prst="rect">
            <a:avLst/>
          </a:prstGeom>
        </p:spPr>
      </p:pic>
      <p:pic>
        <p:nvPicPr>
          <p:cNvPr id="14" name="Imagen 13"/>
          <p:cNvPicPr>
            <a:picLocks noChangeAspect="1"/>
          </p:cNvPicPr>
          <p:nvPr/>
        </p:nvPicPr>
        <p:blipFill>
          <a:blip r:embed="rId7">
            <a:clrChange>
              <a:clrFrom>
                <a:srgbClr val="FFFFFF"/>
              </a:clrFrom>
              <a:clrTo>
                <a:srgbClr val="FFFFFF">
                  <a:alpha val="0"/>
                </a:srgbClr>
              </a:clrTo>
            </a:clrChange>
          </a:blip>
          <a:stretch>
            <a:fillRect/>
          </a:stretch>
        </p:blipFill>
        <p:spPr>
          <a:xfrm>
            <a:off x="7529953" y="4766180"/>
            <a:ext cx="284001" cy="284001"/>
          </a:xfrm>
          <a:prstGeom prst="rect">
            <a:avLst/>
          </a:prstGeom>
        </p:spPr>
      </p:pic>
      <p:pic>
        <p:nvPicPr>
          <p:cNvPr id="15" name="Imagen 14"/>
          <p:cNvPicPr>
            <a:picLocks noChangeAspect="1"/>
          </p:cNvPicPr>
          <p:nvPr/>
        </p:nvPicPr>
        <p:blipFill>
          <a:blip r:embed="rId8">
            <a:clrChange>
              <a:clrFrom>
                <a:srgbClr val="FFFFFF"/>
              </a:clrFrom>
              <a:clrTo>
                <a:srgbClr val="FFFFFF">
                  <a:alpha val="0"/>
                </a:srgbClr>
              </a:clrTo>
            </a:clrChange>
          </a:blip>
          <a:stretch>
            <a:fillRect/>
          </a:stretch>
        </p:blipFill>
        <p:spPr>
          <a:xfrm>
            <a:off x="4189804" y="5310873"/>
            <a:ext cx="221454" cy="221454"/>
          </a:xfrm>
          <a:prstGeom prst="rect">
            <a:avLst/>
          </a:prstGeom>
        </p:spPr>
      </p:pic>
      <p:pic>
        <p:nvPicPr>
          <p:cNvPr id="16" name="Imagen 15"/>
          <p:cNvPicPr>
            <a:picLocks noChangeAspect="1"/>
          </p:cNvPicPr>
          <p:nvPr/>
        </p:nvPicPr>
        <p:blipFill rotWithShape="1">
          <a:blip r:embed="rId5">
            <a:clrChange>
              <a:clrFrom>
                <a:srgbClr val="F3F3F3"/>
              </a:clrFrom>
              <a:clrTo>
                <a:srgbClr val="F3F3F3">
                  <a:alpha val="0"/>
                </a:srgbClr>
              </a:clrTo>
            </a:clrChange>
          </a:blip>
          <a:srcRect b="15110"/>
          <a:stretch/>
        </p:blipFill>
        <p:spPr>
          <a:xfrm>
            <a:off x="4206014" y="4462348"/>
            <a:ext cx="331800" cy="303832"/>
          </a:xfrm>
          <a:prstGeom prst="rect">
            <a:avLst/>
          </a:prstGeom>
        </p:spPr>
      </p:pic>
      <p:pic>
        <p:nvPicPr>
          <p:cNvPr id="17" name="Imagen 16"/>
          <p:cNvPicPr>
            <a:picLocks noChangeAspect="1"/>
          </p:cNvPicPr>
          <p:nvPr/>
        </p:nvPicPr>
        <p:blipFill rotWithShape="1">
          <a:blip r:embed="rId9">
            <a:clrChange>
              <a:clrFrom>
                <a:srgbClr val="FFFFFF"/>
              </a:clrFrom>
              <a:clrTo>
                <a:srgbClr val="FFFFFF">
                  <a:alpha val="0"/>
                </a:srgbClr>
              </a:clrTo>
            </a:clrChange>
          </a:blip>
          <a:srcRect l="61369" t="57695" r="20363" b="25084"/>
          <a:stretch/>
        </p:blipFill>
        <p:spPr>
          <a:xfrm>
            <a:off x="4152923" y="5534500"/>
            <a:ext cx="284098" cy="284098"/>
          </a:xfrm>
          <a:prstGeom prst="rect">
            <a:avLst/>
          </a:prstGeom>
        </p:spPr>
      </p:pic>
    </p:spTree>
    <p:extLst>
      <p:ext uri="{BB962C8B-B14F-4D97-AF65-F5344CB8AC3E}">
        <p14:creationId xmlns:p14="http://schemas.microsoft.com/office/powerpoint/2010/main" val="3165772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89796" y="983322"/>
            <a:ext cx="7999073" cy="2677656"/>
          </a:xfrm>
          <a:prstGeom prst="rect">
            <a:avLst/>
          </a:prstGeom>
          <a:noFill/>
          <a:ln>
            <a:noFill/>
          </a:ln>
        </p:spPr>
        <p:txBody>
          <a:bodyPr wrap="square" lIns="36000">
            <a:spAutoFit/>
          </a:bodyPr>
          <a:lstStyle/>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a:solidFill>
                  <a:schemeClr val="tx1">
                    <a:lumMod val="75000"/>
                    <a:lumOff val="25000"/>
                  </a:schemeClr>
                </a:solidFill>
                <a:latin typeface="Segoe UI" panose="020B0502040204020203" pitchFamily="34" charset="0"/>
                <a:cs typeface="Segoe UI" panose="020B0502040204020203" pitchFamily="34" charset="0"/>
              </a:rPr>
              <a:t>Más extendida se encuentra la practica deportiva de forma individual como señala un 49,2% de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a:t>
            </a:r>
            <a:r>
              <a:rPr lang="es-ES" sz="1200" dirty="0">
                <a:solidFill>
                  <a:schemeClr val="tx1">
                    <a:lumMod val="75000"/>
                    <a:lumOff val="25000"/>
                  </a:schemeClr>
                </a:solidFill>
                <a:latin typeface="Segoe UI" panose="020B0502040204020203" pitchFamily="34" charset="0"/>
                <a:cs typeface="Segoe UI" panose="020B0502040204020203" pitchFamily="34" charset="0"/>
              </a:rPr>
              <a:t>consultados y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consultadas, </a:t>
            </a:r>
            <a:r>
              <a:rPr lang="es-ES" sz="1200" dirty="0">
                <a:solidFill>
                  <a:schemeClr val="tx1">
                    <a:lumMod val="75000"/>
                    <a:lumOff val="25000"/>
                  </a:schemeClr>
                </a:solidFill>
                <a:latin typeface="Segoe UI" panose="020B0502040204020203" pitchFamily="34" charset="0"/>
                <a:cs typeface="Segoe UI" panose="020B0502040204020203" pitchFamily="34" charset="0"/>
              </a:rPr>
              <a:t>frente al 19,3% que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practicaba </a:t>
            </a:r>
            <a:r>
              <a:rPr lang="es-ES" sz="1200" dirty="0">
                <a:solidFill>
                  <a:schemeClr val="tx1">
                    <a:lumMod val="75000"/>
                    <a:lumOff val="25000"/>
                  </a:schemeClr>
                </a:solidFill>
                <a:latin typeface="Segoe UI" panose="020B0502040204020203" pitchFamily="34" charset="0"/>
                <a:cs typeface="Segoe UI" panose="020B0502040204020203" pitchFamily="34" charset="0"/>
              </a:rPr>
              <a:t>deporte en equipo.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 los hombres la elección de disciplinas de práctica individual es 13,5 puntos porcentuales superior a la de las mujeres.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importancia que concede la población entrevistada al deporte en su vida diaria esta fuera de toda duda. El 30,8% de los y las consultadas le concede la máxima importancia puntuando en una escala de 0 a 10 con puntuaciones de 9 </a:t>
            </a:r>
            <a:r>
              <a:rPr lang="es-ES" sz="1200" dirty="0" err="1" smtClean="0">
                <a:solidFill>
                  <a:schemeClr val="tx1">
                    <a:lumMod val="75000"/>
                    <a:lumOff val="25000"/>
                  </a:schemeClr>
                </a:solidFill>
                <a:latin typeface="Segoe UI" panose="020B0502040204020203" pitchFamily="34" charset="0"/>
                <a:cs typeface="Segoe UI" panose="020B0502040204020203" pitchFamily="34" charset="0"/>
              </a:rPr>
              <a:t>ó</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10. El 53,2% le concede “bastante importancia”, obteniendo para el conjunto la puntuación  media de 7,9 puntos.  En general, ellos parecen otorgar mayor valor al deporte con una media de 8,1puntos, frente al 7,7, de media de las navarras.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962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 ¿Qué deporte o deportes practicaba de forma habitual, es decir, con regularidad</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a:t>
            </a:r>
          </a:p>
        </p:txBody>
      </p:sp>
      <p:graphicFrame>
        <p:nvGraphicFramePr>
          <p:cNvPr id="3" name="7 Gráfico"/>
          <p:cNvGraphicFramePr/>
          <p:nvPr>
            <p:extLst/>
          </p:nvPr>
        </p:nvGraphicFramePr>
        <p:xfrm>
          <a:off x="233819" y="1108217"/>
          <a:ext cx="7395706" cy="5416407"/>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60520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39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 ¿Qué deporte o deportes practicaba de forma habitual, es decir, con regularidad?*</a:t>
            </a: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a:t>
            </a:r>
          </a:p>
        </p:txBody>
      </p:sp>
      <p:graphicFrame>
        <p:nvGraphicFramePr>
          <p:cNvPr id="3" name="7 Gráfico"/>
          <p:cNvGraphicFramePr/>
          <p:nvPr>
            <p:extLst>
              <p:ext uri="{D42A27DB-BD31-4B8C-83A1-F6EECF244321}">
                <p14:modId xmlns:p14="http://schemas.microsoft.com/office/powerpoint/2010/main" val="3085962628"/>
              </p:ext>
            </p:extLst>
          </p:nvPr>
        </p:nvGraphicFramePr>
        <p:xfrm>
          <a:off x="233819" y="1076325"/>
          <a:ext cx="7599360" cy="545782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p:cNvPicPr>
            <a:picLocks noChangeAspect="1"/>
          </p:cNvPicPr>
          <p:nvPr/>
        </p:nvPicPr>
        <p:blipFill rotWithShape="1">
          <a:blip r:embed="rId3"/>
          <a:srcRect l="68136" t="1" r="15391" b="61526"/>
          <a:stretch/>
        </p:blipFill>
        <p:spPr>
          <a:xfrm>
            <a:off x="6434040" y="5151264"/>
            <a:ext cx="300136" cy="490689"/>
          </a:xfrm>
          <a:prstGeom prst="rect">
            <a:avLst/>
          </a:prstGeom>
        </p:spPr>
      </p:pic>
      <p:pic>
        <p:nvPicPr>
          <p:cNvPr id="5" name="Imagen 4"/>
          <p:cNvPicPr>
            <a:picLocks noChangeAspect="1"/>
          </p:cNvPicPr>
          <p:nvPr/>
        </p:nvPicPr>
        <p:blipFill rotWithShape="1">
          <a:blip r:embed="rId3"/>
          <a:srcRect l="14667" t="44978" r="68094" b="17706"/>
          <a:stretch/>
        </p:blipFill>
        <p:spPr>
          <a:xfrm>
            <a:off x="6734177" y="5170315"/>
            <a:ext cx="317554" cy="481164"/>
          </a:xfrm>
          <a:prstGeom prst="rect">
            <a:avLst/>
          </a:prstGeom>
        </p:spPr>
      </p:pic>
      <p:sp>
        <p:nvSpPr>
          <p:cNvPr id="6" name="Rectangle 2"/>
          <p:cNvSpPr>
            <a:spLocks noChangeArrowheads="1"/>
          </p:cNvSpPr>
          <p:nvPr/>
        </p:nvSpPr>
        <p:spPr bwMode="auto">
          <a:xfrm>
            <a:off x="5658877" y="5300468"/>
            <a:ext cx="775162" cy="2308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Hombres</a:t>
            </a:r>
          </a:p>
        </p:txBody>
      </p:sp>
      <p:sp>
        <p:nvSpPr>
          <p:cNvPr id="7" name="Rectangle 2"/>
          <p:cNvSpPr>
            <a:spLocks noChangeArrowheads="1"/>
          </p:cNvSpPr>
          <p:nvPr/>
        </p:nvSpPr>
        <p:spPr bwMode="auto">
          <a:xfrm>
            <a:off x="7058017" y="5300468"/>
            <a:ext cx="775162" cy="2308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Mujeres</a:t>
            </a:r>
          </a:p>
        </p:txBody>
      </p:sp>
      <p:sp>
        <p:nvSpPr>
          <p:cNvPr id="8" name="17 CuadroTexto">
            <a:extLst>
              <a:ext uri="{FF2B5EF4-FFF2-40B4-BE49-F238E27FC236}">
                <a16:creationId xmlns:a16="http://schemas.microsoft.com/office/drawing/2014/main" id="{DE43E036-9867-404F-BC09-57FB3729607B}"/>
              </a:ext>
            </a:extLst>
          </p:cNvPr>
          <p:cNvSpPr txBox="1"/>
          <p:nvPr/>
        </p:nvSpPr>
        <p:spPr>
          <a:xfrm>
            <a:off x="160418" y="6328935"/>
            <a:ext cx="260520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9" name="Conector recto 8">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054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4EBDE3-3613-4E27-A78F-DA9911D2B8D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 ¿Practicaba deporte de forma individual o en equipo?*</a:t>
            </a: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a:t>
            </a:r>
          </a:p>
        </p:txBody>
      </p:sp>
      <p:graphicFrame>
        <p:nvGraphicFramePr>
          <p:cNvPr id="4" name="Gráfico 3">
            <a:extLst>
              <a:ext uri="{FF2B5EF4-FFF2-40B4-BE49-F238E27FC236}">
                <a16:creationId xmlns:a16="http://schemas.microsoft.com/office/drawing/2014/main" id="{DDE565C2-AECF-4DA6-8000-0F770BE7F406}"/>
              </a:ext>
            </a:extLst>
          </p:cNvPr>
          <p:cNvGraphicFramePr/>
          <p:nvPr>
            <p:extLst>
              <p:ext uri="{D42A27DB-BD31-4B8C-83A1-F6EECF244321}">
                <p14:modId xmlns:p14="http://schemas.microsoft.com/office/powerpoint/2010/main" val="2967829072"/>
              </p:ext>
            </p:extLst>
          </p:nvPr>
        </p:nvGraphicFramePr>
        <p:xfrm>
          <a:off x="1316515" y="1149386"/>
          <a:ext cx="7145930" cy="4294994"/>
        </p:xfrm>
        <a:graphic>
          <a:graphicData uri="http://schemas.openxmlformats.org/drawingml/2006/chart">
            <c:chart xmlns:c="http://schemas.openxmlformats.org/drawingml/2006/chart" xmlns:r="http://schemas.openxmlformats.org/officeDocument/2006/relationships" r:id="rId2"/>
          </a:graphicData>
        </a:graphic>
      </p:graphicFrame>
      <p:sp>
        <p:nvSpPr>
          <p:cNvPr id="5" name="17 CuadroTexto">
            <a:extLst>
              <a:ext uri="{FF2B5EF4-FFF2-40B4-BE49-F238E27FC236}">
                <a16:creationId xmlns:a16="http://schemas.microsoft.com/office/drawing/2014/main" id="{DE43E036-9867-404F-BC09-57FB3729607B}"/>
              </a:ext>
            </a:extLst>
          </p:cNvPr>
          <p:cNvSpPr txBox="1"/>
          <p:nvPr/>
        </p:nvSpPr>
        <p:spPr>
          <a:xfrm>
            <a:off x="160418" y="6328935"/>
            <a:ext cx="254428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Conector recto 5">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5 CuadroTexto"/>
          <p:cNvSpPr txBox="1"/>
          <p:nvPr/>
        </p:nvSpPr>
        <p:spPr>
          <a:xfrm>
            <a:off x="-116746" y="2883903"/>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Preferentemente </a:t>
            </a:r>
          </a:p>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en equipo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8" name="10 Rectángulo redondeado"/>
          <p:cNvSpPr/>
          <p:nvPr/>
        </p:nvSpPr>
        <p:spPr bwMode="auto">
          <a:xfrm>
            <a:off x="1547595" y="3014708"/>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9" name="5 CuadroTexto"/>
          <p:cNvSpPr txBox="1"/>
          <p:nvPr/>
        </p:nvSpPr>
        <p:spPr>
          <a:xfrm>
            <a:off x="160418" y="3804422"/>
            <a:ext cx="1387177"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Preferentemente de forma individual</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 name="10 Rectángulo redondeado"/>
          <p:cNvSpPr/>
          <p:nvPr/>
        </p:nvSpPr>
        <p:spPr bwMode="auto">
          <a:xfrm>
            <a:off x="1547595" y="3943773"/>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1" name="5 CuadroTexto"/>
          <p:cNvSpPr txBox="1"/>
          <p:nvPr/>
        </p:nvSpPr>
        <p:spPr>
          <a:xfrm>
            <a:off x="-116746" y="2245171"/>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Ambas</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2" name="10 Rectángulo redondeado"/>
          <p:cNvSpPr/>
          <p:nvPr/>
        </p:nvSpPr>
        <p:spPr bwMode="auto">
          <a:xfrm>
            <a:off x="1547595" y="2307608"/>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Tree>
    <p:extLst>
      <p:ext uri="{BB962C8B-B14F-4D97-AF65-F5344CB8AC3E}">
        <p14:creationId xmlns:p14="http://schemas.microsoft.com/office/powerpoint/2010/main" val="4098517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4EBDE3-3613-4E27-A78F-DA9911D2B8D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 ¿Practicaba deporte de forma individual o en equipo?*</a:t>
            </a: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a:t>
            </a:r>
          </a:p>
        </p:txBody>
      </p:sp>
      <p:graphicFrame>
        <p:nvGraphicFramePr>
          <p:cNvPr id="4" name="Gráfico 3">
            <a:extLst>
              <a:ext uri="{FF2B5EF4-FFF2-40B4-BE49-F238E27FC236}">
                <a16:creationId xmlns:a16="http://schemas.microsoft.com/office/drawing/2014/main" id="{DDE565C2-AECF-4DA6-8000-0F770BE7F406}"/>
              </a:ext>
            </a:extLst>
          </p:cNvPr>
          <p:cNvGraphicFramePr/>
          <p:nvPr>
            <p:extLst>
              <p:ext uri="{D42A27DB-BD31-4B8C-83A1-F6EECF244321}">
                <p14:modId xmlns:p14="http://schemas.microsoft.com/office/powerpoint/2010/main" val="1181354304"/>
              </p:ext>
            </p:extLst>
          </p:nvPr>
        </p:nvGraphicFramePr>
        <p:xfrm>
          <a:off x="1342883" y="1160561"/>
          <a:ext cx="7623544" cy="4304895"/>
        </p:xfrm>
        <a:graphic>
          <a:graphicData uri="http://schemas.openxmlformats.org/drawingml/2006/chart">
            <c:chart xmlns:c="http://schemas.openxmlformats.org/drawingml/2006/chart" xmlns:r="http://schemas.openxmlformats.org/officeDocument/2006/relationships" r:id="rId2"/>
          </a:graphicData>
        </a:graphic>
      </p:graphicFrame>
      <p:sp>
        <p:nvSpPr>
          <p:cNvPr id="5" name="17 CuadroTexto">
            <a:extLst>
              <a:ext uri="{FF2B5EF4-FFF2-40B4-BE49-F238E27FC236}">
                <a16:creationId xmlns:a16="http://schemas.microsoft.com/office/drawing/2014/main" id="{DE43E036-9867-404F-BC09-57FB3729607B}"/>
              </a:ext>
            </a:extLst>
          </p:cNvPr>
          <p:cNvSpPr txBox="1"/>
          <p:nvPr/>
        </p:nvSpPr>
        <p:spPr>
          <a:xfrm>
            <a:off x="160418" y="6328935"/>
            <a:ext cx="254428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Conector recto 5">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5 CuadroTexto"/>
          <p:cNvSpPr txBox="1"/>
          <p:nvPr/>
        </p:nvSpPr>
        <p:spPr>
          <a:xfrm>
            <a:off x="-116746" y="2883903"/>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Preferentemente </a:t>
            </a:r>
          </a:p>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en equipo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8" name="10 Rectángulo redondeado"/>
          <p:cNvSpPr/>
          <p:nvPr/>
        </p:nvSpPr>
        <p:spPr bwMode="auto">
          <a:xfrm>
            <a:off x="1547595" y="3014708"/>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9" name="5 CuadroTexto"/>
          <p:cNvSpPr txBox="1"/>
          <p:nvPr/>
        </p:nvSpPr>
        <p:spPr>
          <a:xfrm>
            <a:off x="160418" y="3804422"/>
            <a:ext cx="1387177"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Preferentemente de forma individual</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 name="10 Rectángulo redondeado"/>
          <p:cNvSpPr/>
          <p:nvPr/>
        </p:nvSpPr>
        <p:spPr bwMode="auto">
          <a:xfrm>
            <a:off x="1547595" y="3943773"/>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1" name="5 CuadroTexto"/>
          <p:cNvSpPr txBox="1"/>
          <p:nvPr/>
        </p:nvSpPr>
        <p:spPr>
          <a:xfrm>
            <a:off x="-116746" y="2245171"/>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Ambas</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2" name="10 Rectángulo redondeado"/>
          <p:cNvSpPr/>
          <p:nvPr/>
        </p:nvSpPr>
        <p:spPr bwMode="auto">
          <a:xfrm>
            <a:off x="1547595" y="2307608"/>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Tree>
    <p:extLst>
      <p:ext uri="{BB962C8B-B14F-4D97-AF65-F5344CB8AC3E}">
        <p14:creationId xmlns:p14="http://schemas.microsoft.com/office/powerpoint/2010/main" val="1753869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C17DC5-AE75-4EEF-938C-67F2D514DEC6}"/>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P.3. ¿Qué grado de importancia otorgas al deporte, a la actividad deportiva en tu vida?*</a:t>
            </a: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a:t>
            </a:r>
          </a:p>
        </p:txBody>
      </p:sp>
      <p:graphicFrame>
        <p:nvGraphicFramePr>
          <p:cNvPr id="3" name="7 Gráfico">
            <a:extLst>
              <a:ext uri="{FF2B5EF4-FFF2-40B4-BE49-F238E27FC236}">
                <a16:creationId xmlns:a16="http://schemas.microsoft.com/office/drawing/2014/main" id="{22324C4B-4715-4AF3-9B65-5713CAED299B}"/>
              </a:ext>
            </a:extLst>
          </p:cNvPr>
          <p:cNvGraphicFramePr/>
          <p:nvPr>
            <p:extLst/>
          </p:nvPr>
        </p:nvGraphicFramePr>
        <p:xfrm>
          <a:off x="156069" y="1415330"/>
          <a:ext cx="5732889" cy="42937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2">
            <a:extLst>
              <a:ext uri="{FF2B5EF4-FFF2-40B4-BE49-F238E27FC236}">
                <a16:creationId xmlns:a16="http://schemas.microsoft.com/office/drawing/2014/main" id="{E268C221-EADE-4893-9286-7186C7A7D019}"/>
              </a:ext>
            </a:extLst>
          </p:cNvPr>
          <p:cNvGraphicFramePr>
            <a:graphicFrameLocks noChangeAspect="1"/>
          </p:cNvGraphicFramePr>
          <p:nvPr>
            <p:extLst/>
          </p:nvPr>
        </p:nvGraphicFramePr>
        <p:xfrm>
          <a:off x="5251995" y="3667681"/>
          <a:ext cx="3132722" cy="177498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a:extLst>
              <a:ext uri="{FF2B5EF4-FFF2-40B4-BE49-F238E27FC236}">
                <a16:creationId xmlns:a16="http://schemas.microsoft.com/office/drawing/2014/main" id="{7AB1C759-05B6-402F-BAAA-C858B4B513F9}"/>
              </a:ext>
            </a:extLst>
          </p:cNvPr>
          <p:cNvSpPr>
            <a:spLocks noChangeArrowheads="1"/>
          </p:cNvSpPr>
          <p:nvPr/>
        </p:nvSpPr>
        <p:spPr bwMode="auto">
          <a:xfrm>
            <a:off x="5408875" y="3331351"/>
            <a:ext cx="3173912"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a:solidFill>
                  <a:srgbClr val="C00000"/>
                </a:solidFill>
                <a:latin typeface="Segoe UI" panose="020B0502040204020203" pitchFamily="34" charset="0"/>
                <a:cs typeface="Segoe UI" panose="020B0502040204020203" pitchFamily="34" charset="0"/>
              </a:rPr>
              <a:t>Según género</a:t>
            </a:r>
            <a:endParaRPr lang="es-ES" sz="900" dirty="0">
              <a:solidFill>
                <a:srgbClr val="C00000"/>
              </a:solidFill>
              <a:latin typeface="Segoe UI" panose="020B0502040204020203" pitchFamily="34" charset="0"/>
              <a:cs typeface="Segoe UI" panose="020B0502040204020203" pitchFamily="34" charset="0"/>
            </a:endParaRPr>
          </a:p>
        </p:txBody>
      </p:sp>
      <p:sp>
        <p:nvSpPr>
          <p:cNvPr id="8" name="17 CuadroTexto">
            <a:extLst>
              <a:ext uri="{FF2B5EF4-FFF2-40B4-BE49-F238E27FC236}">
                <a16:creationId xmlns:a16="http://schemas.microsoft.com/office/drawing/2014/main" id="{DE43E036-9867-404F-BC09-57FB3729607B}"/>
              </a:ext>
            </a:extLst>
          </p:cNvPr>
          <p:cNvSpPr txBox="1"/>
          <p:nvPr/>
        </p:nvSpPr>
        <p:spPr>
          <a:xfrm>
            <a:off x="160418" y="6328935"/>
            <a:ext cx="3182281"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Media sobre escala de mínima importancia “0” a máxima importancia “10”.</a:t>
            </a:r>
          </a:p>
        </p:txBody>
      </p:sp>
      <p:cxnSp>
        <p:nvCxnSpPr>
          <p:cNvPr id="9" name="Conector recto 8">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536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200329"/>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LA PRACTICA DEPORTIVA DE LOS Y LAS JOVENES EN EDAD ESCOLAR</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2.3.</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164827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bwMode="auto">
          <a:xfrm>
            <a:off x="1811708" y="1025495"/>
            <a:ext cx="6640083" cy="4834602"/>
          </a:xfrm>
          <a:prstGeom prst="rect">
            <a:avLst/>
          </a:prstGeom>
          <a:solidFill>
            <a:schemeClr val="bg1">
              <a:lumMod val="95000"/>
              <a:alpha val="36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7" name="Text Box 2"/>
          <p:cNvSpPr txBox="1">
            <a:spLocks noChangeArrowheads="1"/>
          </p:cNvSpPr>
          <p:nvPr/>
        </p:nvSpPr>
        <p:spPr bwMode="auto">
          <a:xfrm>
            <a:off x="2293322" y="1510768"/>
            <a:ext cx="4053503" cy="461665"/>
          </a:xfrm>
          <a:prstGeom prst="rect">
            <a:avLst/>
          </a:prstGeom>
          <a:noFill/>
          <a:ln w="9525">
            <a:noFill/>
            <a:miter lim="800000"/>
            <a:headEnd/>
            <a:tailEnd/>
          </a:ln>
        </p:spPr>
        <p:txBody>
          <a:bodyPr wrap="square">
            <a:spAutoFit/>
          </a:bodyPr>
          <a:lstStyle/>
          <a:p>
            <a:r>
              <a:rPr lang="es-ES_tradnl" sz="2400" dirty="0">
                <a:latin typeface="Bahnschrift Light SemiCondensed" panose="020B0502040204020203" pitchFamily="34" charset="0"/>
                <a:cs typeface="Arial" panose="020B0604020202020204" pitchFamily="34" charset="0"/>
              </a:rPr>
              <a:t>ÍNDICE</a:t>
            </a:r>
            <a:endParaRPr lang="es-ES" sz="2400" dirty="0">
              <a:latin typeface="Bahnschrift Light SemiCondensed" panose="020B0502040204020203" pitchFamily="34" charset="0"/>
              <a:cs typeface="Arial" panose="020B0604020202020204" pitchFamily="34" charset="0"/>
            </a:endParaRPr>
          </a:p>
        </p:txBody>
      </p:sp>
      <p:sp>
        <p:nvSpPr>
          <p:cNvPr id="5" name="Rectangle 3"/>
          <p:cNvSpPr>
            <a:spLocks noChangeArrowheads="1"/>
          </p:cNvSpPr>
          <p:nvPr/>
        </p:nvSpPr>
        <p:spPr bwMode="auto">
          <a:xfrm>
            <a:off x="2058637" y="2048991"/>
            <a:ext cx="6393154" cy="2503249"/>
          </a:xfrm>
          <a:prstGeom prst="rect">
            <a:avLst/>
          </a:prstGeom>
          <a:noFill/>
          <a:ln>
            <a:noFill/>
          </a:ln>
        </p:spPr>
        <p:txBody>
          <a:bodyPr wrap="square" lIns="36000">
            <a:spAutoFit/>
          </a:bodyPr>
          <a:lstStyle/>
          <a:p>
            <a:pPr marL="282575" indent="-228600" algn="just" defTabSz="1147763" eaLnBrk="0" hangingPunct="0">
              <a:lnSpc>
                <a:spcPts val="2000"/>
              </a:lnSpc>
              <a:buClr>
                <a:srgbClr val="C0C0C0"/>
              </a:buClr>
              <a:buSzPts val="1800"/>
              <a:buFont typeface="+mj-lt"/>
              <a:buAutoNum type="arabicPeriod" startAt="5"/>
              <a:tabLst>
                <a:tab pos="4306888" algn="l"/>
              </a:tabLst>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LA POBLACIÓN GENERAL DEPORTISTA</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100</a:t>
            </a: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5.1</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Practica deportiva durante el confinamiento. </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P</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apel asignado al deporte</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102</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5.2</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E</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l impacto de la nueva normalidad en su práctica deportiva</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109</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5.3</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Nuevas actividades durante la etapa del confinamiento</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cs typeface="Segoe UI" panose="020B0502040204020203" pitchFamily="34" charset="0"/>
              </a:rPr>
              <a:t>112</a:t>
            </a: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5.4</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C</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ompras de material deportivo</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116</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282575" indent="-228600" algn="just" defTabSz="1147763" eaLnBrk="0" hangingPunct="0">
              <a:lnSpc>
                <a:spcPts val="2000"/>
              </a:lnSpc>
              <a:buClr>
                <a:srgbClr val="C0C0C0"/>
              </a:buClr>
              <a:buSzPts val="1800"/>
              <a:buFont typeface="+mj-lt"/>
              <a:buAutoNum type="arabicPeriod" startAt="5"/>
              <a:tabLst>
                <a:tab pos="4306888" algn="l"/>
              </a:tabLst>
            </a:pP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282575" indent="-228600" algn="just" defTabSz="1147763" eaLnBrk="0" hangingPunct="0">
              <a:lnSpc>
                <a:spcPts val="2000"/>
              </a:lnSpc>
              <a:buClr>
                <a:srgbClr val="C0C0C0"/>
              </a:buClr>
              <a:buSzPts val="1800"/>
              <a:buFont typeface="+mj-lt"/>
              <a:buAutoNum type="arabicPeriod" startAt="6"/>
              <a:tabLst>
                <a:tab pos="4306888" algn="l"/>
              </a:tabLst>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LA POBLACIÓN EN EDAD ESCOLAR QUE PRACTICA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DEPORTE		</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120</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6.1</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Las rutinas deportivas de los y las jóvenes en edad escolar en el tiempo de confinamiento</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121</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6</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.2</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L</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a incertidumbre ante la nueva normalidad y el deporte de los y las jóvenes en edad escolar</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129</a:t>
            </a:r>
            <a:endPar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endParaRPr lang="es-ES" sz="900" dirty="0">
              <a:solidFill>
                <a:schemeClr val="tx1">
                  <a:lumMod val="65000"/>
                  <a:lumOff val="35000"/>
                </a:schemeClr>
              </a:solidFill>
              <a:latin typeface="Segoe UI" panose="020B0502040204020203" pitchFamily="34" charset="0"/>
              <a:cs typeface="Segoe UI" panose="020B0502040204020203" pitchFamily="34" charset="0"/>
            </a:endParaRPr>
          </a:p>
          <a:p>
            <a:pPr marL="282575" indent="-228600" algn="just" defTabSz="1076325" eaLnBrk="0" hangingPunct="0">
              <a:lnSpc>
                <a:spcPts val="2000"/>
              </a:lnSpc>
              <a:buClr>
                <a:srgbClr val="C0C0C0"/>
              </a:buClr>
              <a:buSzPts val="1800"/>
              <a:buFont typeface="+mj-lt"/>
              <a:buAutoNum type="arabicPeriod" startAt="7"/>
              <a:tabLst>
                <a:tab pos="5740400" algn="l"/>
              </a:tabLst>
            </a:pP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CONSIDERACIONES FINALES</a:t>
            </a:r>
            <a:r>
              <a:rPr lang="es-ES"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	</a:t>
            </a:r>
            <a:r>
              <a:rPr lang="es-ES" sz="900" dirty="0" smtClean="0">
                <a:solidFill>
                  <a:schemeClr val="tx1">
                    <a:lumMod val="65000"/>
                    <a:lumOff val="35000"/>
                  </a:schemeClr>
                </a:solidFill>
                <a:latin typeface="Segoe UI" panose="020B0502040204020203" pitchFamily="34" charset="0"/>
                <a:ea typeface="Brandon Grotesque Thin" charset="0"/>
                <a:cs typeface="Segoe UI" panose="020B0502040204020203" pitchFamily="34" charset="0"/>
              </a:rPr>
              <a:t>137</a:t>
            </a:r>
          </a:p>
          <a:p>
            <a:pPr marL="53975" algn="just" defTabSz="1147763" eaLnBrk="0" hangingPunct="0">
              <a:buClr>
                <a:srgbClr val="C0C0C0"/>
              </a:buClr>
              <a:buSzPts val="1800"/>
              <a:tabLst>
                <a:tab pos="4306888" algn="l"/>
              </a:tabLst>
            </a:pPr>
            <a:endParaRPr lang="es-ES_tradnl"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282575" indent="-228600" algn="just" defTabSz="1147763" eaLnBrk="0" hangingPunct="0">
              <a:buClr>
                <a:srgbClr val="C0C0C0"/>
              </a:buClr>
              <a:buSzPts val="1800"/>
              <a:buFont typeface="+mj-lt"/>
              <a:buAutoNum type="arabicPeriod" startAt="7"/>
              <a:tabLst>
                <a:tab pos="4306888" algn="l"/>
              </a:tabLst>
            </a:pPr>
            <a:endParaRPr lang="es-ES_tradnl"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a:p>
            <a:pPr marL="180975" algn="just" defTabSz="1147763" eaLnBrk="0" hangingPunct="0">
              <a:buClr>
                <a:srgbClr val="C0C0C0"/>
              </a:buClr>
              <a:buSzPts val="1800"/>
            </a:pPr>
            <a:endParaRPr lang="es-ES_tradnl" sz="900" dirty="0">
              <a:solidFill>
                <a:schemeClr val="tx1">
                  <a:lumMod val="65000"/>
                  <a:lumOff val="35000"/>
                </a:schemeClr>
              </a:solidFill>
              <a:latin typeface="Segoe UI" panose="020B0502040204020203" pitchFamily="34" charset="0"/>
              <a:ea typeface="Brandon Grotesque Thin" charset="0"/>
              <a:cs typeface="Segoe UI" panose="020B0502040204020203" pitchFamily="34" charset="0"/>
            </a:endParaRPr>
          </a:p>
        </p:txBody>
      </p:sp>
      <p:pic>
        <p:nvPicPr>
          <p:cNvPr id="10" name="Picture 2" descr="Correr: Este es el gran error de muchos de los que se inician en ..."/>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83727"/>
          <a:stretch/>
        </p:blipFill>
        <p:spPr bwMode="auto">
          <a:xfrm flipH="1">
            <a:off x="530925" y="1025495"/>
            <a:ext cx="1514443" cy="483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72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bwMode="auto">
          <a:xfrm>
            <a:off x="4790296" y="2713148"/>
            <a:ext cx="3191476" cy="1961402"/>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sp>
        <p:nvSpPr>
          <p:cNvPr id="24" name="Rectángulo 23"/>
          <p:cNvSpPr/>
          <p:nvPr/>
        </p:nvSpPr>
        <p:spPr bwMode="auto">
          <a:xfrm>
            <a:off x="1350236" y="2713148"/>
            <a:ext cx="3179035" cy="1961402"/>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smtClean="0">
              <a:ln>
                <a:noFill/>
              </a:ln>
              <a:solidFill>
                <a:srgbClr val="4D4D4D"/>
              </a:solidFill>
              <a:effectLst/>
              <a:latin typeface="Helvetica" pitchFamily="34" charset="0"/>
            </a:endParaRPr>
          </a:p>
        </p:txBody>
      </p:sp>
      <p:pic>
        <p:nvPicPr>
          <p:cNvPr id="7" name="Imagen 6"/>
          <p:cNvPicPr>
            <a:picLocks noChangeAspect="1"/>
          </p:cNvPicPr>
          <p:nvPr/>
        </p:nvPicPr>
        <p:blipFill rotWithShape="1">
          <a:blip r:embed="rId2">
            <a:clrChange>
              <a:clrFrom>
                <a:srgbClr val="FFFFFF"/>
              </a:clrFrom>
              <a:clrTo>
                <a:srgbClr val="FFFFFF">
                  <a:alpha val="0"/>
                </a:srgbClr>
              </a:clrTo>
            </a:clrChange>
          </a:blip>
          <a:srcRect l="68136" t="1" r="15391" b="61526"/>
          <a:stretch/>
        </p:blipFill>
        <p:spPr>
          <a:xfrm>
            <a:off x="2643051" y="2713148"/>
            <a:ext cx="300136" cy="490689"/>
          </a:xfrm>
          <a:prstGeom prst="rect">
            <a:avLst/>
          </a:prstGeom>
        </p:spPr>
      </p:pic>
      <p:sp>
        <p:nvSpPr>
          <p:cNvPr id="2" name="Rectangle 3"/>
          <p:cNvSpPr>
            <a:spLocks noChangeArrowheads="1"/>
          </p:cNvSpPr>
          <p:nvPr/>
        </p:nvSpPr>
        <p:spPr bwMode="auto">
          <a:xfrm>
            <a:off x="489796" y="983322"/>
            <a:ext cx="7999073" cy="5124480"/>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último, el cuarto colectivo que ha participado en la investigación es el de los y las jóvenes en edad escolar, entre los 14 y 17 años, que practica deporte de </a:t>
            </a:r>
            <a:r>
              <a:rPr lang="es-ES" sz="1200" dirty="0">
                <a:solidFill>
                  <a:schemeClr val="tx1">
                    <a:lumMod val="75000"/>
                    <a:lumOff val="25000"/>
                  </a:schemeClr>
                </a:solidFill>
                <a:latin typeface="Segoe UI" panose="020B0502040204020203" pitchFamily="34" charset="0"/>
                <a:cs typeface="Segoe UI" panose="020B0502040204020203" pitchFamily="34" charset="0"/>
              </a:rPr>
              <a:t>forma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organizada, es decir, </a:t>
            </a:r>
            <a:r>
              <a:rPr lang="es-ES" sz="1200" dirty="0">
                <a:solidFill>
                  <a:schemeClr val="tx1">
                    <a:lumMod val="75000"/>
                    <a:lumOff val="25000"/>
                  </a:schemeClr>
                </a:solidFill>
                <a:latin typeface="Segoe UI" panose="020B0502040204020203" pitchFamily="34" charset="0"/>
                <a:cs typeface="Segoe UI" panose="020B0502040204020203" pitchFamily="34" charset="0"/>
              </a:rPr>
              <a:t>en el marco de una organización y bajo supervisión de una persona encargada de conducirla (técnico/a, entrenador/a</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y fuera </a:t>
            </a:r>
            <a:r>
              <a:rPr lang="es-ES" sz="1200" dirty="0">
                <a:solidFill>
                  <a:schemeClr val="tx1">
                    <a:lumMod val="75000"/>
                    <a:lumOff val="25000"/>
                  </a:schemeClr>
                </a:solidFill>
                <a:latin typeface="Segoe UI" panose="020B0502040204020203" pitchFamily="34" charset="0"/>
                <a:cs typeface="Segoe UI" panose="020B0502040204020203" pitchFamily="34" charset="0"/>
              </a:rPr>
              <a:t>del horario lectivo. </a:t>
            </a: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cuadro de disciplinas deportivas de los y las jóvenes navarros/as en edad escolar es diferente al de la población general, pero las diferencias de género se manifiestan a edades tempranas: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mayoría de los y las jóvenes en edad escolar practica deporte fundamentalmente en equipo, sin grandes diferencias entre chicos y chicas.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69,8% lo hace en las instalaciones deportivas de un club, asociación o federación. </a:t>
            </a:r>
          </a:p>
        </p:txBody>
      </p:sp>
      <p:sp>
        <p:nvSpPr>
          <p:cNvPr id="3" name="Rectangle 2"/>
          <p:cNvSpPr>
            <a:spLocks noChangeArrowheads="1"/>
          </p:cNvSpPr>
          <p:nvPr/>
        </p:nvSpPr>
        <p:spPr bwMode="auto">
          <a:xfrm>
            <a:off x="2713920" y="2840463"/>
            <a:ext cx="1160667" cy="253916"/>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1050" b="1"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Chicos</a:t>
            </a:r>
            <a:endParaRPr lang="es-ES" sz="1050" b="1"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4" name="Rectangle 2"/>
          <p:cNvSpPr>
            <a:spLocks noChangeArrowheads="1"/>
          </p:cNvSpPr>
          <p:nvPr/>
        </p:nvSpPr>
        <p:spPr bwMode="auto">
          <a:xfrm>
            <a:off x="1926145" y="3245703"/>
            <a:ext cx="2820112" cy="1304203"/>
          </a:xfrm>
          <a:prstGeom prst="rect">
            <a:avLst/>
          </a:prstGeom>
          <a:noFill/>
          <a:ln w="19050">
            <a:noFill/>
            <a:miter lim="800000"/>
            <a:headEnd/>
            <a:tailEnd/>
          </a:ln>
        </p:spPr>
        <p:txBody>
          <a:bodyPr wrap="square" lIns="36000">
            <a:spAutoFit/>
          </a:bodyPr>
          <a:lstStyle/>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Futbol (44,1%)</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Ciclismo (14,6%)</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Natación (10,8%)</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Running (9,6%)</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Artes marciales (7,4%)</a:t>
            </a:r>
            <a:endParaRPr lang="es-ES" sz="105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5" name="Rectangle 2"/>
          <p:cNvSpPr>
            <a:spLocks noChangeArrowheads="1"/>
          </p:cNvSpPr>
          <p:nvPr/>
        </p:nvSpPr>
        <p:spPr bwMode="auto">
          <a:xfrm>
            <a:off x="4959902" y="3245703"/>
            <a:ext cx="2820112" cy="1274067"/>
          </a:xfrm>
          <a:prstGeom prst="rect">
            <a:avLst/>
          </a:prstGeom>
          <a:noFill/>
          <a:ln w="19050">
            <a:noFill/>
            <a:miter lim="800000"/>
            <a:headEnd/>
            <a:tailEnd/>
          </a:ln>
        </p:spPr>
        <p:txBody>
          <a:bodyPr wrap="square" lIns="36000">
            <a:spAutoFit/>
          </a:bodyPr>
          <a:lstStyle/>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Andar (17,4%)</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Baloncesto (14,4%)</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Gimnasia rítmica/deportiva (12,3%)</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Running (10,3%)</a:t>
            </a:r>
          </a:p>
          <a:p>
            <a:pPr marL="171450" indent="-171450">
              <a:lnSpc>
                <a:spcPct val="150000"/>
              </a:lnSpc>
              <a:buClr>
                <a:schemeClr val="bg1">
                  <a:lumMod val="50000"/>
                </a:schemeClr>
              </a:buClr>
              <a:buSzPct val="125000"/>
              <a:buFont typeface="Arial" panose="020B0604020202020204" pitchFamily="34" charset="0"/>
              <a:buChar char="•"/>
              <a:tabLst>
                <a:tab pos="3721100" algn="l"/>
              </a:tabLst>
            </a:pPr>
            <a:r>
              <a:rPr lang="es-ES" sz="105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Ciclismo (9,7%)</a:t>
            </a:r>
          </a:p>
        </p:txBody>
      </p:sp>
      <p:pic>
        <p:nvPicPr>
          <p:cNvPr id="8" name="Imagen 7"/>
          <p:cNvPicPr>
            <a:picLocks noChangeAspect="1"/>
          </p:cNvPicPr>
          <p:nvPr/>
        </p:nvPicPr>
        <p:blipFill rotWithShape="1">
          <a:blip r:embed="rId2">
            <a:clrChange>
              <a:clrFrom>
                <a:srgbClr val="FFFFFF"/>
              </a:clrFrom>
              <a:clrTo>
                <a:srgbClr val="FFFFFF">
                  <a:alpha val="0"/>
                </a:srgbClr>
              </a:clrTo>
            </a:clrChange>
          </a:blip>
          <a:srcRect l="14667" t="44978" r="68094" b="17706"/>
          <a:stretch/>
        </p:blipFill>
        <p:spPr>
          <a:xfrm>
            <a:off x="5827102" y="2726839"/>
            <a:ext cx="317554" cy="481164"/>
          </a:xfrm>
          <a:prstGeom prst="rect">
            <a:avLst/>
          </a:prstGeom>
        </p:spPr>
      </p:pic>
      <p:sp>
        <p:nvSpPr>
          <p:cNvPr id="6" name="Rectangle 2"/>
          <p:cNvSpPr>
            <a:spLocks noChangeArrowheads="1"/>
          </p:cNvSpPr>
          <p:nvPr/>
        </p:nvSpPr>
        <p:spPr bwMode="auto">
          <a:xfrm>
            <a:off x="5859439" y="2831535"/>
            <a:ext cx="1160667" cy="253916"/>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1050" b="1"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Chicas </a:t>
            </a:r>
            <a:endParaRPr lang="es-ES" sz="1050" b="1"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pic>
        <p:nvPicPr>
          <p:cNvPr id="9" name="Imagen 8"/>
          <p:cNvPicPr>
            <a:picLocks noChangeAspect="1"/>
          </p:cNvPicPr>
          <p:nvPr/>
        </p:nvPicPr>
        <p:blipFill rotWithShape="1">
          <a:blip r:embed="rId3">
            <a:clrChange>
              <a:clrFrom>
                <a:srgbClr val="FFFFFF"/>
              </a:clrFrom>
              <a:clrTo>
                <a:srgbClr val="FFFFFF">
                  <a:alpha val="0"/>
                </a:srgbClr>
              </a:clrTo>
            </a:clrChange>
          </a:blip>
          <a:srcRect l="2943" t="75955" r="78198" b="3172"/>
          <a:stretch/>
        </p:blipFill>
        <p:spPr>
          <a:xfrm>
            <a:off x="7548209" y="3769736"/>
            <a:ext cx="204193" cy="226000"/>
          </a:xfrm>
          <a:prstGeom prst="rect">
            <a:avLst/>
          </a:prstGeom>
        </p:spPr>
      </p:pic>
      <p:pic>
        <p:nvPicPr>
          <p:cNvPr id="11" name="Imagen 10"/>
          <p:cNvPicPr>
            <a:picLocks noChangeAspect="1"/>
          </p:cNvPicPr>
          <p:nvPr/>
        </p:nvPicPr>
        <p:blipFill rotWithShape="1">
          <a:blip r:embed="rId4">
            <a:clrChange>
              <a:clrFrom>
                <a:srgbClr val="F3F3F3"/>
              </a:clrFrom>
              <a:clrTo>
                <a:srgbClr val="F3F3F3">
                  <a:alpha val="0"/>
                </a:srgbClr>
              </a:clrTo>
            </a:clrChange>
          </a:blip>
          <a:srcRect b="15110"/>
          <a:stretch/>
        </p:blipFill>
        <p:spPr>
          <a:xfrm>
            <a:off x="7491166" y="3215481"/>
            <a:ext cx="308748" cy="282722"/>
          </a:xfrm>
          <a:prstGeom prst="rect">
            <a:avLst/>
          </a:prstGeom>
        </p:spPr>
      </p:pic>
      <p:pic>
        <p:nvPicPr>
          <p:cNvPr id="13" name="Imagen 12"/>
          <p:cNvPicPr>
            <a:picLocks noChangeAspect="1"/>
          </p:cNvPicPr>
          <p:nvPr/>
        </p:nvPicPr>
        <p:blipFill rotWithShape="1">
          <a:blip r:embed="rId3">
            <a:clrChange>
              <a:clrFrom>
                <a:srgbClr val="FFFFFF"/>
              </a:clrFrom>
              <a:clrTo>
                <a:srgbClr val="FFFFFF">
                  <a:alpha val="0"/>
                </a:srgbClr>
              </a:clrTo>
            </a:clrChange>
          </a:blip>
          <a:srcRect l="25110" t="29284" r="51087" b="51307"/>
          <a:stretch/>
        </p:blipFill>
        <p:spPr>
          <a:xfrm>
            <a:off x="3946547" y="3506989"/>
            <a:ext cx="338241" cy="275796"/>
          </a:xfrm>
          <a:prstGeom prst="rect">
            <a:avLst/>
          </a:prstGeom>
        </p:spPr>
      </p:pic>
      <p:pic>
        <p:nvPicPr>
          <p:cNvPr id="14" name="Imagen 13"/>
          <p:cNvPicPr>
            <a:picLocks noChangeAspect="1"/>
          </p:cNvPicPr>
          <p:nvPr/>
        </p:nvPicPr>
        <p:blipFill rotWithShape="1">
          <a:blip r:embed="rId5">
            <a:clrChange>
              <a:clrFrom>
                <a:srgbClr val="FFFFFF"/>
              </a:clrFrom>
              <a:clrTo>
                <a:srgbClr val="FFFFFF">
                  <a:alpha val="0"/>
                </a:srgbClr>
              </a:clrTo>
            </a:clrChange>
          </a:blip>
          <a:srcRect l="20054" t="18724" r="19718" b="26212"/>
          <a:stretch/>
        </p:blipFill>
        <p:spPr>
          <a:xfrm>
            <a:off x="3946547" y="3963348"/>
            <a:ext cx="262347" cy="258729"/>
          </a:xfrm>
          <a:prstGeom prst="rect">
            <a:avLst/>
          </a:prstGeom>
        </p:spPr>
      </p:pic>
      <p:pic>
        <p:nvPicPr>
          <p:cNvPr id="15" name="Imagen 14"/>
          <p:cNvPicPr>
            <a:picLocks noChangeAspect="1"/>
          </p:cNvPicPr>
          <p:nvPr/>
        </p:nvPicPr>
        <p:blipFill>
          <a:blip r:embed="rId6">
            <a:clrChange>
              <a:clrFrom>
                <a:srgbClr val="FFFFFF"/>
              </a:clrFrom>
              <a:clrTo>
                <a:srgbClr val="FFFFFF">
                  <a:alpha val="0"/>
                </a:srgbClr>
              </a:clrTo>
            </a:clrChange>
          </a:blip>
          <a:stretch>
            <a:fillRect/>
          </a:stretch>
        </p:blipFill>
        <p:spPr>
          <a:xfrm>
            <a:off x="4024572" y="3271390"/>
            <a:ext cx="221454" cy="221454"/>
          </a:xfrm>
          <a:prstGeom prst="rect">
            <a:avLst/>
          </a:prstGeom>
        </p:spPr>
      </p:pic>
      <p:pic>
        <p:nvPicPr>
          <p:cNvPr id="18" name="Imagen 17"/>
          <p:cNvPicPr>
            <a:picLocks noChangeAspect="1"/>
          </p:cNvPicPr>
          <p:nvPr/>
        </p:nvPicPr>
        <p:blipFill rotWithShape="1">
          <a:blip r:embed="rId5">
            <a:clrChange>
              <a:clrFrom>
                <a:srgbClr val="FFFFFF"/>
              </a:clrFrom>
              <a:clrTo>
                <a:srgbClr val="FFFFFF">
                  <a:alpha val="0"/>
                </a:srgbClr>
              </a:clrTo>
            </a:clrChange>
          </a:blip>
          <a:srcRect l="20054" t="18724" r="19718" b="26212"/>
          <a:stretch/>
        </p:blipFill>
        <p:spPr>
          <a:xfrm>
            <a:off x="7486171" y="4016397"/>
            <a:ext cx="262347" cy="258729"/>
          </a:xfrm>
          <a:prstGeom prst="rect">
            <a:avLst/>
          </a:prstGeom>
        </p:spPr>
      </p:pic>
      <p:pic>
        <p:nvPicPr>
          <p:cNvPr id="19" name="Imagen 18"/>
          <p:cNvPicPr>
            <a:picLocks noChangeAspect="1"/>
          </p:cNvPicPr>
          <p:nvPr/>
        </p:nvPicPr>
        <p:blipFill rotWithShape="1">
          <a:blip r:embed="rId3">
            <a:clrChange>
              <a:clrFrom>
                <a:srgbClr val="FFFFFF"/>
              </a:clrFrom>
              <a:clrTo>
                <a:srgbClr val="FFFFFF">
                  <a:alpha val="0"/>
                </a:srgbClr>
              </a:clrTo>
            </a:clrChange>
          </a:blip>
          <a:srcRect l="25110" t="29284" r="51087" b="51307"/>
          <a:stretch/>
        </p:blipFill>
        <p:spPr>
          <a:xfrm>
            <a:off x="7429285" y="4269937"/>
            <a:ext cx="338241" cy="275796"/>
          </a:xfrm>
          <a:prstGeom prst="rect">
            <a:avLst/>
          </a:prstGeom>
        </p:spPr>
      </p:pic>
      <p:pic>
        <p:nvPicPr>
          <p:cNvPr id="20" name="Imagen 19"/>
          <p:cNvPicPr>
            <a:picLocks noChangeAspect="1"/>
          </p:cNvPicPr>
          <p:nvPr/>
        </p:nvPicPr>
        <p:blipFill>
          <a:blip r:embed="rId7">
            <a:clrChange>
              <a:clrFrom>
                <a:srgbClr val="FFFFFF"/>
              </a:clrFrom>
              <a:clrTo>
                <a:srgbClr val="FFFFFF">
                  <a:alpha val="0"/>
                </a:srgbClr>
              </a:clrTo>
            </a:clrChange>
          </a:blip>
          <a:stretch>
            <a:fillRect/>
          </a:stretch>
        </p:blipFill>
        <p:spPr>
          <a:xfrm>
            <a:off x="7531888" y="3497969"/>
            <a:ext cx="259652" cy="259652"/>
          </a:xfrm>
          <a:prstGeom prst="rect">
            <a:avLst/>
          </a:prstGeom>
        </p:spPr>
      </p:pic>
      <p:pic>
        <p:nvPicPr>
          <p:cNvPr id="21" name="Imagen 20"/>
          <p:cNvPicPr>
            <a:picLocks noChangeAspect="1"/>
          </p:cNvPicPr>
          <p:nvPr/>
        </p:nvPicPr>
        <p:blipFill>
          <a:blip r:embed="rId8">
            <a:clrChange>
              <a:clrFrom>
                <a:srgbClr val="FFFFFF"/>
              </a:clrFrom>
              <a:clrTo>
                <a:srgbClr val="FFFFFF">
                  <a:alpha val="0"/>
                </a:srgbClr>
              </a:clrTo>
            </a:clrChange>
          </a:blip>
          <a:stretch>
            <a:fillRect/>
          </a:stretch>
        </p:blipFill>
        <p:spPr>
          <a:xfrm>
            <a:off x="3920581" y="3701836"/>
            <a:ext cx="342462" cy="342462"/>
          </a:xfrm>
          <a:prstGeom prst="rect">
            <a:avLst/>
          </a:prstGeom>
        </p:spPr>
      </p:pic>
      <p:pic>
        <p:nvPicPr>
          <p:cNvPr id="23" name="Imagen 22"/>
          <p:cNvPicPr>
            <a:picLocks noChangeAspect="1"/>
          </p:cNvPicPr>
          <p:nvPr/>
        </p:nvPicPr>
        <p:blipFill rotWithShape="1">
          <a:blip r:embed="rId9">
            <a:clrChange>
              <a:clrFrom>
                <a:srgbClr val="FFFFFF"/>
              </a:clrFrom>
              <a:clrTo>
                <a:srgbClr val="FFFFFF">
                  <a:alpha val="0"/>
                </a:srgbClr>
              </a:clrTo>
            </a:clrChange>
          </a:blip>
          <a:srcRect l="59319" t="7116" r="20343" b="67762"/>
          <a:stretch/>
        </p:blipFill>
        <p:spPr>
          <a:xfrm>
            <a:off x="3957865" y="4222077"/>
            <a:ext cx="216466" cy="267398"/>
          </a:xfrm>
          <a:prstGeom prst="rect">
            <a:avLst/>
          </a:prstGeom>
        </p:spPr>
      </p:pic>
    </p:spTree>
    <p:extLst>
      <p:ext uri="{BB962C8B-B14F-4D97-AF65-F5344CB8AC3E}">
        <p14:creationId xmlns:p14="http://schemas.microsoft.com/office/powerpoint/2010/main" val="1499496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89796" y="983322"/>
            <a:ext cx="7999073" cy="1431161"/>
          </a:xfrm>
          <a:prstGeom prst="rect">
            <a:avLst/>
          </a:prstGeom>
          <a:noFill/>
          <a:ln>
            <a:noFill/>
          </a:ln>
        </p:spPr>
        <p:txBody>
          <a:bodyPr wrap="square" lIns="36000">
            <a:spAutoFit/>
          </a:bodyPr>
          <a:lstStyle/>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Son mayoría en el caso de los chicos los que disputan competiciones federadas, siendo menor la tasa de chicas que participa en competiciones, en concreto casi 17 puntos porcentuales menos.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cuanto a la importancia concedida al deporte, la nota media otorgada es de 8,1 puntos, superior a la de la población general deportista.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5150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 ¿Qué deporte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practicas de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forma reglada fuera del horario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lectivo?*</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jóvenes en edad escolar que practican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deporte</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7 Gráfico"/>
          <p:cNvGraphicFramePr/>
          <p:nvPr>
            <p:extLst/>
          </p:nvPr>
        </p:nvGraphicFramePr>
        <p:xfrm>
          <a:off x="233819" y="1108217"/>
          <a:ext cx="7395706" cy="5416407"/>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60520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061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7 Gráfico"/>
          <p:cNvGraphicFramePr/>
          <p:nvPr>
            <p:extLst/>
          </p:nvPr>
        </p:nvGraphicFramePr>
        <p:xfrm>
          <a:off x="233819" y="1076325"/>
          <a:ext cx="7599360" cy="545782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p:cNvPicPr>
            <a:picLocks noChangeAspect="1"/>
          </p:cNvPicPr>
          <p:nvPr/>
        </p:nvPicPr>
        <p:blipFill rotWithShape="1">
          <a:blip r:embed="rId3"/>
          <a:srcRect l="68136" t="1" r="15391" b="61526"/>
          <a:stretch/>
        </p:blipFill>
        <p:spPr>
          <a:xfrm>
            <a:off x="6434040" y="5151264"/>
            <a:ext cx="300136" cy="490689"/>
          </a:xfrm>
          <a:prstGeom prst="rect">
            <a:avLst/>
          </a:prstGeom>
        </p:spPr>
      </p:pic>
      <p:pic>
        <p:nvPicPr>
          <p:cNvPr id="5" name="Imagen 4"/>
          <p:cNvPicPr>
            <a:picLocks noChangeAspect="1"/>
          </p:cNvPicPr>
          <p:nvPr/>
        </p:nvPicPr>
        <p:blipFill rotWithShape="1">
          <a:blip r:embed="rId3"/>
          <a:srcRect l="14667" t="44978" r="68094" b="17706"/>
          <a:stretch/>
        </p:blipFill>
        <p:spPr>
          <a:xfrm>
            <a:off x="6734177" y="5170315"/>
            <a:ext cx="317554" cy="481164"/>
          </a:xfrm>
          <a:prstGeom prst="rect">
            <a:avLst/>
          </a:prstGeom>
        </p:spPr>
      </p:pic>
      <p:sp>
        <p:nvSpPr>
          <p:cNvPr id="6" name="Rectangle 2"/>
          <p:cNvSpPr>
            <a:spLocks noChangeArrowheads="1"/>
          </p:cNvSpPr>
          <p:nvPr/>
        </p:nvSpPr>
        <p:spPr bwMode="auto">
          <a:xfrm>
            <a:off x="5658877" y="5300468"/>
            <a:ext cx="775162" cy="2308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Chicos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7" name="Rectangle 2"/>
          <p:cNvSpPr>
            <a:spLocks noChangeArrowheads="1"/>
          </p:cNvSpPr>
          <p:nvPr/>
        </p:nvSpPr>
        <p:spPr bwMode="auto">
          <a:xfrm>
            <a:off x="7058017" y="5300468"/>
            <a:ext cx="775162" cy="2308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Chicas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8" name="17 CuadroTexto">
            <a:extLst>
              <a:ext uri="{FF2B5EF4-FFF2-40B4-BE49-F238E27FC236}">
                <a16:creationId xmlns:a16="http://schemas.microsoft.com/office/drawing/2014/main" id="{DE43E036-9867-404F-BC09-57FB3729607B}"/>
              </a:ext>
            </a:extLst>
          </p:cNvPr>
          <p:cNvSpPr txBox="1"/>
          <p:nvPr/>
        </p:nvSpPr>
        <p:spPr>
          <a:xfrm>
            <a:off x="160418" y="6328935"/>
            <a:ext cx="260520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9" name="Conector recto 8">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 ¿Qué deporte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practicas de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forma reglada fuera del horario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lectivo?*</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jóvenes en edad escolar que practican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deporte</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069379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4EBDE3-3613-4E27-A78F-DA9911D2B8D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Practicas deporte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 forma individual o en equipo?*</a:t>
            </a: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jóvenes en edad escolar que practican deporte</a:t>
            </a:r>
          </a:p>
        </p:txBody>
      </p:sp>
      <p:graphicFrame>
        <p:nvGraphicFramePr>
          <p:cNvPr id="4" name="Gráfico 3">
            <a:extLst>
              <a:ext uri="{FF2B5EF4-FFF2-40B4-BE49-F238E27FC236}">
                <a16:creationId xmlns:a16="http://schemas.microsoft.com/office/drawing/2014/main" id="{DDE565C2-AECF-4DA6-8000-0F770BE7F406}"/>
              </a:ext>
            </a:extLst>
          </p:cNvPr>
          <p:cNvGraphicFramePr/>
          <p:nvPr>
            <p:extLst>
              <p:ext uri="{D42A27DB-BD31-4B8C-83A1-F6EECF244321}">
                <p14:modId xmlns:p14="http://schemas.microsoft.com/office/powerpoint/2010/main" val="1641038388"/>
              </p:ext>
            </p:extLst>
          </p:nvPr>
        </p:nvGraphicFramePr>
        <p:xfrm>
          <a:off x="1432561" y="1209958"/>
          <a:ext cx="7145930" cy="4086554"/>
        </p:xfrm>
        <a:graphic>
          <a:graphicData uri="http://schemas.openxmlformats.org/drawingml/2006/chart">
            <c:chart xmlns:c="http://schemas.openxmlformats.org/drawingml/2006/chart" xmlns:r="http://schemas.openxmlformats.org/officeDocument/2006/relationships" r:id="rId2"/>
          </a:graphicData>
        </a:graphic>
      </p:graphicFrame>
      <p:sp>
        <p:nvSpPr>
          <p:cNvPr id="5" name="17 CuadroTexto">
            <a:extLst>
              <a:ext uri="{FF2B5EF4-FFF2-40B4-BE49-F238E27FC236}">
                <a16:creationId xmlns:a16="http://schemas.microsoft.com/office/drawing/2014/main" id="{DE43E036-9867-404F-BC09-57FB3729607B}"/>
              </a:ext>
            </a:extLst>
          </p:cNvPr>
          <p:cNvSpPr txBox="1"/>
          <p:nvPr/>
        </p:nvSpPr>
        <p:spPr>
          <a:xfrm>
            <a:off x="160418" y="6328935"/>
            <a:ext cx="254428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Conector recto 5">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5 CuadroTexto"/>
          <p:cNvSpPr txBox="1"/>
          <p:nvPr/>
        </p:nvSpPr>
        <p:spPr>
          <a:xfrm>
            <a:off x="-116746" y="2883903"/>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Preferentemente </a:t>
            </a:r>
          </a:p>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en equipo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8" name="10 Rectángulo redondeado"/>
          <p:cNvSpPr/>
          <p:nvPr/>
        </p:nvSpPr>
        <p:spPr bwMode="auto">
          <a:xfrm>
            <a:off x="1547595" y="3014708"/>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9" name="5 CuadroTexto"/>
          <p:cNvSpPr txBox="1"/>
          <p:nvPr/>
        </p:nvSpPr>
        <p:spPr>
          <a:xfrm>
            <a:off x="160418" y="3804422"/>
            <a:ext cx="1387177"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Preferentemente de forma individual</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 name="10 Rectángulo redondeado"/>
          <p:cNvSpPr/>
          <p:nvPr/>
        </p:nvSpPr>
        <p:spPr bwMode="auto">
          <a:xfrm>
            <a:off x="1547595" y="3943773"/>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1" name="5 CuadroTexto"/>
          <p:cNvSpPr txBox="1"/>
          <p:nvPr/>
        </p:nvSpPr>
        <p:spPr>
          <a:xfrm>
            <a:off x="-116746" y="2245171"/>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Ambas</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2" name="10 Rectángulo redondeado"/>
          <p:cNvSpPr/>
          <p:nvPr/>
        </p:nvSpPr>
        <p:spPr bwMode="auto">
          <a:xfrm>
            <a:off x="1547595" y="2307608"/>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Tree>
    <p:extLst>
      <p:ext uri="{BB962C8B-B14F-4D97-AF65-F5344CB8AC3E}">
        <p14:creationId xmlns:p14="http://schemas.microsoft.com/office/powerpoint/2010/main" val="2360369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P.2.1.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¿En qué lugar practicabas deporte</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jóvenes en edad escolar que practican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deporte</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7 Gráfico"/>
          <p:cNvGraphicFramePr/>
          <p:nvPr>
            <p:extLst>
              <p:ext uri="{D42A27DB-BD31-4B8C-83A1-F6EECF244321}">
                <p14:modId xmlns:p14="http://schemas.microsoft.com/office/powerpoint/2010/main" val="3148392165"/>
              </p:ext>
            </p:extLst>
          </p:nvPr>
        </p:nvGraphicFramePr>
        <p:xfrm>
          <a:off x="401183" y="1398238"/>
          <a:ext cx="7095535" cy="4609455"/>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799164"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Posible respuesta múltiple.</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27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502637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P.2.2. ¿Practicas deporte de competición?</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jóvenes en edad escolar que practican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deporte</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4" name="Object 2"/>
          <p:cNvGraphicFramePr>
            <a:graphicFrameLocks noChangeAspect="1"/>
          </p:cNvGraphicFramePr>
          <p:nvPr>
            <p:extLst/>
          </p:nvPr>
        </p:nvGraphicFramePr>
        <p:xfrm>
          <a:off x="-288749" y="1009120"/>
          <a:ext cx="5625017" cy="32493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8 Gráfico"/>
          <p:cNvGraphicFramePr/>
          <p:nvPr>
            <p:extLst/>
          </p:nvPr>
        </p:nvGraphicFramePr>
        <p:xfrm>
          <a:off x="96473" y="4483764"/>
          <a:ext cx="2553762" cy="16215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8 Gráfico"/>
          <p:cNvGraphicFramePr/>
          <p:nvPr>
            <p:extLst/>
          </p:nvPr>
        </p:nvGraphicFramePr>
        <p:xfrm>
          <a:off x="2477128" y="4492310"/>
          <a:ext cx="2553844" cy="162152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3"/>
          <p:cNvSpPr>
            <a:spLocks noChangeArrowheads="1"/>
          </p:cNvSpPr>
          <p:nvPr/>
        </p:nvSpPr>
        <p:spPr bwMode="auto">
          <a:xfrm>
            <a:off x="2253648" y="4590634"/>
            <a:ext cx="3173912"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a:solidFill>
                  <a:srgbClr val="C00000"/>
                </a:solidFill>
                <a:latin typeface="Segoe UI" panose="020B0502040204020203" pitchFamily="34" charset="0"/>
                <a:cs typeface="Segoe UI" panose="020B0502040204020203" pitchFamily="34" charset="0"/>
              </a:rPr>
              <a:t>Según género</a:t>
            </a:r>
            <a:endParaRPr lang="es-ES" sz="900" dirty="0">
              <a:solidFill>
                <a:srgbClr val="C00000"/>
              </a:solidFill>
              <a:latin typeface="Segoe UI" panose="020B0502040204020203" pitchFamily="34" charset="0"/>
              <a:cs typeface="Segoe UI" panose="020B0502040204020203" pitchFamily="34" charset="0"/>
            </a:endParaRPr>
          </a:p>
        </p:txBody>
      </p:sp>
      <p:sp>
        <p:nvSpPr>
          <p:cNvPr id="8" name="Rectangle 3"/>
          <p:cNvSpPr>
            <a:spLocks noChangeArrowheads="1"/>
          </p:cNvSpPr>
          <p:nvPr/>
        </p:nvSpPr>
        <p:spPr bwMode="auto">
          <a:xfrm>
            <a:off x="648082" y="4599180"/>
            <a:ext cx="1671660"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a:solidFill>
                  <a:srgbClr val="C00000"/>
                </a:solidFill>
                <a:latin typeface="Segoe UI" panose="020B0502040204020203" pitchFamily="34" charset="0"/>
                <a:cs typeface="Segoe UI" panose="020B0502040204020203" pitchFamily="34" charset="0"/>
              </a:rPr>
              <a:t>Según edad</a:t>
            </a:r>
            <a:endParaRPr lang="es-ES" sz="900" dirty="0">
              <a:solidFill>
                <a:srgbClr val="C00000"/>
              </a:solidFill>
              <a:latin typeface="Segoe UI" panose="020B0502040204020203" pitchFamily="34" charset="0"/>
              <a:cs typeface="Segoe UI" panose="020B0502040204020203" pitchFamily="34" charset="0"/>
            </a:endParaRPr>
          </a:p>
        </p:txBody>
      </p:sp>
      <p:graphicFrame>
        <p:nvGraphicFramePr>
          <p:cNvPr id="9" name="7 Gráfico"/>
          <p:cNvGraphicFramePr/>
          <p:nvPr>
            <p:extLst/>
          </p:nvPr>
        </p:nvGraphicFramePr>
        <p:xfrm>
          <a:off x="4938228" y="1695885"/>
          <a:ext cx="4007211" cy="3349951"/>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2"/>
          <p:cNvSpPr>
            <a:spLocks noChangeArrowheads="1"/>
          </p:cNvSpPr>
          <p:nvPr/>
        </p:nvSpPr>
        <p:spPr bwMode="auto">
          <a:xfrm>
            <a:off x="4597636" y="1322280"/>
            <a:ext cx="4347803"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P.2.3. ¿Qué tipo de competición?*</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jóvenes en edad escolar que practican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deporte y compiten (n=161)</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11" name="17 CuadroTexto">
            <a:extLst>
              <a:ext uri="{FF2B5EF4-FFF2-40B4-BE49-F238E27FC236}">
                <a16:creationId xmlns:a16="http://schemas.microsoft.com/office/drawing/2014/main" id="{DE43E036-9867-404F-BC09-57FB3729607B}"/>
              </a:ext>
            </a:extLst>
          </p:cNvPr>
          <p:cNvSpPr txBox="1"/>
          <p:nvPr/>
        </p:nvSpPr>
        <p:spPr>
          <a:xfrm>
            <a:off x="160418" y="6328935"/>
            <a:ext cx="2919389"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admite una respuesta.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2" name="Conector recto 11">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736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C17DC5-AE75-4EEF-938C-67F2D514DEC6}"/>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P.3. ¿Qué grado de importancia otorgas al deporte, a la actividad deportiva en tu vida?*</a:t>
            </a: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jóvenes en edad escolar que practican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deporte</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7 Gráfico">
            <a:extLst>
              <a:ext uri="{FF2B5EF4-FFF2-40B4-BE49-F238E27FC236}">
                <a16:creationId xmlns:a16="http://schemas.microsoft.com/office/drawing/2014/main" id="{22324C4B-4715-4AF3-9B65-5713CAED299B}"/>
              </a:ext>
            </a:extLst>
          </p:cNvPr>
          <p:cNvGraphicFramePr/>
          <p:nvPr>
            <p:extLst/>
          </p:nvPr>
        </p:nvGraphicFramePr>
        <p:xfrm>
          <a:off x="156069" y="1415330"/>
          <a:ext cx="5732889" cy="42937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2">
            <a:extLst>
              <a:ext uri="{FF2B5EF4-FFF2-40B4-BE49-F238E27FC236}">
                <a16:creationId xmlns:a16="http://schemas.microsoft.com/office/drawing/2014/main" id="{E268C221-EADE-4893-9286-7186C7A7D019}"/>
              </a:ext>
            </a:extLst>
          </p:cNvPr>
          <p:cNvGraphicFramePr>
            <a:graphicFrameLocks noChangeAspect="1"/>
          </p:cNvGraphicFramePr>
          <p:nvPr>
            <p:extLst/>
          </p:nvPr>
        </p:nvGraphicFramePr>
        <p:xfrm>
          <a:off x="5251995" y="3667681"/>
          <a:ext cx="3132722" cy="177498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a:extLst>
              <a:ext uri="{FF2B5EF4-FFF2-40B4-BE49-F238E27FC236}">
                <a16:creationId xmlns:a16="http://schemas.microsoft.com/office/drawing/2014/main" id="{7AB1C759-05B6-402F-BAAA-C858B4B513F9}"/>
              </a:ext>
            </a:extLst>
          </p:cNvPr>
          <p:cNvSpPr>
            <a:spLocks noChangeArrowheads="1"/>
          </p:cNvSpPr>
          <p:nvPr/>
        </p:nvSpPr>
        <p:spPr bwMode="auto">
          <a:xfrm>
            <a:off x="5408875" y="3331351"/>
            <a:ext cx="3173912"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a:solidFill>
                  <a:srgbClr val="C00000"/>
                </a:solidFill>
                <a:latin typeface="Segoe UI" panose="020B0502040204020203" pitchFamily="34" charset="0"/>
                <a:cs typeface="Segoe UI" panose="020B0502040204020203" pitchFamily="34" charset="0"/>
              </a:rPr>
              <a:t>Según género</a:t>
            </a:r>
            <a:endParaRPr lang="es-ES" sz="900" dirty="0">
              <a:solidFill>
                <a:srgbClr val="C00000"/>
              </a:solidFill>
              <a:latin typeface="Segoe UI" panose="020B0502040204020203" pitchFamily="34" charset="0"/>
              <a:cs typeface="Segoe UI" panose="020B0502040204020203" pitchFamily="34" charset="0"/>
            </a:endParaRPr>
          </a:p>
        </p:txBody>
      </p:sp>
      <p:sp>
        <p:nvSpPr>
          <p:cNvPr id="8" name="17 CuadroTexto">
            <a:extLst>
              <a:ext uri="{FF2B5EF4-FFF2-40B4-BE49-F238E27FC236}">
                <a16:creationId xmlns:a16="http://schemas.microsoft.com/office/drawing/2014/main" id="{DE43E036-9867-404F-BC09-57FB3729607B}"/>
              </a:ext>
            </a:extLst>
          </p:cNvPr>
          <p:cNvSpPr txBox="1"/>
          <p:nvPr/>
        </p:nvSpPr>
        <p:spPr>
          <a:xfrm>
            <a:off x="160418" y="6328935"/>
            <a:ext cx="3182281"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Media sobre escala de mínima importancia “0” a máxima importancia “10”.</a:t>
            </a:r>
          </a:p>
        </p:txBody>
      </p:sp>
      <p:cxnSp>
        <p:nvCxnSpPr>
          <p:cNvPr id="9" name="Conector recto 8">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289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4783520" y="1358781"/>
            <a:ext cx="3836719" cy="4195985"/>
          </a:xfrm>
          <a:prstGeom prst="rect">
            <a:avLst/>
          </a:prstGeom>
          <a:solidFill>
            <a:schemeClr val="bg1">
              <a:lumMod val="95000"/>
              <a:alpha val="77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2246769"/>
          </a:xfrm>
          <a:prstGeom prst="rect">
            <a:avLst/>
          </a:prstGeom>
          <a:noFill/>
          <a:ln w="9525">
            <a:noFill/>
            <a:miter lim="800000"/>
            <a:headEnd/>
            <a:tailEnd/>
          </a:ln>
        </p:spPr>
        <p:txBody>
          <a:bodyPr wrap="square">
            <a:spAutoFit/>
          </a:bodyPr>
          <a:lstStyle/>
          <a:p>
            <a:pPr algn="ctr"/>
            <a:r>
              <a:rPr lang="es-ES_tradnl" sz="2800" dirty="0">
                <a:latin typeface="Bahnschrift Light SemiCondensed" panose="020B0502040204020203" pitchFamily="34" charset="0"/>
                <a:ea typeface="Brandon Grotesque Thin" charset="0"/>
                <a:cs typeface="Brandon Grotesque Thin" charset="0"/>
              </a:rPr>
              <a:t>LA LLEGADA DE LA PANDEMIA </a:t>
            </a:r>
            <a:r>
              <a:rPr lang="es-ES_tradnl" sz="2800" dirty="0" smtClean="0">
                <a:latin typeface="Bahnschrift Light SemiCondensed" panose="020B0502040204020203" pitchFamily="34" charset="0"/>
                <a:ea typeface="Brandon Grotesque Thin" charset="0"/>
                <a:cs typeface="Brandon Grotesque Thin" charset="0"/>
              </a:rPr>
              <a:t>COVID-19 Y SUS EFECTOS EN LOS Y LAS DEPORTISTAS NAVARROS/AS </a:t>
            </a:r>
            <a:endParaRPr lang="es-ES" sz="28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529008"/>
          </a:xfrm>
          <a:prstGeom prst="rect">
            <a:avLst/>
          </a:prstGeom>
          <a:noFill/>
          <a:ln w="9525">
            <a:noFill/>
            <a:miter lim="800000"/>
            <a:headEnd/>
            <a:tailEnd/>
          </a:ln>
        </p:spPr>
        <p:txBody>
          <a:bodyPr wrap="square">
            <a:spAutoFit/>
          </a:bodyPr>
          <a:lstStyle/>
          <a:p>
            <a:pPr algn="ctr">
              <a:lnSpc>
                <a:spcPct val="150000"/>
              </a:lnSpc>
            </a:pPr>
            <a:r>
              <a:rPr lang="es-ES_tradnl" sz="7200" b="1" dirty="0">
                <a:solidFill>
                  <a:schemeClr val="tx1">
                    <a:lumMod val="50000"/>
                    <a:lumOff val="50000"/>
                  </a:schemeClr>
                </a:solidFill>
                <a:latin typeface="Bahnschrift Light SemiCondensed" panose="020B0502040204020203" pitchFamily="34" charset="0"/>
              </a:rPr>
              <a:t>3</a:t>
            </a:r>
            <a:r>
              <a:rPr lang="es-ES_tradnl" sz="7200" b="1" dirty="0" smtClean="0">
                <a:solidFill>
                  <a:schemeClr val="tx1">
                    <a:lumMod val="50000"/>
                    <a:lumOff val="50000"/>
                  </a:schemeClr>
                </a:solidFill>
                <a:latin typeface="Bahnschrift Light SemiCondensed" panose="020B0502040204020203" pitchFamily="34" charset="0"/>
              </a:rPr>
              <a:t>.</a:t>
            </a:r>
            <a:endParaRPr lang="es-ES" sz="66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4176775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49277" y="3251675"/>
            <a:ext cx="3459704" cy="1938992"/>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EL CUMPLIMIENTO DEL CONFINAMIENTO Y GRADO DE PREOCUPACIÓN DERIVADO DE LA PANDEMIA</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3.1</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463166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4783520" y="1358781"/>
            <a:ext cx="3836719" cy="4195985"/>
          </a:xfrm>
          <a:prstGeom prst="rect">
            <a:avLst/>
          </a:prstGeom>
          <a:solidFill>
            <a:schemeClr val="bg1">
              <a:lumMod val="95000"/>
              <a:alpha val="77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954107"/>
          </a:xfrm>
          <a:prstGeom prst="rect">
            <a:avLst/>
          </a:prstGeom>
          <a:noFill/>
          <a:ln w="9525">
            <a:noFill/>
            <a:miter lim="800000"/>
            <a:headEnd/>
            <a:tailEnd/>
          </a:ln>
        </p:spPr>
        <p:txBody>
          <a:bodyPr wrap="square">
            <a:spAutoFit/>
          </a:bodyPr>
          <a:lstStyle/>
          <a:p>
            <a:pPr algn="ctr"/>
            <a:r>
              <a:rPr lang="es-ES_tradnl" sz="2800" dirty="0">
                <a:latin typeface="Bahnschrift Light SemiCondensed" panose="020B0502040204020203" pitchFamily="34" charset="0"/>
                <a:ea typeface="Brandon Grotesque Thin" charset="0"/>
                <a:cs typeface="Brandon Grotesque Thin" charset="0"/>
              </a:rPr>
              <a:t>OBJETIVOS Y METODOLOGÍA </a:t>
            </a:r>
            <a:endParaRPr lang="es-ES" sz="28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529008"/>
          </a:xfrm>
          <a:prstGeom prst="rect">
            <a:avLst/>
          </a:prstGeom>
          <a:noFill/>
          <a:ln w="9525">
            <a:noFill/>
            <a:miter lim="800000"/>
            <a:headEnd/>
            <a:tailEnd/>
          </a:ln>
        </p:spPr>
        <p:txBody>
          <a:bodyPr wrap="square">
            <a:spAutoFit/>
          </a:bodyPr>
          <a:lstStyle/>
          <a:p>
            <a:pPr algn="ctr">
              <a:lnSpc>
                <a:spcPct val="150000"/>
              </a:lnSpc>
            </a:pPr>
            <a:r>
              <a:rPr lang="es-ES_tradnl" sz="7200" b="1" dirty="0">
                <a:solidFill>
                  <a:schemeClr val="tx1">
                    <a:lumMod val="50000"/>
                    <a:lumOff val="50000"/>
                  </a:schemeClr>
                </a:solidFill>
                <a:latin typeface="Bahnschrift Light SemiCondensed" panose="020B0502040204020203" pitchFamily="34" charset="0"/>
              </a:rPr>
              <a:t>1.</a:t>
            </a:r>
            <a:endParaRPr lang="es-ES" sz="66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772700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58026" y="983322"/>
            <a:ext cx="7830843" cy="4662815"/>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llegada de la crisis sanitaria provocada por la Covid-19 llevó al gobierno a decretar el Estado de Alarma y el confinamiento de la población el pasado mes de marzo. A continuación se profundiza en  como han vivido los cuatro colectivos de deportistas participantes el tiempo de confinamiento, el grado de cumplimiento de las medidas decretadas y la preocupación derivada de esta situación excepcional.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47% de la población navarra que practica deporte con regularidad dice haber salido de casa durante el estado de alarma solo una vez al día. El 30,1% una vez a la semana y el 22,9%, de forma más esporádica o incluso sin salir en todo el periodo. </a:t>
            </a:r>
          </a:p>
          <a:p>
            <a:pPr marL="511175" lvl="1"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23888" lvl="1"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De todos los colectivos, es la población escolar deportista la que parece haber llevado un confinamiento más estricto ya que el 48,4% dice no haber salido en todo el tiempo. </a:t>
            </a:r>
          </a:p>
          <a:p>
            <a:pPr marL="623888" lvl="1"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23888" lvl="1"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su parte, uno de cada cuatro consultados /as del colectivo de deportistas de Alto Nivel y Alto Rendimiento no ha salido tampoco de casa para nada. Asimismo, entre los deportistas federados y federadas los resultados son más parecidos a los de población general, siendo un 42,3% los que han salido una vez al día y el 27,7% los que lo han hecho una vez por semana.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18352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89796" y="983322"/>
            <a:ext cx="7999073" cy="3323987"/>
          </a:xfrm>
          <a:prstGeom prst="rect">
            <a:avLst/>
          </a:prstGeom>
          <a:noFill/>
          <a:ln>
            <a:noFill/>
          </a:ln>
        </p:spPr>
        <p:txBody>
          <a:bodyPr wrap="square" lIns="36000">
            <a:spAutoFit/>
          </a:bodyPr>
          <a:lstStyle/>
          <a:p>
            <a:pPr marL="639763" lvl="1"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a:t>
            </a:r>
            <a:r>
              <a:rPr lang="es-ES" sz="1200" dirty="0">
                <a:solidFill>
                  <a:schemeClr val="tx1">
                    <a:lumMod val="75000"/>
                    <a:lumOff val="25000"/>
                  </a:schemeClr>
                </a:solidFill>
                <a:latin typeface="Segoe UI" panose="020B0502040204020203" pitchFamily="34" charset="0"/>
                <a:cs typeface="Segoe UI" panose="020B0502040204020203" pitchFamily="34" charset="0"/>
              </a:rPr>
              <a:t>general, la mayoría de la población deportista navarra considera que ha cumplido las medidas excepcionales de confinamiento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“muy bien”, </a:t>
            </a:r>
            <a:r>
              <a:rPr lang="es-ES" sz="1200" dirty="0">
                <a:solidFill>
                  <a:schemeClr val="tx1">
                    <a:lumMod val="75000"/>
                    <a:lumOff val="25000"/>
                  </a:schemeClr>
                </a:solidFill>
                <a:latin typeface="Segoe UI" panose="020B0502040204020203" pitchFamily="34" charset="0"/>
                <a:cs typeface="Segoe UI" panose="020B0502040204020203" pitchFamily="34" charset="0"/>
              </a:rPr>
              <a:t>siendo el colectivo de federados y federadas los que se muestran menos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entusiastas</a:t>
            </a:r>
            <a:r>
              <a:rPr lang="es-ES" sz="1200" dirty="0">
                <a:solidFill>
                  <a:schemeClr val="tx1">
                    <a:lumMod val="75000"/>
                    <a:lumOff val="25000"/>
                  </a:schemeClr>
                </a:solidFill>
                <a:latin typeface="Segoe UI" panose="020B0502040204020203" pitchFamily="34" charset="0"/>
                <a:cs typeface="Segoe UI" panose="020B0502040204020203" pitchFamily="34" charset="0"/>
              </a:rPr>
              <a:t>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con esta afirmación situándose en “bastante bien”. </a:t>
            </a:r>
          </a:p>
          <a:p>
            <a:pPr marL="623888" lvl="1"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23888" lvl="1"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otro lado, pese a que es un porcentaje muy reducido, cabe reseñar que el 5% de los y las deportistas de Alto Nivel /Rendimiento dicen haberlo pasado “regular”. </a:t>
            </a:r>
          </a:p>
          <a:p>
            <a:pPr marL="639763" lvl="1"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39763" lvl="1"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No obstante, la preocupación por la crisis generada por el coronavirus es alta en todos los participantes, pero especialmente entre la población general, colectivo que concentra una tasa más elevada de población madura o de mayor edad, variable que parece influir. En este sentido, el 56,1% de los y las navarras deportistas consultados expresa su máxima preocupación por la pandemia. </a:t>
            </a:r>
          </a:p>
          <a:p>
            <a:pPr marL="639763" lvl="1"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64732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F76B19-76EF-43B5-B5C2-B1D2F9B58E25}"/>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P.4. Durante el tiempo de confinamiento ¿En qué medida ha salido de casa</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a:t>
            </a:r>
          </a:p>
        </p:txBody>
      </p:sp>
      <p:graphicFrame>
        <p:nvGraphicFramePr>
          <p:cNvPr id="3" name="Gráfico 2">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425916556"/>
              </p:ext>
            </p:extLst>
          </p:nvPr>
        </p:nvGraphicFramePr>
        <p:xfrm>
          <a:off x="758390" y="1080719"/>
          <a:ext cx="7833953" cy="4809574"/>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0648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P.5. ¿Y en qué grado diría que ha cumplido las medidas de confinamiento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a:t>
            </a:r>
          </a:p>
        </p:txBody>
      </p:sp>
      <p:graphicFrame>
        <p:nvGraphicFramePr>
          <p:cNvPr id="3" name="Gráfico 2">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3294902728"/>
              </p:ext>
            </p:extLst>
          </p:nvPr>
        </p:nvGraphicFramePr>
        <p:xfrm>
          <a:off x="758390" y="1080719"/>
          <a:ext cx="7833953" cy="4809574"/>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492761" y="3131732"/>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Bastante bien</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10 Rectángulo redondeado"/>
          <p:cNvSpPr/>
          <p:nvPr/>
        </p:nvSpPr>
        <p:spPr bwMode="auto">
          <a:xfrm>
            <a:off x="1171580" y="3202715"/>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8" name="5 CuadroTexto"/>
          <p:cNvSpPr txBox="1"/>
          <p:nvPr/>
        </p:nvSpPr>
        <p:spPr>
          <a:xfrm>
            <a:off x="160418" y="3428402"/>
            <a:ext cx="1011162"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Totalmente, muy bien</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 name="10 Rectángulo redondeado"/>
          <p:cNvSpPr/>
          <p:nvPr/>
        </p:nvSpPr>
        <p:spPr bwMode="auto">
          <a:xfrm>
            <a:off x="1171580" y="3567753"/>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0" name="5 CuadroTexto"/>
          <p:cNvSpPr txBox="1"/>
          <p:nvPr/>
        </p:nvSpPr>
        <p:spPr>
          <a:xfrm>
            <a:off x="-501307" y="2604095"/>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Mal</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10 Rectángulo redondeado"/>
          <p:cNvSpPr/>
          <p:nvPr/>
        </p:nvSpPr>
        <p:spPr bwMode="auto">
          <a:xfrm>
            <a:off x="1163034" y="2666532"/>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2" name="5 CuadroTexto"/>
          <p:cNvSpPr txBox="1"/>
          <p:nvPr/>
        </p:nvSpPr>
        <p:spPr>
          <a:xfrm>
            <a:off x="-492761" y="2856175"/>
            <a:ext cx="1664341" cy="230832"/>
          </a:xfrm>
          <a:prstGeom prst="rect">
            <a:avLst/>
          </a:prstGeom>
          <a:noFill/>
        </p:spPr>
        <p:txBody>
          <a:bodyPr wrap="square" rtlCol="0">
            <a:spAutoFit/>
          </a:bodyPr>
          <a:lstStyle/>
          <a:p>
            <a:pPr algn="r"/>
            <a:r>
              <a:rPr lang="es-ES" sz="900" dirty="0">
                <a:solidFill>
                  <a:schemeClr val="tx1">
                    <a:lumMod val="75000"/>
                    <a:lumOff val="25000"/>
                  </a:schemeClr>
                </a:solidFill>
                <a:latin typeface="Segoe UI" panose="020B0502040204020203" pitchFamily="34" charset="0"/>
                <a:cs typeface="Segoe UI" panose="020B0502040204020203" pitchFamily="34" charset="0"/>
              </a:rPr>
              <a:t>R</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egular</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3" name="10 Rectángulo redondeado"/>
          <p:cNvSpPr/>
          <p:nvPr/>
        </p:nvSpPr>
        <p:spPr bwMode="auto">
          <a:xfrm>
            <a:off x="1171580" y="2935704"/>
            <a:ext cx="166324" cy="107722"/>
          </a:xfrm>
          <a:prstGeom prst="roundRect">
            <a:avLst>
              <a:gd name="adj" fmla="val 40982"/>
            </a:avLst>
          </a:prstGeom>
          <a:solidFill>
            <a:schemeClr val="tx1">
              <a:lumMod val="65000"/>
              <a:lumOff val="3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4" name="5 CuadroTexto"/>
          <p:cNvSpPr txBox="1"/>
          <p:nvPr/>
        </p:nvSpPr>
        <p:spPr>
          <a:xfrm>
            <a:off x="-501307" y="2363062"/>
            <a:ext cx="1664341" cy="230832"/>
          </a:xfrm>
          <a:prstGeom prst="rect">
            <a:avLst/>
          </a:prstGeom>
          <a:noFill/>
        </p:spPr>
        <p:txBody>
          <a:bodyPr wrap="square" rtlCol="0">
            <a:spAutoFit/>
          </a:bodyPr>
          <a:lstStyle/>
          <a:p>
            <a:pPr algn="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Ns</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a:t>
            </a: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nc</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5" name="10 Rectángulo redondeado"/>
          <p:cNvSpPr/>
          <p:nvPr/>
        </p:nvSpPr>
        <p:spPr bwMode="auto">
          <a:xfrm>
            <a:off x="1163034" y="2425499"/>
            <a:ext cx="166324" cy="107722"/>
          </a:xfrm>
          <a:prstGeom prst="roundRect">
            <a:avLst>
              <a:gd name="adj" fmla="val 40982"/>
            </a:avLst>
          </a:prstGeom>
          <a:solidFill>
            <a:srgbClr val="65C1C4"/>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Tree>
    <p:extLst>
      <p:ext uri="{BB962C8B-B14F-4D97-AF65-F5344CB8AC3E}">
        <p14:creationId xmlns:p14="http://schemas.microsoft.com/office/powerpoint/2010/main" val="29019205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9 Gráfico"/>
          <p:cNvGraphicFramePr/>
          <p:nvPr>
            <p:extLst>
              <p:ext uri="{D42A27DB-BD31-4B8C-83A1-F6EECF244321}">
                <p14:modId xmlns:p14="http://schemas.microsoft.com/office/powerpoint/2010/main" val="292585194"/>
              </p:ext>
            </p:extLst>
          </p:nvPr>
        </p:nvGraphicFramePr>
        <p:xfrm>
          <a:off x="225108" y="1471790"/>
          <a:ext cx="7470869" cy="414973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P.6</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¿Cuánto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diría que le preocupa la crisis generada por el coronavirus Covid-19</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personas entrevistadas</a:t>
            </a:r>
          </a:p>
        </p:txBody>
      </p:sp>
      <p:graphicFrame>
        <p:nvGraphicFramePr>
          <p:cNvPr id="5" name="Object 2">
            <a:extLst>
              <a:ext uri="{FF2B5EF4-FFF2-40B4-BE49-F238E27FC236}">
                <a16:creationId xmlns:a16="http://schemas.microsoft.com/office/drawing/2014/main" id="{E268C221-EADE-4893-9286-7186C7A7D019}"/>
              </a:ext>
            </a:extLst>
          </p:cNvPr>
          <p:cNvGraphicFramePr>
            <a:graphicFrameLocks noChangeAspect="1"/>
          </p:cNvGraphicFramePr>
          <p:nvPr>
            <p:extLst>
              <p:ext uri="{D42A27DB-BD31-4B8C-83A1-F6EECF244321}">
                <p14:modId xmlns:p14="http://schemas.microsoft.com/office/powerpoint/2010/main" val="148838986"/>
              </p:ext>
            </p:extLst>
          </p:nvPr>
        </p:nvGraphicFramePr>
        <p:xfrm>
          <a:off x="6823659" y="2001250"/>
          <a:ext cx="1983917" cy="350224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a:extLst>
              <a:ext uri="{FF2B5EF4-FFF2-40B4-BE49-F238E27FC236}">
                <a16:creationId xmlns:a16="http://schemas.microsoft.com/office/drawing/2014/main" id="{7AB1C759-05B6-402F-BAAA-C858B4B513F9}"/>
              </a:ext>
            </a:extLst>
          </p:cNvPr>
          <p:cNvSpPr>
            <a:spLocks noChangeArrowheads="1"/>
          </p:cNvSpPr>
          <p:nvPr/>
        </p:nvSpPr>
        <p:spPr bwMode="auto">
          <a:xfrm>
            <a:off x="7331035" y="1877805"/>
            <a:ext cx="1364155"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Media*</a:t>
            </a:r>
            <a:endParaRPr lang="es-ES" sz="900" dirty="0">
              <a:solidFill>
                <a:srgbClr val="C00000"/>
              </a:solidFill>
              <a:latin typeface="Segoe UI" panose="020B0502040204020203" pitchFamily="34" charset="0"/>
              <a:cs typeface="Segoe UI" panose="020B0502040204020203" pitchFamily="34" charset="0"/>
            </a:endParaRPr>
          </a:p>
        </p:txBody>
      </p:sp>
      <p:sp>
        <p:nvSpPr>
          <p:cNvPr id="7" name="17 CuadroTexto">
            <a:extLst>
              <a:ext uri="{FF2B5EF4-FFF2-40B4-BE49-F238E27FC236}">
                <a16:creationId xmlns:a16="http://schemas.microsoft.com/office/drawing/2014/main" id="{DE43E036-9867-404F-BC09-57FB3729607B}"/>
              </a:ext>
            </a:extLst>
          </p:cNvPr>
          <p:cNvSpPr txBox="1"/>
          <p:nvPr/>
        </p:nvSpPr>
        <p:spPr>
          <a:xfrm>
            <a:off x="160418" y="6328935"/>
            <a:ext cx="3321743"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Media sobre escala de mínima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preocupación </a:t>
            </a:r>
            <a:r>
              <a:rPr lang="es-ES" sz="700" dirty="0">
                <a:solidFill>
                  <a:schemeClr val="tx1">
                    <a:lumMod val="75000"/>
                    <a:lumOff val="25000"/>
                  </a:schemeClr>
                </a:solidFill>
                <a:latin typeface="Segoe UI" panose="020B0502040204020203" pitchFamily="34" charset="0"/>
                <a:cs typeface="Segoe UI" panose="020B0502040204020203" pitchFamily="34" charset="0"/>
              </a:rPr>
              <a:t>“0” a máxima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preocupación </a:t>
            </a:r>
            <a:r>
              <a:rPr lang="es-ES" sz="700" dirty="0">
                <a:solidFill>
                  <a:schemeClr val="tx1">
                    <a:lumMod val="75000"/>
                    <a:lumOff val="25000"/>
                  </a:schemeClr>
                </a:solidFill>
                <a:latin typeface="Segoe UI" panose="020B0502040204020203" pitchFamily="34" charset="0"/>
                <a:cs typeface="Segoe UI" panose="020B0502040204020203" pitchFamily="34" charset="0"/>
              </a:rPr>
              <a:t>“10”.</a:t>
            </a:r>
          </a:p>
        </p:txBody>
      </p:sp>
      <p:cxnSp>
        <p:nvCxnSpPr>
          <p:cNvPr id="8" name="Conector recto 7">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485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58026" y="983322"/>
            <a:ext cx="7830843" cy="4963090"/>
          </a:xfrm>
          <a:prstGeom prst="rect">
            <a:avLst/>
          </a:prstGeom>
          <a:noFill/>
          <a:ln>
            <a:noFill/>
          </a:ln>
        </p:spPr>
        <p:txBody>
          <a:bodyPr wrap="square" lIns="36000">
            <a:spAutoFit/>
          </a:bodyPr>
          <a:lstStyle/>
          <a:p>
            <a:pPr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tiempo de confinamiento ha llevado a los navarros y navarras a dedicar mayor número de horas a actividades como hablar con amigos y familiares, utilizar RRSS o ver la televisión o plataformas audiovisuales, en detrimento de otras, como hacer ejercicio físico. Pero pueden establecerse algunas diferencias entre colectivos: </a:t>
            </a:r>
          </a:p>
          <a:p>
            <a:pPr marL="639763" lvl="1"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1096963" lvl="2"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población general deportista parece haber dedicado más tiempo que anteriormente a la llegada de la pandemia a hablar con familiares y amigos (74,1%) y utilizar redes sociales (60,3%). </a:t>
            </a:r>
          </a:p>
          <a:p>
            <a:pPr marL="1096963" lvl="2"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1096963" lvl="2"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población deportista en edad escolar ha dedicado mayor tiempo a utilizar RRSS (82,7%) y hablar con familiares y amigos (81,5%). En cuanto a los estudios, el 43,0% dice haber dedicado el mismo tiempo y el 41,4% más tiempo, por lo que se intuye que la carga lectiva por la formación a distancia ha sido elevada para la juventud. </a:t>
            </a:r>
          </a:p>
          <a:p>
            <a:pPr marL="1096963" lvl="2"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1096963" lvl="2"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deportistas de Alto Nivel /Rendimiento muestran un patrón semejante pero destaca que el 72,3% de los mismos dice haber dedicado más tiempo a descansar y no hacer nada, sufriendo un claro retroceso la actividad física. </a:t>
            </a:r>
          </a:p>
          <a:p>
            <a:pPr marL="1096963" lvl="2"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1096963" lvl="2" indent="-182563"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cuanto a los y las federadas, retomar conversaciones con familiares y amigos y ver televisión o plataformas audiovisuales son las actividades que más han crecido en tiempo de dedicación.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7731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P.14</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Durante el tiempo del confinamiento, ¿ha dedicado más, menos o igual tiempo diario del que solía, a las siguientes actividades</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graphicFrame>
        <p:nvGraphicFramePr>
          <p:cNvPr id="3" name="19 Gráfico"/>
          <p:cNvGraphicFramePr/>
          <p:nvPr>
            <p:extLst>
              <p:ext uri="{D42A27DB-BD31-4B8C-83A1-F6EECF244321}">
                <p14:modId xmlns:p14="http://schemas.microsoft.com/office/powerpoint/2010/main" val="2039230157"/>
              </p:ext>
            </p:extLst>
          </p:nvPr>
        </p:nvGraphicFramePr>
        <p:xfrm>
          <a:off x="238810" y="1736708"/>
          <a:ext cx="3094047" cy="4006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9 Gráfico"/>
          <p:cNvGraphicFramePr/>
          <p:nvPr>
            <p:extLst>
              <p:ext uri="{D42A27DB-BD31-4B8C-83A1-F6EECF244321}">
                <p14:modId xmlns:p14="http://schemas.microsoft.com/office/powerpoint/2010/main" val="3590719310"/>
              </p:ext>
            </p:extLst>
          </p:nvPr>
        </p:nvGraphicFramePr>
        <p:xfrm>
          <a:off x="3042300" y="1736708"/>
          <a:ext cx="1931349" cy="4142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19 Gráfico"/>
          <p:cNvGraphicFramePr/>
          <p:nvPr>
            <p:extLst>
              <p:ext uri="{D42A27DB-BD31-4B8C-83A1-F6EECF244321}">
                <p14:modId xmlns:p14="http://schemas.microsoft.com/office/powerpoint/2010/main" val="4130367783"/>
              </p:ext>
            </p:extLst>
          </p:nvPr>
        </p:nvGraphicFramePr>
        <p:xfrm>
          <a:off x="4796571" y="1736708"/>
          <a:ext cx="1931349" cy="4142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19 Gráfico"/>
          <p:cNvGraphicFramePr/>
          <p:nvPr>
            <p:extLst>
              <p:ext uri="{D42A27DB-BD31-4B8C-83A1-F6EECF244321}">
                <p14:modId xmlns:p14="http://schemas.microsoft.com/office/powerpoint/2010/main" val="951080925"/>
              </p:ext>
            </p:extLst>
          </p:nvPr>
        </p:nvGraphicFramePr>
        <p:xfrm>
          <a:off x="6522822" y="1736708"/>
          <a:ext cx="1931349" cy="4142799"/>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Conector recto 8"/>
          <p:cNvCxnSpPr/>
          <p:nvPr/>
        </p:nvCxnSpPr>
        <p:spPr>
          <a:xfrm>
            <a:off x="4987701" y="1920127"/>
            <a:ext cx="0" cy="3959380"/>
          </a:xfrm>
          <a:prstGeom prst="line">
            <a:avLst/>
          </a:prstGeom>
          <a:ln w="3175">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6727920" y="1920127"/>
            <a:ext cx="0" cy="3959380"/>
          </a:xfrm>
          <a:prstGeom prst="line">
            <a:avLst/>
          </a:prstGeom>
          <a:ln w="3175">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3227267" y="1920127"/>
            <a:ext cx="0" cy="3959380"/>
          </a:xfrm>
          <a:prstGeom prst="line">
            <a:avLst/>
          </a:prstGeom>
          <a:ln w="3175">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12" name="Rectangle 3"/>
          <p:cNvSpPr>
            <a:spLocks noChangeArrowheads="1"/>
          </p:cNvSpPr>
          <p:nvPr/>
        </p:nvSpPr>
        <p:spPr bwMode="auto">
          <a:xfrm>
            <a:off x="1663759" y="1736708"/>
            <a:ext cx="1286057"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Población general</a:t>
            </a:r>
            <a:endParaRPr lang="es-ES" sz="900" dirty="0">
              <a:solidFill>
                <a:srgbClr val="C00000"/>
              </a:solidFill>
              <a:latin typeface="Segoe UI" panose="020B0502040204020203" pitchFamily="34" charset="0"/>
              <a:cs typeface="Segoe UI" panose="020B0502040204020203" pitchFamily="34" charset="0"/>
            </a:endParaRPr>
          </a:p>
        </p:txBody>
      </p:sp>
      <p:sp>
        <p:nvSpPr>
          <p:cNvPr id="13" name="Rectangle 3"/>
          <p:cNvSpPr>
            <a:spLocks noChangeArrowheads="1"/>
          </p:cNvSpPr>
          <p:nvPr/>
        </p:nvSpPr>
        <p:spPr bwMode="auto">
          <a:xfrm>
            <a:off x="3421685" y="1736708"/>
            <a:ext cx="1286057"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Población escolar</a:t>
            </a:r>
            <a:endParaRPr lang="es-ES" sz="900" dirty="0">
              <a:solidFill>
                <a:srgbClr val="C00000"/>
              </a:solidFill>
              <a:latin typeface="Segoe UI" panose="020B0502040204020203" pitchFamily="34" charset="0"/>
              <a:cs typeface="Segoe UI" panose="020B0502040204020203" pitchFamily="34" charset="0"/>
            </a:endParaRPr>
          </a:p>
        </p:txBody>
      </p:sp>
      <p:sp>
        <p:nvSpPr>
          <p:cNvPr id="14" name="Rectangle 3"/>
          <p:cNvSpPr>
            <a:spLocks noChangeArrowheads="1"/>
          </p:cNvSpPr>
          <p:nvPr/>
        </p:nvSpPr>
        <p:spPr bwMode="auto">
          <a:xfrm>
            <a:off x="4973649" y="1736708"/>
            <a:ext cx="1754271"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nivel/rendimiento</a:t>
            </a:r>
            <a:endParaRPr lang="es-ES" sz="900" dirty="0">
              <a:solidFill>
                <a:srgbClr val="C00000"/>
              </a:solidFill>
              <a:latin typeface="Segoe UI" panose="020B0502040204020203" pitchFamily="34" charset="0"/>
              <a:cs typeface="Segoe UI" panose="020B0502040204020203" pitchFamily="34" charset="0"/>
            </a:endParaRPr>
          </a:p>
        </p:txBody>
      </p:sp>
      <p:sp>
        <p:nvSpPr>
          <p:cNvPr id="15" name="Rectangle 3"/>
          <p:cNvSpPr>
            <a:spLocks noChangeArrowheads="1"/>
          </p:cNvSpPr>
          <p:nvPr/>
        </p:nvSpPr>
        <p:spPr bwMode="auto">
          <a:xfrm>
            <a:off x="6741972" y="1736708"/>
            <a:ext cx="1754271"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Federados/as</a:t>
            </a:r>
            <a:endParaRPr lang="es-ES" sz="900" dirty="0">
              <a:solidFill>
                <a:srgbClr val="C00000"/>
              </a:solidFill>
              <a:latin typeface="Segoe UI" panose="020B0502040204020203" pitchFamily="34" charset="0"/>
              <a:cs typeface="Segoe UI" panose="020B0502040204020203" pitchFamily="34" charset="0"/>
            </a:endParaRPr>
          </a:p>
        </p:txBody>
      </p:sp>
      <p:sp>
        <p:nvSpPr>
          <p:cNvPr id="16"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Sólo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7" name="Conector recto 16">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5 CuadroTexto"/>
          <p:cNvSpPr txBox="1"/>
          <p:nvPr/>
        </p:nvSpPr>
        <p:spPr>
          <a:xfrm>
            <a:off x="2804241" y="1343976"/>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Igual</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9" name="10 Rectángulo redondeado"/>
          <p:cNvSpPr/>
          <p:nvPr/>
        </p:nvSpPr>
        <p:spPr bwMode="auto">
          <a:xfrm>
            <a:off x="4468583" y="1406048"/>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20" name="5 CuadroTexto"/>
          <p:cNvSpPr txBox="1"/>
          <p:nvPr/>
        </p:nvSpPr>
        <p:spPr>
          <a:xfrm>
            <a:off x="2256227" y="1352216"/>
            <a:ext cx="1387177"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Menos tiempo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1" name="10 Rectángulo redondeado"/>
          <p:cNvSpPr/>
          <p:nvPr/>
        </p:nvSpPr>
        <p:spPr bwMode="auto">
          <a:xfrm>
            <a:off x="3643404" y="1413771"/>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22" name="5 CuadroTexto"/>
          <p:cNvSpPr txBox="1"/>
          <p:nvPr/>
        </p:nvSpPr>
        <p:spPr>
          <a:xfrm>
            <a:off x="3886642" y="1347214"/>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Más tiempo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3" name="10 Rectángulo redondeado"/>
          <p:cNvSpPr/>
          <p:nvPr/>
        </p:nvSpPr>
        <p:spPr bwMode="auto">
          <a:xfrm>
            <a:off x="5550983" y="1409651"/>
            <a:ext cx="166324" cy="107722"/>
          </a:xfrm>
          <a:prstGeom prst="roundRect">
            <a:avLst>
              <a:gd name="adj" fmla="val 40982"/>
            </a:avLst>
          </a:prstGeom>
          <a:solidFill>
            <a:srgbClr val="40A4A6"/>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Tree>
    <p:extLst>
      <p:ext uri="{BB962C8B-B14F-4D97-AF65-F5344CB8AC3E}">
        <p14:creationId xmlns:p14="http://schemas.microsoft.com/office/powerpoint/2010/main" val="41638431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355974" cy="1938992"/>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PERCEPCIÓN DE LOS Y LAS DEPORTISTAS SOBRE LAS CONSECUENCIAS DEL CONFINAMIENTO EN EL ESTADO DE SALUD</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a:solidFill>
                  <a:schemeClr val="tx1">
                    <a:lumMod val="50000"/>
                    <a:lumOff val="50000"/>
                  </a:schemeClr>
                </a:solidFill>
                <a:latin typeface="Bahnschrift Light SemiCondensed" panose="020B0502040204020203" pitchFamily="34" charset="0"/>
              </a:rPr>
              <a:t>3</a:t>
            </a:r>
            <a:r>
              <a:rPr lang="es-ES_tradnl" sz="6600" b="1" dirty="0" smtClean="0">
                <a:solidFill>
                  <a:schemeClr val="tx1">
                    <a:lumMod val="50000"/>
                    <a:lumOff val="50000"/>
                  </a:schemeClr>
                </a:solidFill>
                <a:latin typeface="Bahnschrift Light SemiCondensed" panose="020B0502040204020203" pitchFamily="34" charset="0"/>
              </a:rPr>
              <a:t>.2</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41755986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92209" y="983322"/>
            <a:ext cx="7796660" cy="4570482"/>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Nueve de cada diez entrevistados y entrevistadas de todos los colectivos no ha tenido hasta la fecha síntomas compatibles con el coronavirus. La tasa de deportistas con positivo por Covid-19 se cifra entre el 1,3% de los y las federados/as y la población escolar, hasta el 2,0% en el caso de los y las deportistas de Alto Nivel/ Rendimiento, si bien entre un 4-6%, dependiendo del colectivo, ha tenido síntomas compatibles con la enfermedad.</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Pero al margen de la propia enfermedad, el confinamiento parece haber tenido también su impacto en la percepción de los y las deportistas navarras respecto a su estado de salud. La excepción a esta regla la encontramos entre los y las jóvenes en edad escolar que no parecen haber sufrido tanto desgaste como otros colectivos.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Entre la población general, el impacto del confinamiento parece haberse centrado entre quienes ya presentaban un estado de salud menos sólido. Así un 9,1% de la población general consultada califica su estado de salud antes del confinamiento como regular, malo o muy malo, habiéndose incrementado este grupo hasta el 17% tras el periodo de confinamiento (+7,9%). </a:t>
            </a:r>
          </a:p>
          <a:p>
            <a:pPr marL="511175" lvl="1"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23888" lvl="1"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De forma resumida, es el 14,1% de la población deportista aficionada de navarra quienes han empeorado su salud en uno u otro grado.</a:t>
            </a:r>
          </a:p>
        </p:txBody>
      </p:sp>
    </p:spTree>
    <p:extLst>
      <p:ext uri="{BB962C8B-B14F-4D97-AF65-F5344CB8AC3E}">
        <p14:creationId xmlns:p14="http://schemas.microsoft.com/office/powerpoint/2010/main" val="2985636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92209" y="983322"/>
            <a:ext cx="7796660" cy="3554819"/>
          </a:xfrm>
          <a:prstGeom prst="rect">
            <a:avLst/>
          </a:prstGeom>
          <a:noFill/>
          <a:ln>
            <a:noFill/>
          </a:ln>
        </p:spPr>
        <p:txBody>
          <a:bodyPr wrap="square" lIns="36000">
            <a:spAutoFit/>
          </a:bodyPr>
          <a:lstStyle/>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Caso aparte es el de los y las deportistas de Alto Nivel/Rendimiento. Resulta significativo que un 66,3% calificaba su estado de salud como “muy bueno” antes de la pandemia, reduciéndose éstos hasta el 48,5% después de permanecer confinados, pasando a situarse en el “bueno”.  Un descenso de cerca de 18 puntos porcentuales. Pero también en este caso se incrementa en 7,9 puntos porcentuales el grupo que califica su salud como regular o mala.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23888" lvl="1"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Entre este colectivo la percepción de empeoramiento de la salud alcanza al 25,7% del total de deportistas de élite.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 los y las deportistas federados/as también desciende en 12,3% puntos porcentuales el grupo que califica su estado de salud como muy bueno tras el tiempo de confinamiento. Un empeoramiento generalizado para el 20,3%.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03194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CC8CFFF-5192-46F5-BDCF-9707B8337A32}"/>
              </a:ext>
            </a:extLst>
          </p:cNvPr>
          <p:cNvSpPr/>
          <p:nvPr/>
        </p:nvSpPr>
        <p:spPr bwMode="auto">
          <a:xfrm>
            <a:off x="4614043" y="3833686"/>
            <a:ext cx="3963411" cy="2485348"/>
          </a:xfrm>
          <a:prstGeom prst="rect">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10243" name="Rectangle 3"/>
          <p:cNvSpPr>
            <a:spLocks noChangeArrowheads="1"/>
          </p:cNvSpPr>
          <p:nvPr/>
        </p:nvSpPr>
        <p:spPr bwMode="auto">
          <a:xfrm>
            <a:off x="328804" y="1285950"/>
            <a:ext cx="8248650" cy="2475678"/>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ts val="1800"/>
              <a:tabLst>
                <a:tab pos="1428750" algn="l"/>
              </a:tabLst>
            </a:pPr>
            <a:r>
              <a:rPr lang="es-ES" sz="1050" dirty="0">
                <a:solidFill>
                  <a:schemeClr val="tx1">
                    <a:lumMod val="75000"/>
                    <a:lumOff val="25000"/>
                  </a:schemeClr>
                </a:solidFill>
                <a:latin typeface="Segoe UI" panose="020B0502040204020203" pitchFamily="34" charset="0"/>
                <a:cs typeface="Segoe UI" panose="020B0502040204020203" pitchFamily="34" charset="0"/>
              </a:rPr>
              <a:t>Con la llegada de la pandemia por </a:t>
            </a: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Covid-19 </a:t>
            </a:r>
            <a:r>
              <a:rPr lang="es-ES" sz="1050" dirty="0">
                <a:solidFill>
                  <a:schemeClr val="tx1">
                    <a:lumMod val="75000"/>
                    <a:lumOff val="25000"/>
                  </a:schemeClr>
                </a:solidFill>
                <a:latin typeface="Segoe UI" panose="020B0502040204020203" pitchFamily="34" charset="0"/>
                <a:cs typeface="Segoe UI" panose="020B0502040204020203" pitchFamily="34" charset="0"/>
              </a:rPr>
              <a:t>y el </a:t>
            </a: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Decreto </a:t>
            </a:r>
            <a:r>
              <a:rPr lang="es-ES" sz="1050" dirty="0">
                <a:solidFill>
                  <a:schemeClr val="tx1">
                    <a:lumMod val="75000"/>
                    <a:lumOff val="25000"/>
                  </a:schemeClr>
                </a:solidFill>
                <a:latin typeface="Segoe UI" panose="020B0502040204020203" pitchFamily="34" charset="0"/>
                <a:cs typeface="Segoe UI" panose="020B0502040204020203" pitchFamily="34" charset="0"/>
              </a:rPr>
              <a:t>de Estado de Alerta que ha mantenido confinada a la población, la práctica físico deportiva ha sido congelada. </a:t>
            </a: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Asistimos a un </a:t>
            </a:r>
            <a:r>
              <a:rPr lang="es-ES" sz="1050" dirty="0">
                <a:solidFill>
                  <a:schemeClr val="tx1">
                    <a:lumMod val="75000"/>
                    <a:lumOff val="25000"/>
                  </a:schemeClr>
                </a:solidFill>
                <a:latin typeface="Segoe UI" panose="020B0502040204020203" pitchFamily="34" charset="0"/>
                <a:cs typeface="Segoe UI" panose="020B0502040204020203" pitchFamily="34" charset="0"/>
              </a:rPr>
              <a:t>parón de siete u ocho semanas que </a:t>
            </a: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ha tenido </a:t>
            </a:r>
            <a:r>
              <a:rPr lang="es-ES" sz="1050" dirty="0">
                <a:solidFill>
                  <a:schemeClr val="tx1">
                    <a:lumMod val="75000"/>
                    <a:lumOff val="25000"/>
                  </a:schemeClr>
                </a:solidFill>
                <a:latin typeface="Segoe UI" panose="020B0502040204020203" pitchFamily="34" charset="0"/>
                <a:cs typeface="Segoe UI" panose="020B0502040204020203" pitchFamily="34" charset="0"/>
              </a:rPr>
              <a:t>consecuencias </a:t>
            </a: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en </a:t>
            </a:r>
            <a:r>
              <a:rPr lang="es-ES" sz="1050" dirty="0">
                <a:solidFill>
                  <a:schemeClr val="tx1">
                    <a:lumMod val="75000"/>
                    <a:lumOff val="25000"/>
                  </a:schemeClr>
                </a:solidFill>
                <a:latin typeface="Segoe UI" panose="020B0502040204020203" pitchFamily="34" charset="0"/>
                <a:cs typeface="Segoe UI" panose="020B0502040204020203" pitchFamily="34" charset="0"/>
              </a:rPr>
              <a:t>el organismo </a:t>
            </a: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de la población a </a:t>
            </a:r>
            <a:r>
              <a:rPr lang="es-ES" sz="1050" dirty="0">
                <a:solidFill>
                  <a:schemeClr val="tx1">
                    <a:lumMod val="75000"/>
                    <a:lumOff val="25000"/>
                  </a:schemeClr>
                </a:solidFill>
                <a:latin typeface="Segoe UI" panose="020B0502040204020203" pitchFamily="34" charset="0"/>
                <a:cs typeface="Segoe UI" panose="020B0502040204020203" pitchFamily="34" charset="0"/>
              </a:rPr>
              <a:t>diferentes niveles, tanto físico como emocional.  Pero la pandemia </a:t>
            </a: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puede haber impactado también en </a:t>
            </a:r>
            <a:r>
              <a:rPr lang="es-ES" sz="1050" dirty="0">
                <a:solidFill>
                  <a:schemeClr val="tx1">
                    <a:lumMod val="75000"/>
                    <a:lumOff val="25000"/>
                  </a:schemeClr>
                </a:solidFill>
                <a:latin typeface="Segoe UI" panose="020B0502040204020203" pitchFamily="34" charset="0"/>
                <a:cs typeface="Segoe UI" panose="020B0502040204020203" pitchFamily="34" charset="0"/>
              </a:rPr>
              <a:t>la situación económica de los y las navarras. </a:t>
            </a:r>
          </a:p>
          <a:p>
            <a:pPr marL="53975" algn="just" eaLnBrk="0" hangingPunct="0">
              <a:lnSpc>
                <a:spcPct val="125000"/>
              </a:lnSpc>
              <a:spcBef>
                <a:spcPct val="25000"/>
              </a:spcBef>
              <a:spcAft>
                <a:spcPct val="25000"/>
              </a:spcAft>
              <a:buClr>
                <a:schemeClr val="bg1">
                  <a:lumMod val="65000"/>
                </a:schemeClr>
              </a:buClr>
              <a:buSzPts val="1800"/>
              <a:tabLst>
                <a:tab pos="1428750" algn="l"/>
              </a:tabLst>
            </a:pP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En este contexto, el Instituto Navarro del Deporte se plantea la necesidad de profundizar en las consecuencias que este hecho excepcional, provocado por el coronavirus de la Covid-19 ha tenido entre los y las deportistas navarros/as. Así, el </a:t>
            </a:r>
            <a:r>
              <a:rPr lang="es-ES" sz="1050" dirty="0">
                <a:solidFill>
                  <a:schemeClr val="tx1">
                    <a:lumMod val="75000"/>
                    <a:lumOff val="25000"/>
                  </a:schemeClr>
                </a:solidFill>
                <a:latin typeface="Segoe UI" panose="020B0502040204020203" pitchFamily="34" charset="0"/>
                <a:cs typeface="Segoe UI" panose="020B0502040204020203" pitchFamily="34" charset="0"/>
              </a:rPr>
              <a:t>objetivo general del estudio </a:t>
            </a: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es </a:t>
            </a:r>
            <a:r>
              <a:rPr lang="es-ES" sz="1050" dirty="0">
                <a:solidFill>
                  <a:schemeClr val="tx1">
                    <a:lumMod val="75000"/>
                    <a:lumOff val="25000"/>
                  </a:schemeClr>
                </a:solidFill>
                <a:latin typeface="Segoe UI" panose="020B0502040204020203" pitchFamily="34" charset="0"/>
                <a:cs typeface="Segoe UI" panose="020B0502040204020203" pitchFamily="34" charset="0"/>
              </a:rPr>
              <a:t>conocer las consecuencias, tanto de salud, como económicas y psicológicas del confinamiento a consecuencia de la pandemia por la </a:t>
            </a: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Covid-19 en este colectivo.  </a:t>
            </a:r>
            <a:endParaRPr lang="es-ES" sz="105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r>
              <a:rPr lang="es-ES" sz="1050" dirty="0">
                <a:solidFill>
                  <a:schemeClr val="tx1">
                    <a:lumMod val="75000"/>
                    <a:lumOff val="25000"/>
                  </a:schemeClr>
                </a:solidFill>
                <a:latin typeface="Segoe UI" panose="020B0502040204020203" pitchFamily="34" charset="0"/>
                <a:cs typeface="Segoe UI" panose="020B0502040204020203" pitchFamily="34" charset="0"/>
              </a:rPr>
              <a:t>Definir </a:t>
            </a:r>
            <a:r>
              <a:rPr lang="es-ES" sz="1050" dirty="0" smtClean="0">
                <a:solidFill>
                  <a:schemeClr val="tx1">
                    <a:lumMod val="75000"/>
                    <a:lumOff val="25000"/>
                  </a:schemeClr>
                </a:solidFill>
                <a:latin typeface="Segoe UI" panose="020B0502040204020203" pitchFamily="34" charset="0"/>
                <a:cs typeface="Segoe UI" panose="020B0502040204020203" pitchFamily="34" charset="0"/>
              </a:rPr>
              <a:t>el </a:t>
            </a:r>
            <a:r>
              <a:rPr lang="es-ES" sz="1050" dirty="0">
                <a:solidFill>
                  <a:schemeClr val="tx1">
                    <a:lumMod val="75000"/>
                    <a:lumOff val="25000"/>
                  </a:schemeClr>
                </a:solidFill>
                <a:latin typeface="Segoe UI" panose="020B0502040204020203" pitchFamily="34" charset="0"/>
                <a:cs typeface="Segoe UI" panose="020B0502040204020203" pitchFamily="34" charset="0"/>
              </a:rPr>
              <a:t>colectivo de deportistas navarros y navarras implica diferenciar entre profesionales del deporte y la población general que practica con regularidad actividad física. Por este motivo se han establecido cuatro colectivos de análisis sobre los que profundizar en las consecuencias de la pandemia: </a:t>
            </a:r>
          </a:p>
        </p:txBody>
      </p:sp>
      <p:sp>
        <p:nvSpPr>
          <p:cNvPr id="6" name="Text Box 2"/>
          <p:cNvSpPr txBox="1">
            <a:spLocks noChangeArrowheads="1"/>
          </p:cNvSpPr>
          <p:nvPr/>
        </p:nvSpPr>
        <p:spPr bwMode="auto">
          <a:xfrm>
            <a:off x="247055" y="855065"/>
            <a:ext cx="8457208" cy="338554"/>
          </a:xfrm>
          <a:prstGeom prst="rect">
            <a:avLst/>
          </a:prstGeom>
          <a:solidFill>
            <a:schemeClr val="bg1">
              <a:lumMod val="95000"/>
            </a:schemeClr>
          </a:solidFill>
          <a:ln w="9525">
            <a:noFill/>
            <a:miter lim="800000"/>
            <a:headEnd/>
            <a:tailEnd/>
          </a:ln>
        </p:spPr>
        <p:txBody>
          <a:bodyPr wrap="square">
            <a:spAutoFit/>
          </a:bodyPr>
          <a:lstStyle/>
          <a:p>
            <a:r>
              <a:rPr lang="es-ES_tradnl" sz="1600" dirty="0">
                <a:latin typeface="Bahnschrift Light SemiCondensed" panose="020B0502040204020203" pitchFamily="34" charset="0"/>
                <a:cs typeface="Arial" panose="020B0604020202020204" pitchFamily="34" charset="0"/>
              </a:rPr>
              <a:t>OBJETIVOS DE LA INVESTIGACIÓN </a:t>
            </a:r>
            <a:endParaRPr lang="es-ES" sz="1600" dirty="0">
              <a:latin typeface="Bahnschrift Light SemiCondensed" panose="020B0502040204020203" pitchFamily="34" charset="0"/>
              <a:cs typeface="Arial" panose="020B0604020202020204" pitchFamily="34" charset="0"/>
            </a:endParaRPr>
          </a:p>
        </p:txBody>
      </p:sp>
      <p:graphicFrame>
        <p:nvGraphicFramePr>
          <p:cNvPr id="7" name="Diagrama 6">
            <a:extLst>
              <a:ext uri="{FF2B5EF4-FFF2-40B4-BE49-F238E27FC236}">
                <a16:creationId xmlns:a16="http://schemas.microsoft.com/office/drawing/2014/main" id="{083EF2EA-118C-4BB1-A488-270468334EE8}"/>
              </a:ext>
            </a:extLst>
          </p:cNvPr>
          <p:cNvGraphicFramePr/>
          <p:nvPr>
            <p:extLst>
              <p:ext uri="{D42A27DB-BD31-4B8C-83A1-F6EECF244321}">
                <p14:modId xmlns:p14="http://schemas.microsoft.com/office/powerpoint/2010/main" val="2634393345"/>
              </p:ext>
            </p:extLst>
          </p:nvPr>
        </p:nvGraphicFramePr>
        <p:xfrm>
          <a:off x="0" y="3979506"/>
          <a:ext cx="3458818" cy="219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 name="Rectangle 3">
            <a:extLst>
              <a:ext uri="{FF2B5EF4-FFF2-40B4-BE49-F238E27FC236}">
                <a16:creationId xmlns:a16="http://schemas.microsoft.com/office/drawing/2014/main" id="{C5FC77AF-A45E-4951-BD92-8326E5879A8F}"/>
              </a:ext>
            </a:extLst>
          </p:cNvPr>
          <p:cNvSpPr>
            <a:spLocks noChangeArrowheads="1"/>
          </p:cNvSpPr>
          <p:nvPr/>
        </p:nvSpPr>
        <p:spPr bwMode="auto">
          <a:xfrm>
            <a:off x="2787850" y="3981281"/>
            <a:ext cx="1418390" cy="421462"/>
          </a:xfrm>
          <a:prstGeom prst="rect">
            <a:avLst/>
          </a:prstGeom>
          <a:solidFill>
            <a:schemeClr val="bg1">
              <a:lumMod val="95000"/>
            </a:schemeClr>
          </a:solidFill>
          <a:ln w="19050">
            <a:noFill/>
            <a:miter lim="800000"/>
            <a:headEnd/>
            <a:tailEnd/>
          </a:ln>
        </p:spPr>
        <p:txBody>
          <a:bodyPr wrap="square" lIns="36000">
            <a:spAutoFit/>
          </a:bodyPr>
          <a:lstStyle/>
          <a:p>
            <a:pPr algn="ctr">
              <a:lnSpc>
                <a:spcPct val="125000"/>
              </a:lnSpc>
              <a:spcBef>
                <a:spcPct val="25000"/>
              </a:spcBef>
              <a:spcAft>
                <a:spcPct val="25000"/>
              </a:spcAft>
              <a:buClr>
                <a:schemeClr val="bg1">
                  <a:lumMod val="65000"/>
                </a:schemeClr>
              </a:buClr>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Deportistas de Alto Nivel y Alto Rendimiento</a:t>
            </a:r>
          </a:p>
        </p:txBody>
      </p:sp>
      <p:sp>
        <p:nvSpPr>
          <p:cNvPr id="64" name="Rectangle 3">
            <a:extLst>
              <a:ext uri="{FF2B5EF4-FFF2-40B4-BE49-F238E27FC236}">
                <a16:creationId xmlns:a16="http://schemas.microsoft.com/office/drawing/2014/main" id="{FE223FD6-C902-40E8-844E-AEDDEE204E8D}"/>
              </a:ext>
            </a:extLst>
          </p:cNvPr>
          <p:cNvSpPr>
            <a:spLocks noChangeArrowheads="1"/>
          </p:cNvSpPr>
          <p:nvPr/>
        </p:nvSpPr>
        <p:spPr bwMode="auto">
          <a:xfrm>
            <a:off x="2787850" y="4566191"/>
            <a:ext cx="1418390" cy="248338"/>
          </a:xfrm>
          <a:prstGeom prst="rect">
            <a:avLst/>
          </a:prstGeom>
          <a:solidFill>
            <a:schemeClr val="bg1">
              <a:lumMod val="95000"/>
            </a:schemeClr>
          </a:solidFill>
          <a:ln w="19050">
            <a:noFill/>
            <a:miter lim="800000"/>
            <a:headEnd/>
            <a:tailEnd/>
          </a:ln>
        </p:spPr>
        <p:txBody>
          <a:bodyPr wrap="square" lIns="36000">
            <a:spAutoFit/>
          </a:bodyPr>
          <a:lstStyle/>
          <a:p>
            <a:pPr algn="ctr">
              <a:lnSpc>
                <a:spcPct val="125000"/>
              </a:lnSpc>
              <a:spcBef>
                <a:spcPct val="25000"/>
              </a:spcBef>
              <a:spcAft>
                <a:spcPct val="25000"/>
              </a:spcAft>
              <a:buClr>
                <a:schemeClr val="bg1">
                  <a:lumMod val="65000"/>
                </a:schemeClr>
              </a:buClr>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Deportistas Federados/as</a:t>
            </a:r>
          </a:p>
        </p:txBody>
      </p:sp>
      <p:sp>
        <p:nvSpPr>
          <p:cNvPr id="65" name="Rectangle 3">
            <a:extLst>
              <a:ext uri="{FF2B5EF4-FFF2-40B4-BE49-F238E27FC236}">
                <a16:creationId xmlns:a16="http://schemas.microsoft.com/office/drawing/2014/main" id="{C60B3C8A-D047-4F79-89A9-ADD8C81E5C05}"/>
              </a:ext>
            </a:extLst>
          </p:cNvPr>
          <p:cNvSpPr>
            <a:spLocks noChangeArrowheads="1"/>
          </p:cNvSpPr>
          <p:nvPr/>
        </p:nvSpPr>
        <p:spPr bwMode="auto">
          <a:xfrm>
            <a:off x="2787850" y="5590331"/>
            <a:ext cx="1418390" cy="594586"/>
          </a:xfrm>
          <a:prstGeom prst="rect">
            <a:avLst/>
          </a:prstGeom>
          <a:solidFill>
            <a:schemeClr val="bg1">
              <a:lumMod val="95000"/>
            </a:schemeClr>
          </a:solidFill>
          <a:ln w="19050">
            <a:noFill/>
            <a:miter lim="800000"/>
            <a:headEnd/>
            <a:tailEnd/>
          </a:ln>
        </p:spPr>
        <p:txBody>
          <a:bodyPr wrap="square" lIns="36000">
            <a:spAutoFit/>
          </a:bodyPr>
          <a:lstStyle/>
          <a:p>
            <a:pPr algn="ctr">
              <a:lnSpc>
                <a:spcPct val="125000"/>
              </a:lnSpc>
              <a:spcBef>
                <a:spcPct val="25000"/>
              </a:spcBef>
              <a:spcAft>
                <a:spcPct val="25000"/>
              </a:spcAft>
              <a:buClr>
                <a:schemeClr val="bg1">
                  <a:lumMod val="65000"/>
                </a:schemeClr>
              </a:buClr>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Jóvenes en edad escolar que practican deporte reglado</a:t>
            </a:r>
          </a:p>
        </p:txBody>
      </p:sp>
      <p:sp>
        <p:nvSpPr>
          <p:cNvPr id="66" name="Rectangle 3">
            <a:extLst>
              <a:ext uri="{FF2B5EF4-FFF2-40B4-BE49-F238E27FC236}">
                <a16:creationId xmlns:a16="http://schemas.microsoft.com/office/drawing/2014/main" id="{5C872F83-1003-43F4-8528-52B39621C2E1}"/>
              </a:ext>
            </a:extLst>
          </p:cNvPr>
          <p:cNvSpPr>
            <a:spLocks noChangeArrowheads="1"/>
          </p:cNvSpPr>
          <p:nvPr/>
        </p:nvSpPr>
        <p:spPr bwMode="auto">
          <a:xfrm>
            <a:off x="2787850" y="5000537"/>
            <a:ext cx="1418390" cy="421462"/>
          </a:xfrm>
          <a:prstGeom prst="rect">
            <a:avLst/>
          </a:prstGeom>
          <a:solidFill>
            <a:schemeClr val="bg1">
              <a:lumMod val="95000"/>
            </a:schemeClr>
          </a:solidFill>
          <a:ln w="19050">
            <a:noFill/>
            <a:miter lim="800000"/>
            <a:headEnd/>
            <a:tailEnd/>
          </a:ln>
        </p:spPr>
        <p:txBody>
          <a:bodyPr wrap="square" lIns="36000">
            <a:spAutoFit/>
          </a:bodyPr>
          <a:lstStyle/>
          <a:p>
            <a:pPr algn="ctr">
              <a:lnSpc>
                <a:spcPct val="125000"/>
              </a:lnSpc>
              <a:spcBef>
                <a:spcPct val="25000"/>
              </a:spcBef>
              <a:spcAft>
                <a:spcPct val="25000"/>
              </a:spcAft>
              <a:buClr>
                <a:schemeClr val="bg1">
                  <a:lumMod val="65000"/>
                </a:schemeClr>
              </a:buClr>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Población general que practica deporte </a:t>
            </a:r>
          </a:p>
        </p:txBody>
      </p:sp>
      <p:pic>
        <p:nvPicPr>
          <p:cNvPr id="67" name="Picture 5">
            <a:extLst>
              <a:ext uri="{FF2B5EF4-FFF2-40B4-BE49-F238E27FC236}">
                <a16:creationId xmlns:a16="http://schemas.microsoft.com/office/drawing/2014/main" id="{210B61C4-F273-44BB-A117-65820A2B1EF3}"/>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rot="16200000">
            <a:off x="4234605" y="4726027"/>
            <a:ext cx="437049" cy="32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3">
            <a:extLst>
              <a:ext uri="{FF2B5EF4-FFF2-40B4-BE49-F238E27FC236}">
                <a16:creationId xmlns:a16="http://schemas.microsoft.com/office/drawing/2014/main" id="{F8EBAA29-914B-4824-ADA6-336AA5767AB7}"/>
              </a:ext>
            </a:extLst>
          </p:cNvPr>
          <p:cNvSpPr>
            <a:spLocks noChangeArrowheads="1"/>
          </p:cNvSpPr>
          <p:nvPr/>
        </p:nvSpPr>
        <p:spPr bwMode="auto">
          <a:xfrm>
            <a:off x="4718304" y="3876954"/>
            <a:ext cx="3773175" cy="2585323"/>
          </a:xfrm>
          <a:prstGeom prst="rect">
            <a:avLst/>
          </a:prstGeom>
          <a:noFill/>
          <a:ln w="19050">
            <a:noFill/>
            <a:miter lim="800000"/>
            <a:headEnd/>
            <a:tailEnd/>
          </a:ln>
        </p:spPr>
        <p:txBody>
          <a:bodyPr wrap="square" lIns="36000">
            <a:spAutoFit/>
          </a:bodyPr>
          <a:lstStyle/>
          <a:p>
            <a:pPr>
              <a:spcBef>
                <a:spcPct val="25000"/>
              </a:spcBef>
              <a:spcAft>
                <a:spcPct val="25000"/>
              </a:spcAft>
              <a:buClr>
                <a:schemeClr val="bg1">
                  <a:lumMod val="65000"/>
                </a:schemeClr>
              </a:buClr>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En definitiva,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el estudio pretende dar respuesta, entre otros aspectos, a: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a:p>
            <a:pPr marL="171450" indent="-171450">
              <a:spcBef>
                <a:spcPct val="25000"/>
              </a:spcBef>
              <a:spcAft>
                <a:spcPct val="25000"/>
              </a:spcAft>
              <a:buClr>
                <a:schemeClr val="bg1">
                  <a:lumMod val="65000"/>
                </a:schemeClr>
              </a:buClr>
              <a:buFont typeface="Wingdings" panose="05000000000000000000" pitchFamily="2" charset="2"/>
              <a:buChar char="§"/>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Como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a:t>
            </a:r>
            <a:r>
              <a:rPr lang="es-ES" sz="900" dirty="0">
                <a:solidFill>
                  <a:schemeClr val="tx1">
                    <a:lumMod val="75000"/>
                    <a:lumOff val="25000"/>
                  </a:schemeClr>
                </a:solidFill>
                <a:latin typeface="Segoe UI" panose="020B0502040204020203" pitchFamily="34" charset="0"/>
                <a:cs typeface="Segoe UI" panose="020B0502040204020203" pitchFamily="34" charset="0"/>
              </a:rPr>
              <a:t>afectado la Covid-19 a su estado de ánimo, calidad del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sueño </a:t>
            </a:r>
            <a:r>
              <a:rPr lang="es-ES" sz="900" dirty="0">
                <a:solidFill>
                  <a:schemeClr val="tx1">
                    <a:lumMod val="75000"/>
                    <a:lumOff val="25000"/>
                  </a:schemeClr>
                </a:solidFill>
                <a:latin typeface="Segoe UI" panose="020B0502040204020203" pitchFamily="34" charset="0"/>
                <a:cs typeface="Segoe UI" panose="020B0502040204020203" pitchFamily="34" charset="0"/>
              </a:rPr>
              <a:t>y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estado de los niveles </a:t>
            </a:r>
            <a:r>
              <a:rPr lang="es-ES" sz="900" dirty="0">
                <a:solidFill>
                  <a:schemeClr val="tx1">
                    <a:lumMod val="75000"/>
                    <a:lumOff val="25000"/>
                  </a:schemeClr>
                </a:solidFill>
                <a:latin typeface="Segoe UI" panose="020B0502040204020203" pitchFamily="34" charset="0"/>
                <a:cs typeface="Segoe UI" panose="020B0502040204020203" pitchFamily="34" charset="0"/>
              </a:rPr>
              <a:t>de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preocupación durante el confinamiento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a:p>
            <a:pPr marL="171450" indent="-171450">
              <a:spcBef>
                <a:spcPct val="25000"/>
              </a:spcBef>
              <a:spcAft>
                <a:spcPct val="25000"/>
              </a:spcAft>
              <a:buClr>
                <a:schemeClr val="bg1">
                  <a:lumMod val="65000"/>
                </a:schemeClr>
              </a:buClr>
              <a:buFont typeface="Wingdings" panose="05000000000000000000" pitchFamily="2" charset="2"/>
              <a:buChar char="§"/>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El impacto económico de la pandemia, reducción de ingresos e ingresos derivados de la actividad deportiva</a:t>
            </a:r>
          </a:p>
          <a:p>
            <a:pPr marL="171450" indent="-171450">
              <a:spcBef>
                <a:spcPct val="25000"/>
              </a:spcBef>
              <a:spcAft>
                <a:spcPct val="25000"/>
              </a:spcAft>
              <a:buClr>
                <a:schemeClr val="bg1">
                  <a:lumMod val="65000"/>
                </a:schemeClr>
              </a:buClr>
              <a:buFont typeface="Wingdings" panose="05000000000000000000" pitchFamily="2" charset="2"/>
              <a:buChar char="§"/>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C</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onsecuencias </a:t>
            </a:r>
            <a:r>
              <a:rPr lang="es-ES" sz="900" dirty="0">
                <a:solidFill>
                  <a:schemeClr val="tx1">
                    <a:lumMod val="75000"/>
                    <a:lumOff val="25000"/>
                  </a:schemeClr>
                </a:solidFill>
                <a:latin typeface="Segoe UI" panose="020B0502040204020203" pitchFamily="34" charset="0"/>
                <a:cs typeface="Segoe UI" panose="020B0502040204020203" pitchFamily="34" charset="0"/>
              </a:rPr>
              <a:t>en la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salud, percepción sobre el estado de salud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a:p>
            <a:pPr marL="171450" indent="-171450">
              <a:spcBef>
                <a:spcPct val="25000"/>
              </a:spcBef>
              <a:spcAft>
                <a:spcPct val="25000"/>
              </a:spcAft>
              <a:buClr>
                <a:schemeClr val="bg1">
                  <a:lumMod val="65000"/>
                </a:schemeClr>
              </a:buClr>
              <a:buFont typeface="Wingdings" panose="05000000000000000000" pitchFamily="2" charset="2"/>
              <a:buChar char="§"/>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La practica de actividad </a:t>
            </a:r>
            <a:r>
              <a:rPr lang="es-ES" sz="900" dirty="0">
                <a:solidFill>
                  <a:schemeClr val="tx1">
                    <a:lumMod val="75000"/>
                    <a:lumOff val="25000"/>
                  </a:schemeClr>
                </a:solidFill>
                <a:latin typeface="Segoe UI" panose="020B0502040204020203" pitchFamily="34" charset="0"/>
                <a:cs typeface="Segoe UI" panose="020B0502040204020203" pitchFamily="34" charset="0"/>
              </a:rPr>
              <a:t>deportiva en el periodo de confinamiento</a:t>
            </a:r>
          </a:p>
          <a:p>
            <a:pPr marL="171450" indent="-171450">
              <a:spcBef>
                <a:spcPct val="25000"/>
              </a:spcBef>
              <a:spcAft>
                <a:spcPct val="25000"/>
              </a:spcAft>
              <a:buClr>
                <a:schemeClr val="bg1">
                  <a:lumMod val="65000"/>
                </a:schemeClr>
              </a:buClr>
              <a:buFont typeface="Wingdings" panose="05000000000000000000" pitchFamily="2" charset="2"/>
              <a:buChar char="§"/>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Valoración de las restricciones </a:t>
            </a:r>
            <a:r>
              <a:rPr lang="es-ES" sz="900" dirty="0">
                <a:solidFill>
                  <a:schemeClr val="tx1">
                    <a:lumMod val="75000"/>
                    <a:lumOff val="25000"/>
                  </a:schemeClr>
                </a:solidFill>
                <a:latin typeface="Segoe UI" panose="020B0502040204020203" pitchFamily="34" charset="0"/>
                <a:cs typeface="Segoe UI" panose="020B0502040204020203" pitchFamily="34" charset="0"/>
              </a:rPr>
              <a:t>a futuro en su practica deportiva de las medidas de la nueva normalidad y grado de afectación</a:t>
            </a:r>
          </a:p>
          <a:p>
            <a:pPr marL="171450" indent="-171450">
              <a:spcBef>
                <a:spcPct val="25000"/>
              </a:spcBef>
              <a:spcAft>
                <a:spcPct val="25000"/>
              </a:spcAft>
              <a:buClr>
                <a:schemeClr val="bg1">
                  <a:lumMod val="65000"/>
                </a:schemeClr>
              </a:buClr>
              <a:buFont typeface="Wingdings" panose="05000000000000000000" pitchFamily="2" charset="2"/>
              <a:buChar char="§"/>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El futuro de las competiciones </a:t>
            </a:r>
          </a:p>
          <a:p>
            <a:pPr marL="171450" indent="-171450">
              <a:spcBef>
                <a:spcPct val="25000"/>
              </a:spcBef>
              <a:spcAft>
                <a:spcPct val="25000"/>
              </a:spcAft>
              <a:buClr>
                <a:schemeClr val="bg1">
                  <a:lumMod val="65000"/>
                </a:schemeClr>
              </a:buClr>
              <a:buFont typeface="Wingdings" panose="05000000000000000000" pitchFamily="2" charset="2"/>
              <a:buChar char="§"/>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Valoración del apoyo institucional a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los y las </a:t>
            </a:r>
            <a:r>
              <a:rPr lang="es-ES" sz="900" dirty="0">
                <a:solidFill>
                  <a:schemeClr val="tx1">
                    <a:lumMod val="75000"/>
                    <a:lumOff val="25000"/>
                  </a:schemeClr>
                </a:solidFill>
                <a:latin typeface="Segoe UI" panose="020B0502040204020203" pitchFamily="34" charset="0"/>
                <a:cs typeface="Segoe UI" panose="020B0502040204020203" pitchFamily="34" charset="0"/>
              </a:rPr>
              <a:t>deportistas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federados/as </a:t>
            </a:r>
            <a:r>
              <a:rPr lang="es-ES" sz="900" dirty="0">
                <a:solidFill>
                  <a:schemeClr val="tx1">
                    <a:lumMod val="75000"/>
                    <a:lumOff val="25000"/>
                  </a:schemeClr>
                </a:solidFill>
                <a:latin typeface="Segoe UI" panose="020B0502040204020203" pitchFamily="34" charset="0"/>
                <a:cs typeface="Segoe UI" panose="020B0502040204020203" pitchFamily="34" charset="0"/>
              </a:rPr>
              <a:t>y de Alto Nivel y Alto Rendimiento</a:t>
            </a:r>
          </a:p>
          <a:p>
            <a:pPr marL="171450" indent="-171450">
              <a:spcBef>
                <a:spcPct val="25000"/>
              </a:spcBef>
              <a:spcAft>
                <a:spcPct val="25000"/>
              </a:spcAft>
              <a:buClr>
                <a:schemeClr val="bg1">
                  <a:lumMod val="65000"/>
                </a:schemeClr>
              </a:buClr>
              <a:buFont typeface="Wingdings" panose="05000000000000000000" pitchFamily="2" charset="2"/>
              <a:buChar char="§"/>
              <a:tabLst>
                <a:tab pos="1428750" algn="l"/>
              </a:tabLst>
            </a:pP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88525593"/>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P.7</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¿Cuál ha sido su experiencia personal con la Covid-19</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graphicFrame>
        <p:nvGraphicFramePr>
          <p:cNvPr id="3" name="Gráfico 2">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2039022993"/>
              </p:ext>
            </p:extLst>
          </p:nvPr>
        </p:nvGraphicFramePr>
        <p:xfrm>
          <a:off x="1315879" y="1375872"/>
          <a:ext cx="7267468" cy="4198224"/>
        </p:xfrm>
        <a:graphic>
          <a:graphicData uri="http://schemas.openxmlformats.org/drawingml/2006/chart">
            <c:chart xmlns:c="http://schemas.openxmlformats.org/drawingml/2006/chart" xmlns:r="http://schemas.openxmlformats.org/officeDocument/2006/relationships" r:id="rId2"/>
          </a:graphicData>
        </a:graphic>
      </p:graphicFrame>
      <p:sp>
        <p:nvSpPr>
          <p:cNvPr id="4" name="5 CuadroTexto"/>
          <p:cNvSpPr txBox="1"/>
          <p:nvPr/>
        </p:nvSpPr>
        <p:spPr>
          <a:xfrm>
            <a:off x="-98338" y="3915439"/>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No ha tenido ningún síntoma</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 name="10 Rectángulo redondeado"/>
          <p:cNvSpPr/>
          <p:nvPr/>
        </p:nvSpPr>
        <p:spPr bwMode="auto">
          <a:xfrm>
            <a:off x="1566003" y="4046244"/>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6" name="5 CuadroTexto"/>
          <p:cNvSpPr txBox="1"/>
          <p:nvPr/>
        </p:nvSpPr>
        <p:spPr>
          <a:xfrm>
            <a:off x="-98338" y="3136347"/>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tenido síntomas compatibles</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10 Rectángulo redondeado"/>
          <p:cNvSpPr/>
          <p:nvPr/>
        </p:nvSpPr>
        <p:spPr bwMode="auto">
          <a:xfrm>
            <a:off x="1566003" y="3267152"/>
            <a:ext cx="166324" cy="107722"/>
          </a:xfrm>
          <a:prstGeom prst="roundRect">
            <a:avLst>
              <a:gd name="adj" fmla="val 40982"/>
            </a:avLst>
          </a:prstGeom>
          <a:solidFill>
            <a:schemeClr val="bg1">
              <a:lumMod val="5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8" name="5 CuadroTexto"/>
          <p:cNvSpPr txBox="1"/>
          <p:nvPr/>
        </p:nvSpPr>
        <p:spPr>
          <a:xfrm>
            <a:off x="-98338" y="2746801"/>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sido diagnosticado por Covid-19</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 name="10 Rectángulo redondeado"/>
          <p:cNvSpPr/>
          <p:nvPr/>
        </p:nvSpPr>
        <p:spPr bwMode="auto">
          <a:xfrm>
            <a:off x="1566003" y="2877606"/>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0" name="5 CuadroTexto"/>
          <p:cNvSpPr txBox="1"/>
          <p:nvPr/>
        </p:nvSpPr>
        <p:spPr>
          <a:xfrm>
            <a:off x="-98338" y="2374869"/>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estado hospitalizado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10 Rectángulo redondeado"/>
          <p:cNvSpPr/>
          <p:nvPr/>
        </p:nvSpPr>
        <p:spPr bwMode="auto">
          <a:xfrm>
            <a:off x="1566003" y="2437306"/>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2"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3" name="Conector recto 12">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111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P.8.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Cómo calificaría su estado de salud general, antes y después del periodo de confinamiento para prevenir el contagio de la población por el coronavirus Covid-19</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graphicFrame>
        <p:nvGraphicFramePr>
          <p:cNvPr id="3" name="Gráfico 2">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2023794448"/>
              </p:ext>
            </p:extLst>
          </p:nvPr>
        </p:nvGraphicFramePr>
        <p:xfrm>
          <a:off x="589195" y="1189151"/>
          <a:ext cx="8294007" cy="451943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ector recto 3"/>
          <p:cNvCxnSpPr/>
          <p:nvPr/>
        </p:nvCxnSpPr>
        <p:spPr>
          <a:xfrm>
            <a:off x="2911078" y="1621022"/>
            <a:ext cx="0" cy="3959380"/>
          </a:xfrm>
          <a:prstGeom prst="line">
            <a:avLst/>
          </a:prstGeom>
          <a:ln w="3175">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 name="Conector recto 4"/>
          <p:cNvCxnSpPr/>
          <p:nvPr/>
        </p:nvCxnSpPr>
        <p:spPr>
          <a:xfrm>
            <a:off x="4782607" y="1621022"/>
            <a:ext cx="0" cy="3959380"/>
          </a:xfrm>
          <a:prstGeom prst="line">
            <a:avLst/>
          </a:prstGeom>
          <a:ln w="3175">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 name="Conector recto 5"/>
          <p:cNvCxnSpPr/>
          <p:nvPr/>
        </p:nvCxnSpPr>
        <p:spPr>
          <a:xfrm>
            <a:off x="6662681" y="1621022"/>
            <a:ext cx="0" cy="3959380"/>
          </a:xfrm>
          <a:prstGeom prst="line">
            <a:avLst/>
          </a:prstGeom>
          <a:ln w="3175">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7" name="Rectangle 3"/>
          <p:cNvSpPr>
            <a:spLocks noChangeArrowheads="1"/>
          </p:cNvSpPr>
          <p:nvPr/>
        </p:nvSpPr>
        <p:spPr bwMode="auto">
          <a:xfrm>
            <a:off x="1339023" y="5426433"/>
            <a:ext cx="1286057"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Población general</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(n=300)</a:t>
            </a:r>
            <a:endParaRPr lang="es-ES" sz="900" dirty="0">
              <a:solidFill>
                <a:srgbClr val="C00000"/>
              </a:solidFill>
              <a:latin typeface="Segoe UI" panose="020B0502040204020203" pitchFamily="34" charset="0"/>
              <a:cs typeface="Segoe UI" panose="020B0502040204020203" pitchFamily="34" charset="0"/>
            </a:endParaRPr>
          </a:p>
        </p:txBody>
      </p:sp>
      <p:sp>
        <p:nvSpPr>
          <p:cNvPr id="8" name="Rectangle 3"/>
          <p:cNvSpPr>
            <a:spLocks noChangeArrowheads="1"/>
          </p:cNvSpPr>
          <p:nvPr/>
        </p:nvSpPr>
        <p:spPr bwMode="auto">
          <a:xfrm>
            <a:off x="3199501" y="5426433"/>
            <a:ext cx="1286057"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Población escolar</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(n=300)</a:t>
            </a:r>
            <a:endParaRPr lang="es-ES" sz="900" dirty="0">
              <a:solidFill>
                <a:srgbClr val="C00000"/>
              </a:solidFill>
              <a:latin typeface="Segoe UI" panose="020B0502040204020203" pitchFamily="34" charset="0"/>
              <a:cs typeface="Segoe UI" panose="020B0502040204020203" pitchFamily="34" charset="0"/>
            </a:endParaRPr>
          </a:p>
        </p:txBody>
      </p:sp>
      <p:sp>
        <p:nvSpPr>
          <p:cNvPr id="9" name="Rectangle 3"/>
          <p:cNvSpPr>
            <a:spLocks noChangeArrowheads="1"/>
          </p:cNvSpPr>
          <p:nvPr/>
        </p:nvSpPr>
        <p:spPr bwMode="auto">
          <a:xfrm>
            <a:off x="4879650" y="5426433"/>
            <a:ext cx="1754271"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nivel/rendimiento</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(n=101)</a:t>
            </a:r>
            <a:endParaRPr lang="es-ES" sz="900" dirty="0">
              <a:solidFill>
                <a:srgbClr val="C00000"/>
              </a:solidFill>
              <a:latin typeface="Segoe UI" panose="020B0502040204020203" pitchFamily="34" charset="0"/>
              <a:cs typeface="Segoe UI" panose="020B0502040204020203" pitchFamily="34" charset="0"/>
            </a:endParaRPr>
          </a:p>
        </p:txBody>
      </p:sp>
      <p:sp>
        <p:nvSpPr>
          <p:cNvPr id="10" name="Rectangle 3"/>
          <p:cNvSpPr>
            <a:spLocks noChangeArrowheads="1"/>
          </p:cNvSpPr>
          <p:nvPr/>
        </p:nvSpPr>
        <p:spPr bwMode="auto">
          <a:xfrm>
            <a:off x="6788484" y="5426433"/>
            <a:ext cx="1754271" cy="646331"/>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Federados/as</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(n=300)</a:t>
            </a:r>
          </a:p>
          <a:p>
            <a:pPr marL="53975" algn="ctr" eaLnBrk="0" hangingPunct="0">
              <a:spcBef>
                <a:spcPct val="25000"/>
              </a:spcBef>
              <a:spcAft>
                <a:spcPct val="25000"/>
              </a:spcAft>
              <a:buClr>
                <a:schemeClr val="bg1">
                  <a:lumMod val="65000"/>
                </a:schemeClr>
              </a:buClr>
              <a:buSzPts val="1800"/>
              <a:tabLst>
                <a:tab pos="1428750" algn="l"/>
              </a:tabLst>
            </a:pPr>
            <a:endParaRPr lang="es-ES" sz="900" dirty="0">
              <a:solidFill>
                <a:srgbClr val="C00000"/>
              </a:solidFill>
              <a:latin typeface="Segoe UI" panose="020B0502040204020203" pitchFamily="34" charset="0"/>
              <a:cs typeface="Segoe UI" panose="020B0502040204020203" pitchFamily="34" charset="0"/>
            </a:endParaRPr>
          </a:p>
        </p:txBody>
      </p:sp>
      <p:sp>
        <p:nvSpPr>
          <p:cNvPr id="11" name="5 CuadroTexto"/>
          <p:cNvSpPr txBox="1"/>
          <p:nvPr/>
        </p:nvSpPr>
        <p:spPr>
          <a:xfrm>
            <a:off x="-817686" y="4042480"/>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Muy bueno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2" name="10 Rectángulo redondeado"/>
          <p:cNvSpPr/>
          <p:nvPr/>
        </p:nvSpPr>
        <p:spPr bwMode="auto">
          <a:xfrm>
            <a:off x="889385" y="4113458"/>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3" name="5 CuadroTexto"/>
          <p:cNvSpPr txBox="1"/>
          <p:nvPr/>
        </p:nvSpPr>
        <p:spPr>
          <a:xfrm>
            <a:off x="-817686" y="3665041"/>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Bueno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4" name="10 Rectángulo redondeado"/>
          <p:cNvSpPr/>
          <p:nvPr/>
        </p:nvSpPr>
        <p:spPr bwMode="auto">
          <a:xfrm>
            <a:off x="889385" y="3736019"/>
            <a:ext cx="166324" cy="107722"/>
          </a:xfrm>
          <a:prstGeom prst="roundRect">
            <a:avLst>
              <a:gd name="adj" fmla="val 40982"/>
            </a:avLst>
          </a:prstGeom>
          <a:solidFill>
            <a:schemeClr val="bg1">
              <a:lumMod val="5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5" name="5 CuadroTexto"/>
          <p:cNvSpPr txBox="1"/>
          <p:nvPr/>
        </p:nvSpPr>
        <p:spPr>
          <a:xfrm>
            <a:off x="-817686" y="3275495"/>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Regular</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6" name="10 Rectángulo redondeado"/>
          <p:cNvSpPr/>
          <p:nvPr/>
        </p:nvSpPr>
        <p:spPr bwMode="auto">
          <a:xfrm>
            <a:off x="889385" y="3346473"/>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7" name="5 CuadroTexto"/>
          <p:cNvSpPr txBox="1"/>
          <p:nvPr/>
        </p:nvSpPr>
        <p:spPr>
          <a:xfrm>
            <a:off x="-817686" y="2895017"/>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Malo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8" name="10 Rectángulo redondeado"/>
          <p:cNvSpPr/>
          <p:nvPr/>
        </p:nvSpPr>
        <p:spPr bwMode="auto">
          <a:xfrm>
            <a:off x="889385" y="2957449"/>
            <a:ext cx="166324" cy="107722"/>
          </a:xfrm>
          <a:prstGeom prst="roundRect">
            <a:avLst>
              <a:gd name="adj" fmla="val 40982"/>
            </a:avLst>
          </a:prstGeom>
          <a:solidFill>
            <a:schemeClr val="accent2">
              <a:lumMod val="40000"/>
              <a:lumOff val="6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9" name="5 CuadroTexto"/>
          <p:cNvSpPr txBox="1"/>
          <p:nvPr/>
        </p:nvSpPr>
        <p:spPr>
          <a:xfrm>
            <a:off x="-817686" y="2534769"/>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Muy malo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0" name="10 Rectángulo redondeado"/>
          <p:cNvSpPr/>
          <p:nvPr/>
        </p:nvSpPr>
        <p:spPr bwMode="auto">
          <a:xfrm>
            <a:off x="889385" y="2597201"/>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cxnSp>
        <p:nvCxnSpPr>
          <p:cNvPr id="22" name="Conector recto 21"/>
          <p:cNvCxnSpPr/>
          <p:nvPr/>
        </p:nvCxnSpPr>
        <p:spPr>
          <a:xfrm>
            <a:off x="1760434" y="2187723"/>
            <a:ext cx="401652" cy="256374"/>
          </a:xfrm>
          <a:prstGeom prst="line">
            <a:avLst/>
          </a:prstGeom>
          <a:ln w="31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5" name="Conector recto 2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5555328" y="1992116"/>
            <a:ext cx="384296" cy="258103"/>
          </a:xfrm>
          <a:prstGeom prst="line">
            <a:avLst/>
          </a:prstGeom>
          <a:ln w="31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7435401" y="2021223"/>
            <a:ext cx="384296" cy="258103"/>
          </a:xfrm>
          <a:prstGeom prst="line">
            <a:avLst/>
          </a:prstGeom>
          <a:ln w="31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5505665" y="2957449"/>
            <a:ext cx="433959" cy="548878"/>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7385739" y="3241002"/>
            <a:ext cx="433958" cy="424039"/>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17 CuadroTexto"/>
          <p:cNvSpPr txBox="1"/>
          <p:nvPr/>
        </p:nvSpPr>
        <p:spPr>
          <a:xfrm rot="3061421">
            <a:off x="5438429" y="2944831"/>
            <a:ext cx="636714" cy="230832"/>
          </a:xfrm>
          <a:prstGeom prst="rect">
            <a:avLst/>
          </a:prstGeom>
          <a:noFill/>
        </p:spPr>
        <p:txBody>
          <a:bodyPr wrap="none" rtlCol="0">
            <a:spAutoFit/>
          </a:bodyPr>
          <a:lstStyle/>
          <a:p>
            <a:pPr algn="ctr"/>
            <a:r>
              <a:rPr lang="es-ES" sz="900" dirty="0" smtClean="0">
                <a:solidFill>
                  <a:schemeClr val="tx1">
                    <a:lumMod val="75000"/>
                    <a:lumOff val="25000"/>
                  </a:schemeClr>
                </a:solidFill>
                <a:latin typeface="Segoe UI" panose="020B0502040204020203" pitchFamily="34" charset="0"/>
                <a:cs typeface="Segoe UI" panose="020B0502040204020203" pitchFamily="34" charset="0"/>
              </a:rPr>
              <a:t>-17,8 </a:t>
            </a: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p.p</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2" name="17 CuadroTexto"/>
          <p:cNvSpPr txBox="1"/>
          <p:nvPr/>
        </p:nvSpPr>
        <p:spPr>
          <a:xfrm rot="2637984">
            <a:off x="7290667" y="3208206"/>
            <a:ext cx="636713" cy="230832"/>
          </a:xfrm>
          <a:prstGeom prst="rect">
            <a:avLst/>
          </a:prstGeom>
          <a:noFill/>
        </p:spPr>
        <p:txBody>
          <a:bodyPr wrap="none" rtlCol="0">
            <a:spAutoFit/>
          </a:bodyPr>
          <a:lstStyle/>
          <a:p>
            <a:pPr algn="ctr"/>
            <a:r>
              <a:rPr lang="es-ES" sz="900" dirty="0" smtClean="0">
                <a:solidFill>
                  <a:schemeClr val="tx1">
                    <a:lumMod val="75000"/>
                    <a:lumOff val="25000"/>
                  </a:schemeClr>
                </a:solidFill>
                <a:latin typeface="Segoe UI" panose="020B0502040204020203" pitchFamily="34" charset="0"/>
                <a:cs typeface="Segoe UI" panose="020B0502040204020203" pitchFamily="34" charset="0"/>
              </a:rPr>
              <a:t>-12,3 </a:t>
            </a: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p.p</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3" name="17 CuadroTexto"/>
          <p:cNvSpPr txBox="1"/>
          <p:nvPr/>
        </p:nvSpPr>
        <p:spPr>
          <a:xfrm rot="2051113">
            <a:off x="7366598" y="1893777"/>
            <a:ext cx="518092" cy="230832"/>
          </a:xfrm>
          <a:prstGeom prst="rect">
            <a:avLst/>
          </a:prstGeom>
          <a:noFill/>
        </p:spPr>
        <p:txBody>
          <a:bodyPr wrap="none" rtlCol="0">
            <a:spAutoFit/>
          </a:bodyPr>
          <a:lstStyle/>
          <a:p>
            <a:pPr algn="ctr"/>
            <a:r>
              <a:rPr lang="es-ES" sz="900" dirty="0" smtClean="0">
                <a:solidFill>
                  <a:schemeClr val="tx1">
                    <a:lumMod val="75000"/>
                    <a:lumOff val="25000"/>
                  </a:schemeClr>
                </a:solidFill>
                <a:latin typeface="Segoe UI" panose="020B0502040204020203" pitchFamily="34" charset="0"/>
                <a:cs typeface="Segoe UI" panose="020B0502040204020203" pitchFamily="34" charset="0"/>
              </a:rPr>
              <a:t>+8 </a:t>
            </a: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p.p</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5" name="17 CuadroTexto"/>
          <p:cNvSpPr txBox="1"/>
          <p:nvPr/>
        </p:nvSpPr>
        <p:spPr>
          <a:xfrm rot="1742732">
            <a:off x="1667913" y="2051261"/>
            <a:ext cx="606256" cy="230832"/>
          </a:xfrm>
          <a:prstGeom prst="rect">
            <a:avLst/>
          </a:prstGeom>
          <a:noFill/>
        </p:spPr>
        <p:txBody>
          <a:bodyPr wrap="none" rtlCol="0">
            <a:spAutoFit/>
          </a:bodyPr>
          <a:lstStyle/>
          <a:p>
            <a:pPr algn="ctr"/>
            <a:r>
              <a:rPr lang="es-ES" sz="900" dirty="0" smtClean="0">
                <a:solidFill>
                  <a:schemeClr val="tx1">
                    <a:lumMod val="75000"/>
                    <a:lumOff val="25000"/>
                  </a:schemeClr>
                </a:solidFill>
                <a:latin typeface="Segoe UI" panose="020B0502040204020203" pitchFamily="34" charset="0"/>
                <a:cs typeface="Segoe UI" panose="020B0502040204020203" pitchFamily="34" charset="0"/>
              </a:rPr>
              <a:t>+7,9 </a:t>
            </a: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p.p</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6" name="17 CuadroTexto"/>
          <p:cNvSpPr txBox="1"/>
          <p:nvPr/>
        </p:nvSpPr>
        <p:spPr>
          <a:xfrm rot="2104463">
            <a:off x="5453658" y="1860139"/>
            <a:ext cx="606256" cy="230832"/>
          </a:xfrm>
          <a:prstGeom prst="rect">
            <a:avLst/>
          </a:prstGeom>
          <a:noFill/>
        </p:spPr>
        <p:txBody>
          <a:bodyPr wrap="none" rtlCol="0">
            <a:spAutoFit/>
          </a:bodyPr>
          <a:lstStyle/>
          <a:p>
            <a:pPr algn="ctr"/>
            <a:r>
              <a:rPr lang="es-ES" sz="900" dirty="0" smtClean="0">
                <a:solidFill>
                  <a:schemeClr val="tx1">
                    <a:lumMod val="75000"/>
                    <a:lumOff val="25000"/>
                  </a:schemeClr>
                </a:solidFill>
                <a:latin typeface="Segoe UI" panose="020B0502040204020203" pitchFamily="34" charset="0"/>
                <a:cs typeface="Segoe UI" panose="020B0502040204020203" pitchFamily="34" charset="0"/>
              </a:rPr>
              <a:t>+7,9 </a:t>
            </a: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p.p</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39862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P.8.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Cómo calificaría su estado de salud general, antes y después del periodo de confinamiento para prevenir el contagio de la población por el coronavirus Covid-19</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sp>
        <p:nvSpPr>
          <p:cNvPr id="3"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4" name="Conector recto 3">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Rectangle 3"/>
          <p:cNvSpPr>
            <a:spLocks noChangeArrowheads="1"/>
          </p:cNvSpPr>
          <p:nvPr/>
        </p:nvSpPr>
        <p:spPr bwMode="auto">
          <a:xfrm>
            <a:off x="928134" y="1609064"/>
            <a:ext cx="1286057"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Población general</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(n=300)</a:t>
            </a:r>
            <a:endParaRPr lang="es-ES" sz="900" dirty="0">
              <a:solidFill>
                <a:srgbClr val="C00000"/>
              </a:solidFill>
              <a:latin typeface="Segoe UI" panose="020B0502040204020203" pitchFamily="34" charset="0"/>
              <a:cs typeface="Segoe UI" panose="020B0502040204020203" pitchFamily="34" charset="0"/>
            </a:endParaRPr>
          </a:p>
        </p:txBody>
      </p:sp>
      <p:sp>
        <p:nvSpPr>
          <p:cNvPr id="6" name="Rectangle 3"/>
          <p:cNvSpPr>
            <a:spLocks noChangeArrowheads="1"/>
          </p:cNvSpPr>
          <p:nvPr/>
        </p:nvSpPr>
        <p:spPr bwMode="auto">
          <a:xfrm>
            <a:off x="2852617" y="1615752"/>
            <a:ext cx="1286057"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Población escolar</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(n=300)</a:t>
            </a:r>
            <a:endParaRPr lang="es-ES" sz="900" dirty="0">
              <a:solidFill>
                <a:srgbClr val="C00000"/>
              </a:solidFill>
              <a:latin typeface="Segoe UI" panose="020B0502040204020203" pitchFamily="34" charset="0"/>
              <a:cs typeface="Segoe UI" panose="020B0502040204020203" pitchFamily="34" charset="0"/>
            </a:endParaRPr>
          </a:p>
        </p:txBody>
      </p:sp>
      <p:sp>
        <p:nvSpPr>
          <p:cNvPr id="7" name="Rectangle 3"/>
          <p:cNvSpPr>
            <a:spLocks noChangeArrowheads="1"/>
          </p:cNvSpPr>
          <p:nvPr/>
        </p:nvSpPr>
        <p:spPr bwMode="auto">
          <a:xfrm>
            <a:off x="4777100" y="1614265"/>
            <a:ext cx="1754271" cy="43858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Alto nivel/rendimiento</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(n=101)</a:t>
            </a:r>
            <a:endParaRPr lang="es-ES" sz="900" dirty="0">
              <a:solidFill>
                <a:srgbClr val="C00000"/>
              </a:solidFill>
              <a:latin typeface="Segoe UI" panose="020B0502040204020203" pitchFamily="34" charset="0"/>
              <a:cs typeface="Segoe UI" panose="020B0502040204020203" pitchFamily="34" charset="0"/>
            </a:endParaRPr>
          </a:p>
        </p:txBody>
      </p:sp>
      <p:sp>
        <p:nvSpPr>
          <p:cNvPr id="8" name="Rectangle 3"/>
          <p:cNvSpPr>
            <a:spLocks noChangeArrowheads="1"/>
          </p:cNvSpPr>
          <p:nvPr/>
        </p:nvSpPr>
        <p:spPr bwMode="auto">
          <a:xfrm>
            <a:off x="6694285" y="1609064"/>
            <a:ext cx="1754271" cy="646331"/>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Federados/as</a:t>
            </a:r>
          </a:p>
          <a:p>
            <a:pPr marL="53975" algn="ctr" eaLnBrk="0" hangingPunct="0">
              <a:spcBef>
                <a:spcPct val="25000"/>
              </a:spcBef>
              <a:spcAft>
                <a:spcPct val="25000"/>
              </a:spcAft>
              <a:buClr>
                <a:schemeClr val="bg1">
                  <a:lumMod val="65000"/>
                </a:schemeClr>
              </a:buClr>
              <a:buSzPts val="1800"/>
              <a:tabLst>
                <a:tab pos="1428750" algn="l"/>
              </a:tabLst>
            </a:pPr>
            <a:r>
              <a:rPr lang="es-ES" sz="900" b="1" dirty="0" smtClean="0">
                <a:solidFill>
                  <a:srgbClr val="C00000"/>
                </a:solidFill>
                <a:latin typeface="Segoe UI" panose="020B0502040204020203" pitchFamily="34" charset="0"/>
                <a:cs typeface="Segoe UI" panose="020B0502040204020203" pitchFamily="34" charset="0"/>
              </a:rPr>
              <a:t>(n=300)</a:t>
            </a:r>
          </a:p>
          <a:p>
            <a:pPr marL="53975" algn="ctr" eaLnBrk="0" hangingPunct="0">
              <a:spcBef>
                <a:spcPct val="25000"/>
              </a:spcBef>
              <a:spcAft>
                <a:spcPct val="25000"/>
              </a:spcAft>
              <a:buClr>
                <a:schemeClr val="bg1">
                  <a:lumMod val="65000"/>
                </a:schemeClr>
              </a:buClr>
              <a:buSzPts val="1800"/>
              <a:tabLst>
                <a:tab pos="1428750" algn="l"/>
              </a:tabLst>
            </a:pPr>
            <a:endParaRPr lang="es-ES" sz="900" dirty="0">
              <a:solidFill>
                <a:srgbClr val="C00000"/>
              </a:solidFill>
              <a:latin typeface="Segoe UI" panose="020B0502040204020203" pitchFamily="34" charset="0"/>
              <a:cs typeface="Segoe UI" panose="020B0502040204020203" pitchFamily="34" charset="0"/>
            </a:endParaRPr>
          </a:p>
        </p:txBody>
      </p:sp>
      <p:graphicFrame>
        <p:nvGraphicFramePr>
          <p:cNvPr id="9" name="Gráfico 8"/>
          <p:cNvGraphicFramePr/>
          <p:nvPr>
            <p:extLst>
              <p:ext uri="{D42A27DB-BD31-4B8C-83A1-F6EECF244321}">
                <p14:modId xmlns:p14="http://schemas.microsoft.com/office/powerpoint/2010/main" val="4052942812"/>
              </p:ext>
            </p:extLst>
          </p:nvPr>
        </p:nvGraphicFramePr>
        <p:xfrm>
          <a:off x="126688" y="2385441"/>
          <a:ext cx="2888948" cy="18469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730650039"/>
              </p:ext>
            </p:extLst>
          </p:nvPr>
        </p:nvGraphicFramePr>
        <p:xfrm>
          <a:off x="2141681" y="2385442"/>
          <a:ext cx="2888948" cy="18469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extLst>
              <p:ext uri="{D42A27DB-BD31-4B8C-83A1-F6EECF244321}">
                <p14:modId xmlns:p14="http://schemas.microsoft.com/office/powerpoint/2010/main" val="2491472900"/>
              </p:ext>
            </p:extLst>
          </p:nvPr>
        </p:nvGraphicFramePr>
        <p:xfrm>
          <a:off x="4126805" y="2385441"/>
          <a:ext cx="2888948" cy="18469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p:cNvGraphicFramePr/>
          <p:nvPr>
            <p:extLst>
              <p:ext uri="{D42A27DB-BD31-4B8C-83A1-F6EECF244321}">
                <p14:modId xmlns:p14="http://schemas.microsoft.com/office/powerpoint/2010/main" val="4002141120"/>
              </p:ext>
            </p:extLst>
          </p:nvPr>
        </p:nvGraphicFramePr>
        <p:xfrm>
          <a:off x="6126947" y="2385441"/>
          <a:ext cx="2888948" cy="184692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upo 19"/>
          <p:cNvGrpSpPr/>
          <p:nvPr/>
        </p:nvGrpSpPr>
        <p:grpSpPr>
          <a:xfrm>
            <a:off x="1601153" y="4722686"/>
            <a:ext cx="4508049" cy="231898"/>
            <a:chOff x="1601153" y="4722686"/>
            <a:chExt cx="4508049" cy="231898"/>
          </a:xfrm>
        </p:grpSpPr>
        <p:sp>
          <p:nvSpPr>
            <p:cNvPr id="14" name="5 CuadroTexto"/>
            <p:cNvSpPr txBox="1"/>
            <p:nvPr/>
          </p:nvSpPr>
          <p:spPr>
            <a:xfrm>
              <a:off x="2852617" y="4723752"/>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Sigue igual</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5" name="10 Rectángulo redondeado"/>
            <p:cNvSpPr/>
            <p:nvPr/>
          </p:nvSpPr>
          <p:spPr bwMode="auto">
            <a:xfrm>
              <a:off x="4516958" y="4784241"/>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6" name="5 CuadroTexto"/>
            <p:cNvSpPr txBox="1"/>
            <p:nvPr/>
          </p:nvSpPr>
          <p:spPr>
            <a:xfrm>
              <a:off x="4270379" y="4722686"/>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empeorado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7" name="10 Rectángulo redondeado"/>
            <p:cNvSpPr/>
            <p:nvPr/>
          </p:nvSpPr>
          <p:spPr bwMode="auto">
            <a:xfrm>
              <a:off x="5942878" y="4784241"/>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8" name="5 CuadroTexto"/>
            <p:cNvSpPr txBox="1"/>
            <p:nvPr/>
          </p:nvSpPr>
          <p:spPr>
            <a:xfrm>
              <a:off x="1601153" y="4722686"/>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mejorado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9" name="10 Rectángulo redondeado"/>
            <p:cNvSpPr/>
            <p:nvPr/>
          </p:nvSpPr>
          <p:spPr bwMode="auto">
            <a:xfrm>
              <a:off x="3265494" y="4785123"/>
              <a:ext cx="166324" cy="107722"/>
            </a:xfrm>
            <a:prstGeom prst="roundRect">
              <a:avLst>
                <a:gd name="adj" fmla="val 40982"/>
              </a:avLst>
            </a:prstGeom>
            <a:solidFill>
              <a:srgbClr val="40A4A6"/>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grpSp>
    </p:spTree>
    <p:extLst>
      <p:ext uri="{BB962C8B-B14F-4D97-AF65-F5344CB8AC3E}">
        <p14:creationId xmlns:p14="http://schemas.microsoft.com/office/powerpoint/2010/main" val="3174882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89796" y="983322"/>
            <a:ext cx="7999073" cy="4570482"/>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visibilidad de las consecuencias en la salud del tiempo de encierro de la población, varían también en función de los colectivos de deportistas analizados: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población general ha visto como una de las principales consecuencias en la salud del confinamiento ha sido el aumento de peso, como cita uno de cada tres participantes (el 32,4%). Le sigue la pérdida de resistencia (21,6%).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 los jóvenes en edad escolar, la pérdida de resistencia es la principal consecuencia física del confinamiento (23,7%), seguido del aumento de peso (21,7%). No obstante, el 46% de los y las jóvenes señala que no ha percibido ningún impacto en concreto.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Son menos los deportistas de Alto Nivel /Rendimiento que no ha apreciado ningún impacto por el confinamiento, en concreto, solo el 12,9%, lo que da pistas de la mayor importancia concedida a este tiempo de parada por el colectivo. Las consecuencias más presentes han sido la disminución de fuerza, potencia o masa muscular como indica el 29,7% de los consultados y la pérdida de resistencia (28,7%). En este caso, otro de los impactos que tienen incidencia es la pérdida de técnica (12,9%).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último, en el caso de los y las federadas, el 41,7% nombra la disminución de resistencia como el principal impacto físico del confinamiento y el parón de la actividad deportiva.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68602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P.9./P.18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¿Ha sufrido alguno de los siguientes impactos en su persona, derivados de la limitación de la practica deportiva durante el confinamiento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graphicFrame>
        <p:nvGraphicFramePr>
          <p:cNvPr id="3" name="Group 118"/>
          <p:cNvGraphicFramePr>
            <a:graphicFrameLocks noGrp="1"/>
          </p:cNvGraphicFramePr>
          <p:nvPr>
            <p:extLst>
              <p:ext uri="{D42A27DB-BD31-4B8C-83A1-F6EECF244321}">
                <p14:modId xmlns:p14="http://schemas.microsoft.com/office/powerpoint/2010/main" val="740181539"/>
              </p:ext>
            </p:extLst>
          </p:nvPr>
        </p:nvGraphicFramePr>
        <p:xfrm>
          <a:off x="1375873" y="1333838"/>
          <a:ext cx="6139166" cy="4261016"/>
        </p:xfrm>
        <a:graphic>
          <a:graphicData uri="http://schemas.openxmlformats.org/drawingml/2006/table">
            <a:tbl>
              <a:tblPr/>
              <a:tblGrid>
                <a:gridCol w="2828658">
                  <a:extLst>
                    <a:ext uri="{9D8B030D-6E8A-4147-A177-3AD203B41FA5}">
                      <a16:colId xmlns:a16="http://schemas.microsoft.com/office/drawing/2014/main" val="20000"/>
                    </a:ext>
                  </a:extLst>
                </a:gridCol>
                <a:gridCol w="827627">
                  <a:extLst>
                    <a:ext uri="{9D8B030D-6E8A-4147-A177-3AD203B41FA5}">
                      <a16:colId xmlns:a16="http://schemas.microsoft.com/office/drawing/2014/main" val="20003"/>
                    </a:ext>
                  </a:extLst>
                </a:gridCol>
                <a:gridCol w="827627">
                  <a:extLst>
                    <a:ext uri="{9D8B030D-6E8A-4147-A177-3AD203B41FA5}">
                      <a16:colId xmlns:a16="http://schemas.microsoft.com/office/drawing/2014/main" val="20004"/>
                    </a:ext>
                  </a:extLst>
                </a:gridCol>
                <a:gridCol w="827627">
                  <a:extLst>
                    <a:ext uri="{9D8B030D-6E8A-4147-A177-3AD203B41FA5}">
                      <a16:colId xmlns:a16="http://schemas.microsoft.com/office/drawing/2014/main" val="20005"/>
                    </a:ext>
                  </a:extLst>
                </a:gridCol>
                <a:gridCol w="827627">
                  <a:extLst>
                    <a:ext uri="{9D8B030D-6E8A-4147-A177-3AD203B41FA5}">
                      <a16:colId xmlns:a16="http://schemas.microsoft.com/office/drawing/2014/main" val="20006"/>
                    </a:ext>
                  </a:extLst>
                </a:gridCol>
              </a:tblGrid>
              <a:tr h="216723">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4">
                  <a:txBody>
                    <a:bodyPr/>
                    <a:lstStyle/>
                    <a:p>
                      <a:pPr algn="ctr" fontAlgn="b"/>
                      <a:r>
                        <a:rPr lang="es-ES" sz="800" b="1" i="0" u="none" strike="noStrike" dirty="0" smtClean="0">
                          <a:solidFill>
                            <a:schemeClr val="bg1"/>
                          </a:solidFill>
                          <a:effectLst/>
                          <a:latin typeface="Segoe UI" panose="020B0502040204020203" pitchFamily="34" charset="0"/>
                          <a:cs typeface="Segoe UI" panose="020B0502040204020203" pitchFamily="34" charset="0"/>
                        </a:rPr>
                        <a:t>Según público objetivo deportista</a:t>
                      </a:r>
                      <a:endParaRPr lang="es-ES" sz="8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tx1"/>
                    </a:solidFill>
                  </a:tcPr>
                </a:tc>
                <a:tc hMerge="1">
                  <a:txBody>
                    <a:bodyPr/>
                    <a:lstStyle/>
                    <a:p>
                      <a:endParaRPr lang="es-ES"/>
                    </a:p>
                  </a:txBody>
                  <a:tcPr/>
                </a:tc>
                <a:tc hMerge="1">
                  <a:txBody>
                    <a:bodyPr/>
                    <a:lstStyle/>
                    <a:p>
                      <a:endParaRPr lang="es-ES"/>
                    </a:p>
                  </a:txBody>
                  <a:tcPr/>
                </a:tc>
                <a:tc hMerge="1">
                  <a:txBody>
                    <a:bodyPr/>
                    <a:lstStyle/>
                    <a:p>
                      <a:pPr algn="ctr" fontAlgn="b"/>
                      <a:endParaRPr lang="es-ES" sz="900" b="1" i="0" u="none" strike="noStrike" dirty="0">
                        <a:solidFill>
                          <a:schemeClr val="bg1"/>
                        </a:solidFill>
                        <a:effectLst/>
                        <a:latin typeface="Helvetica"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EA5367"/>
                    </a:solidFill>
                  </a:tcPr>
                </a:tc>
                <a:extLst>
                  <a:ext uri="{0D108BD9-81ED-4DB2-BD59-A6C34878D82A}">
                    <a16:rowId xmlns:a16="http://schemas.microsoft.com/office/drawing/2014/main" val="10000"/>
                  </a:ext>
                </a:extLst>
              </a:tr>
              <a:tr h="324476">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Población general </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(n=300)</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Población escolar</a:t>
                      </a:r>
                      <a:endParaRPr lang="es-ES" sz="800" b="0" i="0" u="none" strike="noStrike" baseline="0"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(n = 300)</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Nivel/ Rendimiento</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 101)</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Federados/as</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 = 300)</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extLst>
                  <a:ext uri="{0D108BD9-81ED-4DB2-BD59-A6C34878D82A}">
                    <a16:rowId xmlns:a16="http://schemas.microsoft.com/office/drawing/2014/main" val="10001"/>
                  </a:ext>
                </a:extLst>
              </a:tr>
              <a:tr h="229313">
                <a:tc>
                  <a:txBody>
                    <a:bodyPr/>
                    <a:lstStyle/>
                    <a:p>
                      <a:pPr algn="l" rtl="0"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Disminución de fuerza, potencia, masa muscular</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19,6%</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20,4%</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29,7%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29313">
                <a:tc>
                  <a:txBody>
                    <a:bodyPr/>
                    <a:lstStyle/>
                    <a:p>
                      <a:pPr algn="l" rtl="0"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Pérdida de resistencia que nota al hacer ejercicio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21,6%</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23,7%</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28,7%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41,7%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229313">
                <a:tc>
                  <a:txBody>
                    <a:bodyPr/>
                    <a:lstStyle/>
                    <a:p>
                      <a:pPr algn="l" rtl="0"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Pérdida o merma de la flexibilidad</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13,1%</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8,5%</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7,9%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9,7%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29313">
                <a:tc>
                  <a:txBody>
                    <a:bodyPr/>
                    <a:lstStyle/>
                    <a:p>
                      <a:pPr algn="l" rtl="0"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Pérdida o merma de la velocidad</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8,4%</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11,6%</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13,9%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20,0%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29313">
                <a:tc>
                  <a:txBody>
                    <a:bodyPr/>
                    <a:lstStyle/>
                    <a:p>
                      <a:pPr algn="l" rtl="0"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Aumento de peso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32,4%</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21,7%</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17,8%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20,0%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29313">
                <a:tc>
                  <a:txBody>
                    <a:bodyPr/>
                    <a:lstStyle/>
                    <a:p>
                      <a:pPr algn="l" rtl="0"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Pérdida de hábitos, rutinas o motivación</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12,8%</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14,3%</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12,9%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17,0%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229313">
                <a:tc>
                  <a:txBody>
                    <a:bodyPr/>
                    <a:lstStyle/>
                    <a:p>
                      <a:pPr algn="l" rtl="0"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Riesgo de lesiones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5,1%</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11,9%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9,3%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29313">
                <a:tc>
                  <a:txBody>
                    <a:bodyPr/>
                    <a:lstStyle/>
                    <a:p>
                      <a:pPr algn="l" rtl="0"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Disminución del bienestar emocional</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10,1%</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5,3%</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Perder técnica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1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1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12,9%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3,7%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29313">
                <a:tc>
                  <a:txBody>
                    <a:bodyPr/>
                    <a:lstStyle/>
                    <a:p>
                      <a:pPr algn="l" rtl="0"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Pérdida de peso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1,5%</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Entreno al aire libre</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11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11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29313">
                <a:tc>
                  <a:txBody>
                    <a:bodyPr/>
                    <a:lstStyle/>
                    <a:p>
                      <a:pPr algn="l" fontAlgn="ct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Condición física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11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11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3,0%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0,7</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29313">
                <a:tc>
                  <a:txBody>
                    <a:bodyPr/>
                    <a:lstStyle/>
                    <a:p>
                      <a:pPr algn="l" rtl="0"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Sensación de cansancio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0,6%</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es-ES" sz="11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11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11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76388252"/>
                  </a:ext>
                </a:extLst>
              </a:tr>
              <a:tr h="229313">
                <a:tc>
                  <a:txBody>
                    <a:bodyPr/>
                    <a:lstStyle/>
                    <a:p>
                      <a:pPr algn="l" rtl="0" fontAlgn="ctr"/>
                      <a:r>
                        <a:rPr lang="es-ES" sz="900" b="0" i="0" u="none" strike="noStrike">
                          <a:solidFill>
                            <a:schemeClr val="tx1">
                              <a:lumMod val="75000"/>
                              <a:lumOff val="25000"/>
                            </a:schemeClr>
                          </a:solidFill>
                          <a:effectLst/>
                          <a:latin typeface="Segoe UI" panose="020B0502040204020203" pitchFamily="34" charset="0"/>
                          <a:cs typeface="Segoe UI" panose="020B0502040204020203" pitchFamily="34" charset="0"/>
                        </a:rPr>
                        <a:t>Otras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1,8%</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es-ES" sz="11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3,0%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93781767"/>
                  </a:ext>
                </a:extLst>
              </a:tr>
              <a:tr h="229313">
                <a:tc>
                  <a:txBody>
                    <a:bodyPr/>
                    <a:lstStyle/>
                    <a:p>
                      <a:pPr algn="l" rtl="0" fontAlgn="ctr"/>
                      <a:r>
                        <a:rPr lang="es-ES" sz="900" b="1" i="1" u="none" strike="noStrike" dirty="0">
                          <a:solidFill>
                            <a:schemeClr val="tx1">
                              <a:lumMod val="75000"/>
                              <a:lumOff val="25000"/>
                            </a:schemeClr>
                          </a:solidFill>
                          <a:effectLst/>
                          <a:latin typeface="Segoe UI" panose="020B0502040204020203" pitchFamily="34" charset="0"/>
                          <a:cs typeface="Segoe UI" panose="020B0502040204020203" pitchFamily="34" charset="0"/>
                        </a:rPr>
                        <a:t>Ninguna, ninguna de ellas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1" i="1"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38,8%</a:t>
                      </a:r>
                      <a:endParaRPr lang="es-ES" sz="800" b="1" i="1"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800" b="1" i="1"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46,0%</a:t>
                      </a:r>
                      <a:endParaRPr lang="es-ES" sz="800" b="1" i="1"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1" i="1" u="none" strike="noStrike" dirty="0">
                          <a:solidFill>
                            <a:schemeClr val="tx1">
                              <a:lumMod val="75000"/>
                              <a:lumOff val="25000"/>
                            </a:schemeClr>
                          </a:solidFill>
                          <a:effectLst/>
                          <a:latin typeface="Segoe UI" panose="020B0502040204020203" pitchFamily="34" charset="0"/>
                          <a:cs typeface="Segoe UI" panose="020B0502040204020203" pitchFamily="34" charset="0"/>
                        </a:rPr>
                        <a:t>12,9%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1" i="1" u="none" strike="noStrike" dirty="0">
                          <a:solidFill>
                            <a:schemeClr val="tx1">
                              <a:lumMod val="75000"/>
                              <a:lumOff val="25000"/>
                            </a:schemeClr>
                          </a:solidFill>
                          <a:effectLst/>
                          <a:latin typeface="Segoe UI" panose="020B0502040204020203" pitchFamily="34" charset="0"/>
                          <a:cs typeface="Segoe UI" panose="020B0502040204020203" pitchFamily="34" charset="0"/>
                        </a:rPr>
                        <a:t>19,0%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73457244"/>
                  </a:ext>
                </a:extLst>
              </a:tr>
              <a:tr h="229313">
                <a:tc>
                  <a:txBody>
                    <a:bodyPr/>
                    <a:lstStyle/>
                    <a:p>
                      <a:pPr algn="l" fontAlgn="ctr"/>
                      <a:r>
                        <a:rPr lang="es-ES" sz="900" b="0" i="0" u="none" strike="noStrike" dirty="0" err="1">
                          <a:solidFill>
                            <a:schemeClr val="tx1">
                              <a:lumMod val="75000"/>
                              <a:lumOff val="25000"/>
                            </a:schemeClr>
                          </a:solidFill>
                          <a:effectLst/>
                          <a:latin typeface="Segoe UI" panose="020B0502040204020203" pitchFamily="34" charset="0"/>
                          <a:cs typeface="Segoe UI" panose="020B0502040204020203" pitchFamily="34" charset="0"/>
                        </a:rPr>
                        <a:t>Ns</a:t>
                      </a:r>
                      <a:r>
                        <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r>
                        <a:rPr lang="es-ES" sz="900" b="0" i="0" u="none" strike="noStrike" dirty="0" err="1">
                          <a:solidFill>
                            <a:schemeClr val="tx1">
                              <a:lumMod val="75000"/>
                              <a:lumOff val="25000"/>
                            </a:schemeClr>
                          </a:solidFill>
                          <a:effectLst/>
                          <a:latin typeface="Segoe UI" panose="020B0502040204020203" pitchFamily="34" charset="0"/>
                          <a:cs typeface="Segoe UI" panose="020B0502040204020203" pitchFamily="34" charset="0"/>
                        </a:rPr>
                        <a:t>nc</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11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11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t>
                      </a:r>
                      <a:endParaRPr kumimoji="0" lang="es-ES" sz="11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0,3</a:t>
                      </a: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73952655"/>
                  </a:ext>
                </a:extLst>
              </a:tr>
            </a:tbl>
          </a:graphicData>
        </a:graphic>
      </p:graphicFrame>
      <p:grpSp>
        <p:nvGrpSpPr>
          <p:cNvPr id="4" name="1 Grupo"/>
          <p:cNvGrpSpPr/>
          <p:nvPr/>
        </p:nvGrpSpPr>
        <p:grpSpPr>
          <a:xfrm>
            <a:off x="4115471" y="5746707"/>
            <a:ext cx="2803722" cy="215444"/>
            <a:chOff x="3956305" y="6192244"/>
            <a:chExt cx="2803722" cy="215444"/>
          </a:xfrm>
        </p:grpSpPr>
        <p:sp>
          <p:nvSpPr>
            <p:cNvPr id="5" name="7 CuadroTexto"/>
            <p:cNvSpPr txBox="1"/>
            <p:nvPr/>
          </p:nvSpPr>
          <p:spPr>
            <a:xfrm>
              <a:off x="4092773" y="6192244"/>
              <a:ext cx="974947" cy="215444"/>
            </a:xfrm>
            <a:prstGeom prst="rect">
              <a:avLst/>
            </a:prstGeom>
            <a:noFill/>
          </p:spPr>
          <p:txBody>
            <a:bodyPr wrap="none" rtlCol="0">
              <a:spAutoFit/>
            </a:bodyPr>
            <a:lstStyle/>
            <a:p>
              <a:r>
                <a:rPr lang="es-ES" sz="800" dirty="0" smtClean="0">
                  <a:latin typeface="Segoe UI" panose="020B0502040204020203" pitchFamily="34" charset="0"/>
                  <a:cs typeface="Segoe UI" panose="020B0502040204020203" pitchFamily="34" charset="0"/>
                </a:rPr>
                <a:t>Principal impacto</a:t>
              </a:r>
              <a:endParaRPr lang="es-ES" sz="800" dirty="0">
                <a:latin typeface="Segoe UI" panose="020B0502040204020203" pitchFamily="34" charset="0"/>
                <a:cs typeface="Segoe UI" panose="020B0502040204020203" pitchFamily="34" charset="0"/>
              </a:endParaRPr>
            </a:p>
          </p:txBody>
        </p:sp>
        <p:sp>
          <p:nvSpPr>
            <p:cNvPr id="6" name="8 Rectángulo redondeado"/>
            <p:cNvSpPr/>
            <p:nvPr/>
          </p:nvSpPr>
          <p:spPr bwMode="auto">
            <a:xfrm>
              <a:off x="3956305" y="6255436"/>
              <a:ext cx="166324" cy="107722"/>
            </a:xfrm>
            <a:prstGeom prst="roundRect">
              <a:avLst>
                <a:gd name="adj" fmla="val 40982"/>
              </a:avLst>
            </a:prstGeom>
            <a:solidFill>
              <a:schemeClr val="bg1">
                <a:lumMod val="7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7" name="9 CuadroTexto"/>
            <p:cNvSpPr txBox="1"/>
            <p:nvPr/>
          </p:nvSpPr>
          <p:spPr>
            <a:xfrm>
              <a:off x="5783478" y="6192244"/>
              <a:ext cx="976549" cy="215444"/>
            </a:xfrm>
            <a:prstGeom prst="rect">
              <a:avLst/>
            </a:prstGeom>
            <a:noFill/>
          </p:spPr>
          <p:txBody>
            <a:bodyPr wrap="none" rtlCol="0">
              <a:spAutoFit/>
            </a:bodyPr>
            <a:lstStyle/>
            <a:p>
              <a:r>
                <a:rPr lang="es-ES" sz="800" dirty="0" smtClean="0">
                  <a:latin typeface="Segoe UI" panose="020B0502040204020203" pitchFamily="34" charset="0"/>
                  <a:cs typeface="Segoe UI" panose="020B0502040204020203" pitchFamily="34" charset="0"/>
                </a:rPr>
                <a:t>Otros destacados</a:t>
              </a:r>
              <a:endParaRPr lang="es-ES" sz="800" dirty="0">
                <a:latin typeface="Segoe UI" panose="020B0502040204020203" pitchFamily="34" charset="0"/>
                <a:cs typeface="Segoe UI" panose="020B0502040204020203" pitchFamily="34" charset="0"/>
              </a:endParaRPr>
            </a:p>
          </p:txBody>
        </p:sp>
        <p:sp>
          <p:nvSpPr>
            <p:cNvPr id="8" name="10 Rectángulo redondeado"/>
            <p:cNvSpPr/>
            <p:nvPr/>
          </p:nvSpPr>
          <p:spPr bwMode="auto">
            <a:xfrm>
              <a:off x="5617154" y="6255436"/>
              <a:ext cx="166324" cy="107722"/>
            </a:xfrm>
            <a:prstGeom prst="roundRect">
              <a:avLst>
                <a:gd name="adj" fmla="val 40982"/>
              </a:avLst>
            </a:prstGeom>
            <a:solidFill>
              <a:schemeClr val="bg1">
                <a:lumMod val="9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grpSp>
      <p:sp>
        <p:nvSpPr>
          <p:cNvPr id="9" name="17 CuadroTexto">
            <a:extLst>
              <a:ext uri="{FF2B5EF4-FFF2-40B4-BE49-F238E27FC236}">
                <a16:creationId xmlns:a16="http://schemas.microsoft.com/office/drawing/2014/main" id="{DE43E036-9867-404F-BC09-57FB3729607B}"/>
              </a:ext>
            </a:extLst>
          </p:cNvPr>
          <p:cNvSpPr txBox="1"/>
          <p:nvPr/>
        </p:nvSpPr>
        <p:spPr>
          <a:xfrm>
            <a:off x="160418" y="6328935"/>
            <a:ext cx="2779928"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Posible respuesta múltiple.</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 name="Conector recto 9">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7944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773416" y="3140510"/>
            <a:ext cx="3657600" cy="2308324"/>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PERCEPCIÓN DE LOS Y LAS DEPORTISTAS SOBRE LAS </a:t>
            </a:r>
            <a:r>
              <a:rPr lang="es-ES" sz="2400" dirty="0">
                <a:latin typeface="Bahnschrift Light SemiCondensed" panose="020B0502040204020203" pitchFamily="34" charset="0"/>
                <a:ea typeface="Brandon Grotesque Thin" charset="0"/>
                <a:cs typeface="Brandon Grotesque Thin" charset="0"/>
              </a:rPr>
              <a:t>CONSECUENCIAS </a:t>
            </a:r>
            <a:r>
              <a:rPr lang="es-ES" sz="2400" dirty="0" smtClean="0">
                <a:latin typeface="Bahnschrift Light SemiCondensed" panose="020B0502040204020203" pitchFamily="34" charset="0"/>
                <a:ea typeface="Brandon Grotesque Thin" charset="0"/>
                <a:cs typeface="Brandon Grotesque Thin" charset="0"/>
              </a:rPr>
              <a:t>PSICOLÓGICAS DEL </a:t>
            </a:r>
            <a:r>
              <a:rPr lang="es-ES" sz="2400" dirty="0">
                <a:latin typeface="Bahnschrift Light SemiCondensed" panose="020B0502040204020203" pitchFamily="34" charset="0"/>
                <a:ea typeface="Brandon Grotesque Thin" charset="0"/>
                <a:cs typeface="Brandon Grotesque Thin" charset="0"/>
              </a:rPr>
              <a:t>CONFINAMIENTO Y </a:t>
            </a:r>
            <a:r>
              <a:rPr lang="es-ES" sz="2400" dirty="0" smtClean="0">
                <a:latin typeface="Bahnschrift Light SemiCondensed" panose="020B0502040204020203" pitchFamily="34" charset="0"/>
                <a:ea typeface="Brandon Grotesque Thin" charset="0"/>
                <a:cs typeface="Brandon Grotesque Thin" charset="0"/>
              </a:rPr>
              <a:t>EN EL BIENESTAR EMOCIONAL</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a:solidFill>
                  <a:schemeClr val="tx1">
                    <a:lumMod val="50000"/>
                    <a:lumOff val="50000"/>
                  </a:schemeClr>
                </a:solidFill>
                <a:latin typeface="Bahnschrift Light SemiCondensed" panose="020B0502040204020203" pitchFamily="34" charset="0"/>
              </a:rPr>
              <a:t>3</a:t>
            </a:r>
            <a:r>
              <a:rPr lang="es-ES_tradnl" sz="6600" b="1" dirty="0" smtClean="0">
                <a:solidFill>
                  <a:schemeClr val="tx1">
                    <a:lumMod val="50000"/>
                    <a:lumOff val="50000"/>
                  </a:schemeClr>
                </a:solidFill>
                <a:latin typeface="Bahnschrift Light SemiCondensed" panose="020B0502040204020203" pitchFamily="34" charset="0"/>
              </a:rPr>
              <a:t>.3</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33081767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26393" y="983322"/>
            <a:ext cx="7762476" cy="5586145"/>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lo que concierne al bienestar emocional, ya hemos visto previamente como el coronavirus era en si mismo una fuente de preocupación para los y las navarras y los diferentes colectivos de deportistas. Pero de forma más concreta, es evidente que la situación vital en muchos de los casos ha podido cambiar debido a la crisis sanitaria y económica, siendo el tiempo de confinamiento un periodo en el que las preocupaciones han estado presentes.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salud de los seres queridos, seguido a distancia de las relaciones personales y el propio equilibrio emocional son los tres factores que mayor grado de inquietud han generado a la población general deportista, que parece haber vivido con mayor tranquilidad lo que concierne a su nivel de ingresos o incluso su práctica deportiva.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En el caso de los y las jóvenes en edad escolar, el nivel de incertidumbre parece haber sido mayor, en  la salud de sus seres queridos, sus estudios, incluso su propia salud o equilibrio emocional, con puntuaciones medias de inquietud por encima de los siete puntos.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su parte, en los y las deportistas de Alto Nivel /Rendimiento, la salud de los seres queridos, las relaciones personales y su práctica deportiva superan la barrera de los siete puntos en niveles de incertidumbre, quedándose cerca también todo lo que tiene que ver con los logros deportivos o carrera  deportiva.</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último, los y las federados/as han vivido con niveles de incertidumbre elevados, por encima de los siete puntos, tanto la salud propia como fundamentalmente la de quienes les rodean, las relaciones personales y el equilibrio emocional.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680725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P.10</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Grado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 inquietud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respecto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 su futuro inmediato, su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vida, en diferentes ámbitos*.</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graphicFrame>
        <p:nvGraphicFramePr>
          <p:cNvPr id="4" name="7 Gráfico"/>
          <p:cNvGraphicFramePr/>
          <p:nvPr>
            <p:extLst>
              <p:ext uri="{D42A27DB-BD31-4B8C-83A1-F6EECF244321}">
                <p14:modId xmlns:p14="http://schemas.microsoft.com/office/powerpoint/2010/main" val="4197846269"/>
              </p:ext>
            </p:extLst>
          </p:nvPr>
        </p:nvGraphicFramePr>
        <p:xfrm>
          <a:off x="307677" y="1334871"/>
          <a:ext cx="8284964" cy="4803852"/>
        </p:xfrm>
        <a:graphic>
          <a:graphicData uri="http://schemas.openxmlformats.org/drawingml/2006/chart">
            <c:chart xmlns:c="http://schemas.openxmlformats.org/drawingml/2006/chart" xmlns:r="http://schemas.openxmlformats.org/officeDocument/2006/relationships" r:id="rId2"/>
          </a:graphicData>
        </a:graphic>
      </p:graphicFrame>
      <p:sp>
        <p:nvSpPr>
          <p:cNvPr id="5" name="17 CuadroTexto">
            <a:extLst>
              <a:ext uri="{FF2B5EF4-FFF2-40B4-BE49-F238E27FC236}">
                <a16:creationId xmlns:a16="http://schemas.microsoft.com/office/drawing/2014/main" id="{DE43E036-9867-404F-BC09-57FB3729607B}"/>
              </a:ext>
            </a:extLst>
          </p:cNvPr>
          <p:cNvSpPr txBox="1"/>
          <p:nvPr/>
        </p:nvSpPr>
        <p:spPr>
          <a:xfrm>
            <a:off x="160418" y="6328935"/>
            <a:ext cx="4171335"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Media sobre escala de mínima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inquietud, preocupación </a:t>
            </a:r>
            <a:r>
              <a:rPr lang="es-ES" sz="700" dirty="0">
                <a:solidFill>
                  <a:schemeClr val="tx1">
                    <a:lumMod val="75000"/>
                    <a:lumOff val="25000"/>
                  </a:schemeClr>
                </a:solidFill>
                <a:latin typeface="Segoe UI" panose="020B0502040204020203" pitchFamily="34" charset="0"/>
                <a:cs typeface="Segoe UI" panose="020B0502040204020203" pitchFamily="34" charset="0"/>
              </a:rPr>
              <a:t>“0” a máxima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inquietud, preocupación </a:t>
            </a:r>
            <a:r>
              <a:rPr lang="es-ES" sz="700" dirty="0">
                <a:solidFill>
                  <a:schemeClr val="tx1">
                    <a:lumMod val="75000"/>
                    <a:lumOff val="25000"/>
                  </a:schemeClr>
                </a:solidFill>
                <a:latin typeface="Segoe UI" panose="020B0502040204020203" pitchFamily="34" charset="0"/>
                <a:cs typeface="Segoe UI" panose="020B0502040204020203" pitchFamily="34" charset="0"/>
              </a:rPr>
              <a:t>“10”.</a:t>
            </a:r>
          </a:p>
        </p:txBody>
      </p:sp>
      <p:cxnSp>
        <p:nvCxnSpPr>
          <p:cNvPr id="6" name="Conector recto 5">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067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17847" y="983322"/>
            <a:ext cx="7771022" cy="4801314"/>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De todas las </a:t>
            </a:r>
            <a:r>
              <a:rPr lang="es-ES" sz="1200" b="1" dirty="0" smtClean="0">
                <a:solidFill>
                  <a:schemeClr val="tx1">
                    <a:lumMod val="75000"/>
                    <a:lumOff val="25000"/>
                  </a:schemeClr>
                </a:solidFill>
                <a:latin typeface="Segoe UI" panose="020B0502040204020203" pitchFamily="34" charset="0"/>
                <a:cs typeface="Segoe UI" panose="020B0502040204020203" pitchFamily="34" charset="0"/>
              </a:rPr>
              <a:t>posibles emociones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vividas durante el tiempo de confinamiento, la de incertidumbre ante el futuro parece haber estado más presente en todos los colectivos, pero también los sentimientos de felicidad y alegría. Es la población general deportista la que parece haber mantenido con más frecuencia estados de ánimo de incertidumbre ante el futuro ( 35,8%), también de alegría (22,0%), al igual que con dificultad para desconectar de las preocupaciones ( 19,2%).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Otro síntoma del bienestar emocional o psicológico es la </a:t>
            </a:r>
            <a:r>
              <a:rPr lang="es-ES" sz="1200" b="1" dirty="0" smtClean="0">
                <a:solidFill>
                  <a:schemeClr val="tx1">
                    <a:lumMod val="75000"/>
                    <a:lumOff val="25000"/>
                  </a:schemeClr>
                </a:solidFill>
                <a:latin typeface="Segoe UI" panose="020B0502040204020203" pitchFamily="34" charset="0"/>
                <a:cs typeface="Segoe UI" panose="020B0502040204020203" pitchFamily="34" charset="0"/>
              </a:rPr>
              <a:t>calidad del sueño en tiempos de pandemia</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En este sentido, el 40,6% de la población navarra que practica deporte dice haber empeorado su calidad del sueño durante el confinamiento. De todos los colectivos, es el de población general el que mayor grado de impacto ha reflejado en el sueño. Pero también cerca de cuatro de cada diez deportistas de Alto Nivel /Rendimiento han dormido peor, al igual que tres de cada cuatro deportistas federados/as.</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Caso diferente es el de los y las jóvenes en edad escolar que en su mayoría han mantenido el estándar de calidad del sueño, aunque hay que tener en cuenta que más de uno de cada cuatro jóvenes (el 27,6%) también ha empeorado.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Sueño interrumpido frecuentemente o una mayor dificultad para conciliar el sueño son las principales causas del empeoramiento de la calidad del sueño.</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25721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P.11.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Durante el tiempo de confinamiento que hemos vivido, ¿ha sentido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graphicFrame>
        <p:nvGraphicFramePr>
          <p:cNvPr id="5" name="Gráfico 4">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3182228854"/>
              </p:ext>
            </p:extLst>
          </p:nvPr>
        </p:nvGraphicFramePr>
        <p:xfrm>
          <a:off x="0" y="1159143"/>
          <a:ext cx="9150790" cy="451943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334750" y="5370803"/>
            <a:ext cx="1698375"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Malestar general a nivel psicológico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Rectangle 3"/>
          <p:cNvSpPr>
            <a:spLocks noChangeArrowheads="1"/>
          </p:cNvSpPr>
          <p:nvPr/>
        </p:nvSpPr>
        <p:spPr bwMode="auto">
          <a:xfrm>
            <a:off x="2619201" y="5370803"/>
            <a:ext cx="1698375"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Dificultad para desconectar de las preocupaciones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8" name="Rectangle 3"/>
          <p:cNvSpPr>
            <a:spLocks noChangeArrowheads="1"/>
          </p:cNvSpPr>
          <p:nvPr/>
        </p:nvSpPr>
        <p:spPr bwMode="auto">
          <a:xfrm>
            <a:off x="4861303" y="5370803"/>
            <a:ext cx="1698375"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Sentimientos de valentía, ausencia de miedo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 name="Rectangle 3"/>
          <p:cNvSpPr>
            <a:spLocks noChangeArrowheads="1"/>
          </p:cNvSpPr>
          <p:nvPr/>
        </p:nvSpPr>
        <p:spPr bwMode="auto">
          <a:xfrm>
            <a:off x="7168341" y="5370803"/>
            <a:ext cx="1698375"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Incertidumbre ante el futuro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20" name="Grupo 19"/>
          <p:cNvGrpSpPr/>
          <p:nvPr/>
        </p:nvGrpSpPr>
        <p:grpSpPr>
          <a:xfrm>
            <a:off x="626535" y="1295576"/>
            <a:ext cx="7157379" cy="250760"/>
            <a:chOff x="626535" y="1295576"/>
            <a:chExt cx="7157379" cy="250760"/>
          </a:xfrm>
        </p:grpSpPr>
        <p:sp>
          <p:nvSpPr>
            <p:cNvPr id="10" name="5 CuadroTexto"/>
            <p:cNvSpPr txBox="1"/>
            <p:nvPr/>
          </p:nvSpPr>
          <p:spPr>
            <a:xfrm>
              <a:off x="626535" y="1299795"/>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Nunca</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10 Rectángulo redondeado"/>
            <p:cNvSpPr/>
            <p:nvPr/>
          </p:nvSpPr>
          <p:spPr bwMode="auto">
            <a:xfrm>
              <a:off x="1633891" y="1365978"/>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2" name="5 CuadroTexto"/>
            <p:cNvSpPr txBox="1"/>
            <p:nvPr/>
          </p:nvSpPr>
          <p:spPr>
            <a:xfrm>
              <a:off x="1610938" y="1315504"/>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Rara vez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3" name="10 Rectángulo redondeado"/>
            <p:cNvSpPr/>
            <p:nvPr/>
          </p:nvSpPr>
          <p:spPr bwMode="auto">
            <a:xfrm>
              <a:off x="2508791" y="1377059"/>
              <a:ext cx="166324" cy="107722"/>
            </a:xfrm>
            <a:prstGeom prst="roundRect">
              <a:avLst>
                <a:gd name="adj" fmla="val 40982"/>
              </a:avLst>
            </a:prstGeom>
            <a:solidFill>
              <a:schemeClr val="bg1">
                <a:lumMod val="5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4" name="5 CuadroTexto"/>
            <p:cNvSpPr txBox="1"/>
            <p:nvPr/>
          </p:nvSpPr>
          <p:spPr>
            <a:xfrm>
              <a:off x="2998355" y="1313952"/>
              <a:ext cx="1664341" cy="230832"/>
            </a:xfrm>
            <a:prstGeom prst="rect">
              <a:avLst/>
            </a:prstGeom>
            <a:noFill/>
          </p:spPr>
          <p:txBody>
            <a:bodyPr wrap="square" rtlCol="0">
              <a:spAutoFit/>
            </a:bodyPr>
            <a:lstStyle/>
            <a:p>
              <a:pPr algn="r"/>
              <a:r>
                <a:rPr lang="es-ES" sz="900" dirty="0">
                  <a:solidFill>
                    <a:schemeClr val="tx1">
                      <a:lumMod val="75000"/>
                      <a:lumOff val="25000"/>
                    </a:schemeClr>
                  </a:solidFill>
                  <a:latin typeface="Segoe UI" panose="020B0502040204020203" pitchFamily="34" charset="0"/>
                  <a:cs typeface="Segoe UI" panose="020B0502040204020203" pitchFamily="34" charset="0"/>
                </a:rPr>
                <a:t>O</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casionalmente</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5" name="10 Rectángulo redondeado"/>
            <p:cNvSpPr/>
            <p:nvPr/>
          </p:nvSpPr>
          <p:spPr bwMode="auto">
            <a:xfrm>
              <a:off x="3544536" y="1377059"/>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6" name="5 CuadroTexto"/>
            <p:cNvSpPr txBox="1"/>
            <p:nvPr/>
          </p:nvSpPr>
          <p:spPr>
            <a:xfrm>
              <a:off x="4821909" y="1311723"/>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Con bastante frecuencia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7" name="10 Rectángulo redondeado"/>
            <p:cNvSpPr/>
            <p:nvPr/>
          </p:nvSpPr>
          <p:spPr bwMode="auto">
            <a:xfrm>
              <a:off x="4963039" y="1377059"/>
              <a:ext cx="166324" cy="107722"/>
            </a:xfrm>
            <a:prstGeom prst="roundRect">
              <a:avLst>
                <a:gd name="adj" fmla="val 40982"/>
              </a:avLst>
            </a:prstGeom>
            <a:solidFill>
              <a:schemeClr val="accent2">
                <a:lumMod val="40000"/>
                <a:lumOff val="6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8" name="5 CuadroTexto"/>
            <p:cNvSpPr txBox="1"/>
            <p:nvPr/>
          </p:nvSpPr>
          <p:spPr>
            <a:xfrm>
              <a:off x="6119573" y="1295576"/>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Todo el tiempo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9" name="10 Rectángulo redondeado"/>
            <p:cNvSpPr/>
            <p:nvPr/>
          </p:nvSpPr>
          <p:spPr bwMode="auto">
            <a:xfrm>
              <a:off x="6639024" y="1374155"/>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grpSp>
      <p:sp>
        <p:nvSpPr>
          <p:cNvPr id="21"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2" name="Conector recto 21">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640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onector 106"/>
          <p:cNvSpPr/>
          <p:nvPr/>
        </p:nvSpPr>
        <p:spPr bwMode="auto">
          <a:xfrm>
            <a:off x="1017301" y="3367096"/>
            <a:ext cx="660426" cy="632545"/>
          </a:xfrm>
          <a:prstGeom prst="flowChartConnector">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effectLst/>
              <a:latin typeface="Helvetica" pitchFamily="34" charset="0"/>
            </a:endParaRPr>
          </a:p>
        </p:txBody>
      </p:sp>
      <p:sp>
        <p:nvSpPr>
          <p:cNvPr id="105" name="Conector 104"/>
          <p:cNvSpPr/>
          <p:nvPr/>
        </p:nvSpPr>
        <p:spPr bwMode="auto">
          <a:xfrm>
            <a:off x="1017301" y="2573881"/>
            <a:ext cx="660426" cy="632545"/>
          </a:xfrm>
          <a:prstGeom prst="flowChartConnector">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effectLst/>
              <a:latin typeface="Helvetica" pitchFamily="34" charset="0"/>
            </a:endParaRPr>
          </a:p>
        </p:txBody>
      </p:sp>
      <p:sp>
        <p:nvSpPr>
          <p:cNvPr id="2" name="Text Box 2"/>
          <p:cNvSpPr txBox="1">
            <a:spLocks noChangeArrowheads="1"/>
          </p:cNvSpPr>
          <p:nvPr/>
        </p:nvSpPr>
        <p:spPr bwMode="auto">
          <a:xfrm>
            <a:off x="247055" y="855065"/>
            <a:ext cx="8457208" cy="338554"/>
          </a:xfrm>
          <a:prstGeom prst="rect">
            <a:avLst/>
          </a:prstGeom>
          <a:solidFill>
            <a:schemeClr val="bg1">
              <a:lumMod val="95000"/>
            </a:schemeClr>
          </a:solidFill>
          <a:ln w="9525">
            <a:noFill/>
            <a:miter lim="800000"/>
            <a:headEnd/>
            <a:tailEnd/>
          </a:ln>
        </p:spPr>
        <p:txBody>
          <a:bodyPr wrap="square">
            <a:spAutoFit/>
          </a:bodyPr>
          <a:lstStyle/>
          <a:p>
            <a:r>
              <a:rPr lang="es-ES_tradnl" sz="1600" dirty="0">
                <a:latin typeface="Bahnschrift Light SemiCondensed" panose="020B0502040204020203" pitchFamily="34" charset="0"/>
                <a:cs typeface="Arial" panose="020B0604020202020204" pitchFamily="34" charset="0"/>
              </a:rPr>
              <a:t>PLANTEAMIENTO METODOLÓGICO; FICHA TÉCNICA</a:t>
            </a:r>
            <a:endParaRPr lang="es-ES" sz="1600" dirty="0">
              <a:latin typeface="Bahnschrift Light SemiCondensed" panose="020B0502040204020203" pitchFamily="34" charset="0"/>
              <a:cs typeface="Arial" panose="020B0604020202020204" pitchFamily="34" charset="0"/>
            </a:endParaRPr>
          </a:p>
        </p:txBody>
      </p:sp>
      <p:sp>
        <p:nvSpPr>
          <p:cNvPr id="3" name="Rectangle 3"/>
          <p:cNvSpPr>
            <a:spLocks noChangeArrowheads="1"/>
          </p:cNvSpPr>
          <p:nvPr/>
        </p:nvSpPr>
        <p:spPr bwMode="auto">
          <a:xfrm>
            <a:off x="455613" y="1376427"/>
            <a:ext cx="8248650" cy="4345420"/>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ts val="1800"/>
              <a:tabLst>
                <a:tab pos="1428750" algn="l"/>
              </a:tabLst>
            </a:pPr>
            <a:r>
              <a:rPr lang="es-ES" sz="1050" dirty="0">
                <a:solidFill>
                  <a:schemeClr val="tx1">
                    <a:lumMod val="75000"/>
                    <a:lumOff val="25000"/>
                  </a:schemeClr>
                </a:solidFill>
                <a:latin typeface="Segoe UI" panose="020B0502040204020203" pitchFamily="34" charset="0"/>
                <a:cs typeface="Segoe UI" panose="020B0502040204020203" pitchFamily="34" charset="0"/>
              </a:rPr>
              <a:t>Para la consecución de los objetivos planteados se ha trabajado mediante técnicas de investigación cuantitativa como se detalla a continuación:</a:t>
            </a: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100" dirty="0">
              <a:solidFill>
                <a:schemeClr val="tx1">
                  <a:lumMod val="75000"/>
                  <a:lumOff val="25000"/>
                </a:schemeClr>
              </a:solidFill>
              <a:latin typeface="Bahnschrift Light SemiCondensed" panose="020B0502040204020203" pitchFamily="34" charset="0"/>
              <a:cs typeface="Arial" panose="020B0604020202020204" pitchFamily="34" charset="0"/>
            </a:endParaRPr>
          </a:p>
          <a:p>
            <a:pPr marL="53975" algn="just" eaLnBrk="0" hangingPunct="0">
              <a:lnSpc>
                <a:spcPct val="125000"/>
              </a:lnSpc>
              <a:spcBef>
                <a:spcPct val="25000"/>
              </a:spcBef>
              <a:spcAft>
                <a:spcPct val="25000"/>
              </a:spcAft>
              <a:buClr>
                <a:schemeClr val="bg1">
                  <a:lumMod val="65000"/>
                </a:schemeClr>
              </a:buClr>
              <a:buSzPts val="1800"/>
              <a:tabLst>
                <a:tab pos="1428750" algn="l"/>
              </a:tabLst>
            </a:pPr>
            <a:r>
              <a:rPr lang="es-ES" sz="1100" dirty="0">
                <a:solidFill>
                  <a:schemeClr val="tx1">
                    <a:lumMod val="75000"/>
                    <a:lumOff val="25000"/>
                  </a:schemeClr>
                </a:solidFill>
                <a:latin typeface="Bahnschrift Light SemiCondensed" panose="020B0502040204020203" pitchFamily="34" charset="0"/>
                <a:cs typeface="Arial" panose="020B0604020202020204" pitchFamily="34" charset="0"/>
              </a:rPr>
              <a:t> </a:t>
            </a:r>
          </a:p>
        </p:txBody>
      </p:sp>
      <p:sp>
        <p:nvSpPr>
          <p:cNvPr id="86" name="Conector 85"/>
          <p:cNvSpPr/>
          <p:nvPr/>
        </p:nvSpPr>
        <p:spPr bwMode="auto">
          <a:xfrm>
            <a:off x="1017301" y="1903077"/>
            <a:ext cx="660426" cy="632545"/>
          </a:xfrm>
          <a:prstGeom prst="flowChartConnector">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effectLst/>
              <a:latin typeface="Helvetica" pitchFamily="34" charset="0"/>
            </a:endParaRPr>
          </a:p>
        </p:txBody>
      </p:sp>
      <p:sp>
        <p:nvSpPr>
          <p:cNvPr id="99" name="Rectangle 3"/>
          <p:cNvSpPr>
            <a:spLocks noChangeArrowheads="1"/>
          </p:cNvSpPr>
          <p:nvPr/>
        </p:nvSpPr>
        <p:spPr bwMode="auto">
          <a:xfrm>
            <a:off x="1796997" y="1989131"/>
            <a:ext cx="6416703" cy="438582"/>
          </a:xfrm>
          <a:prstGeom prst="rect">
            <a:avLst/>
          </a:prstGeom>
          <a:solidFill>
            <a:schemeClr val="bg1">
              <a:lumMod val="95000"/>
            </a:schemeClr>
          </a:solidFill>
          <a:ln>
            <a:noFill/>
          </a:ln>
        </p:spPr>
        <p:txBody>
          <a:bodyPr wrap="square" lIns="36000">
            <a:spAutoFit/>
          </a:bodyPr>
          <a:lstStyle/>
          <a:p>
            <a:pPr marL="53975" algn="just" eaLnBrk="0" hangingPunct="0">
              <a:spcBef>
                <a:spcPct val="25000"/>
              </a:spcBef>
              <a:spcAft>
                <a:spcPct val="25000"/>
              </a:spcAft>
              <a:buClr>
                <a:schemeClr val="bg1">
                  <a:lumMod val="65000"/>
                </a:schemeClr>
              </a:buClr>
              <a:buSzPts val="1800"/>
              <a:tabLst>
                <a:tab pos="1428750" algn="l"/>
              </a:tabLst>
            </a:pPr>
            <a:r>
              <a:rPr lang="es-ES" sz="900" b="1" dirty="0">
                <a:solidFill>
                  <a:schemeClr val="tx1">
                    <a:lumMod val="75000"/>
                    <a:lumOff val="25000"/>
                  </a:schemeClr>
                </a:solidFill>
                <a:latin typeface="Segoe UI" panose="020B0502040204020203" pitchFamily="34" charset="0"/>
                <a:cs typeface="Segoe UI" panose="020B0502040204020203" pitchFamily="34" charset="0"/>
              </a:rPr>
              <a:t>Técnica de estudio: </a:t>
            </a:r>
          </a:p>
          <a:p>
            <a:pPr marL="53975" algn="just" eaLnBrk="0" hangingPunct="0">
              <a:spcBef>
                <a:spcPct val="25000"/>
              </a:spcBef>
              <a:spcAft>
                <a:spcPct val="25000"/>
              </a:spcAft>
              <a:buClr>
                <a:schemeClr val="bg1">
                  <a:lumMod val="65000"/>
                </a:schemeClr>
              </a:buClr>
              <a:buSzPts val="1800"/>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Entrevista telefónica aplicada por sistema C.A.T.I. (</a:t>
            </a:r>
            <a:r>
              <a:rPr lang="es-ES" sz="900" dirty="0" err="1">
                <a:solidFill>
                  <a:schemeClr val="tx1">
                    <a:lumMod val="75000"/>
                    <a:lumOff val="25000"/>
                  </a:schemeClr>
                </a:solidFill>
                <a:latin typeface="Segoe UI" panose="020B0502040204020203" pitchFamily="34" charset="0"/>
                <a:cs typeface="Segoe UI" panose="020B0502040204020203" pitchFamily="34" charset="0"/>
              </a:rPr>
              <a:t>Computer</a:t>
            </a:r>
            <a:r>
              <a:rPr lang="es-ES" sz="900" dirty="0">
                <a:solidFill>
                  <a:schemeClr val="tx1">
                    <a:lumMod val="75000"/>
                    <a:lumOff val="25000"/>
                  </a:schemeClr>
                </a:solidFill>
                <a:latin typeface="Segoe UI" panose="020B0502040204020203" pitchFamily="34" charset="0"/>
                <a:cs typeface="Segoe UI" panose="020B0502040204020203" pitchFamily="34" charset="0"/>
              </a:rPr>
              <a:t> </a:t>
            </a:r>
            <a:r>
              <a:rPr lang="es-ES" sz="900" dirty="0" err="1">
                <a:solidFill>
                  <a:schemeClr val="tx1">
                    <a:lumMod val="75000"/>
                    <a:lumOff val="25000"/>
                  </a:schemeClr>
                </a:solidFill>
                <a:latin typeface="Segoe UI" panose="020B0502040204020203" pitchFamily="34" charset="0"/>
                <a:cs typeface="Segoe UI" panose="020B0502040204020203" pitchFamily="34" charset="0"/>
              </a:rPr>
              <a:t>Aided</a:t>
            </a:r>
            <a:r>
              <a:rPr lang="es-ES" sz="900" dirty="0">
                <a:solidFill>
                  <a:schemeClr val="tx1">
                    <a:lumMod val="75000"/>
                    <a:lumOff val="25000"/>
                  </a:schemeClr>
                </a:solidFill>
                <a:latin typeface="Segoe UI" panose="020B0502040204020203" pitchFamily="34" charset="0"/>
                <a:cs typeface="Segoe UI" panose="020B0502040204020203" pitchFamily="34" charset="0"/>
              </a:rPr>
              <a:t> </a:t>
            </a:r>
            <a:r>
              <a:rPr lang="es-ES" sz="900" dirty="0" err="1">
                <a:solidFill>
                  <a:schemeClr val="tx1">
                    <a:lumMod val="75000"/>
                    <a:lumOff val="25000"/>
                  </a:schemeClr>
                </a:solidFill>
                <a:latin typeface="Segoe UI" panose="020B0502040204020203" pitchFamily="34" charset="0"/>
                <a:cs typeface="Segoe UI" panose="020B0502040204020203" pitchFamily="34" charset="0"/>
              </a:rPr>
              <a:t>Telephone</a:t>
            </a:r>
            <a:r>
              <a:rPr lang="es-ES" sz="900" dirty="0">
                <a:solidFill>
                  <a:schemeClr val="tx1">
                    <a:lumMod val="75000"/>
                    <a:lumOff val="25000"/>
                  </a:schemeClr>
                </a:solidFill>
                <a:latin typeface="Segoe UI" panose="020B0502040204020203" pitchFamily="34" charset="0"/>
                <a:cs typeface="Segoe UI" panose="020B0502040204020203" pitchFamily="34" charset="0"/>
              </a:rPr>
              <a:t> Interview)</a:t>
            </a:r>
          </a:p>
        </p:txBody>
      </p:sp>
      <p:pic>
        <p:nvPicPr>
          <p:cNvPr id="100" name="Imagen 99"/>
          <p:cNvPicPr>
            <a:picLocks noChangeAspect="1"/>
          </p:cNvPicPr>
          <p:nvPr/>
        </p:nvPicPr>
        <p:blipFill rotWithShape="1">
          <a:blip r:embed="rId2">
            <a:clrChange>
              <a:clrFrom>
                <a:srgbClr val="FFFFFF"/>
              </a:clrFrom>
              <a:clrTo>
                <a:srgbClr val="FFFFFF">
                  <a:alpha val="0"/>
                </a:srgbClr>
              </a:clrTo>
            </a:clrChange>
          </a:blip>
          <a:srcRect l="3076" t="22143" r="3847" b="28214"/>
          <a:stretch/>
        </p:blipFill>
        <p:spPr>
          <a:xfrm>
            <a:off x="1077122" y="2040188"/>
            <a:ext cx="540783" cy="310615"/>
          </a:xfrm>
          <a:prstGeom prst="rect">
            <a:avLst/>
          </a:prstGeom>
        </p:spPr>
      </p:pic>
      <p:pic>
        <p:nvPicPr>
          <p:cNvPr id="101" name="Imagen 100"/>
          <p:cNvPicPr>
            <a:picLocks noChangeAspect="1"/>
          </p:cNvPicPr>
          <p:nvPr/>
        </p:nvPicPr>
        <p:blipFill rotWithShape="1">
          <a:blip r:embed="rId3">
            <a:clrChange>
              <a:clrFrom>
                <a:srgbClr val="FFFFFF"/>
              </a:clrFrom>
              <a:clrTo>
                <a:srgbClr val="FFFFFF">
                  <a:alpha val="0"/>
                </a:srgbClr>
              </a:clrTo>
            </a:clrChange>
          </a:blip>
          <a:srcRect l="15837" t="12430" r="16873" b="18998"/>
          <a:stretch/>
        </p:blipFill>
        <p:spPr>
          <a:xfrm>
            <a:off x="1225157" y="2730321"/>
            <a:ext cx="291283" cy="319664"/>
          </a:xfrm>
          <a:prstGeom prst="rect">
            <a:avLst/>
          </a:prstGeom>
        </p:spPr>
      </p:pic>
      <p:pic>
        <p:nvPicPr>
          <p:cNvPr id="102" name="Imagen 101"/>
          <p:cNvPicPr>
            <a:picLocks noChangeAspect="1"/>
          </p:cNvPicPr>
          <p:nvPr/>
        </p:nvPicPr>
        <p:blipFill>
          <a:blip r:embed="rId4">
            <a:clrChange>
              <a:clrFrom>
                <a:srgbClr val="FFFFFF"/>
              </a:clrFrom>
              <a:clrTo>
                <a:srgbClr val="FFFFFF">
                  <a:alpha val="0"/>
                </a:srgbClr>
              </a:clrTo>
            </a:clrChange>
          </a:blip>
          <a:stretch>
            <a:fillRect/>
          </a:stretch>
        </p:blipFill>
        <p:spPr>
          <a:xfrm>
            <a:off x="1115107" y="3450962"/>
            <a:ext cx="464811" cy="464811"/>
          </a:xfrm>
          <a:prstGeom prst="rect">
            <a:avLst/>
          </a:prstGeom>
        </p:spPr>
      </p:pic>
      <p:sp>
        <p:nvSpPr>
          <p:cNvPr id="106" name="Rectangle 3"/>
          <p:cNvSpPr>
            <a:spLocks noChangeArrowheads="1"/>
          </p:cNvSpPr>
          <p:nvPr/>
        </p:nvSpPr>
        <p:spPr bwMode="auto">
          <a:xfrm>
            <a:off x="1796997" y="2575333"/>
            <a:ext cx="6416703" cy="715581"/>
          </a:xfrm>
          <a:prstGeom prst="rect">
            <a:avLst/>
          </a:prstGeom>
          <a:solidFill>
            <a:schemeClr val="bg1">
              <a:lumMod val="95000"/>
            </a:schemeClr>
          </a:solidFill>
          <a:ln>
            <a:noFill/>
          </a:ln>
        </p:spPr>
        <p:txBody>
          <a:bodyPr wrap="square" lIns="36000">
            <a:spAutoFit/>
          </a:bodyPr>
          <a:lstStyle/>
          <a:p>
            <a:pPr marL="53975" algn="just" eaLnBrk="0" hangingPunct="0">
              <a:spcBef>
                <a:spcPct val="25000"/>
              </a:spcBef>
              <a:spcAft>
                <a:spcPct val="25000"/>
              </a:spcAft>
              <a:buClr>
                <a:schemeClr val="bg1">
                  <a:lumMod val="65000"/>
                </a:schemeClr>
              </a:buClr>
              <a:buSzPts val="1800"/>
              <a:tabLst>
                <a:tab pos="1428750" algn="l"/>
              </a:tabLst>
            </a:pPr>
            <a:r>
              <a:rPr lang="es-ES" sz="900" b="1" dirty="0">
                <a:solidFill>
                  <a:schemeClr val="tx1">
                    <a:lumMod val="75000"/>
                    <a:lumOff val="25000"/>
                  </a:schemeClr>
                </a:solidFill>
                <a:latin typeface="Segoe UI" panose="020B0502040204020203" pitchFamily="34" charset="0"/>
                <a:cs typeface="Segoe UI" panose="020B0502040204020203" pitchFamily="34" charset="0"/>
              </a:rPr>
              <a:t>Público objetivo: </a:t>
            </a:r>
          </a:p>
          <a:p>
            <a:pPr marL="53975" algn="just" eaLnBrk="0" hangingPunct="0">
              <a:spcBef>
                <a:spcPct val="25000"/>
              </a:spcBef>
              <a:spcAft>
                <a:spcPct val="25000"/>
              </a:spcAft>
              <a:buClr>
                <a:schemeClr val="bg1">
                  <a:lumMod val="65000"/>
                </a:schemeClr>
              </a:buClr>
              <a:buSzPts val="1800"/>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La población que practica deporte de la Comunidad Foral de Navarra, teniendo en cuenta cuatro colectivos diferenciados; Deportistas de Alto Nivel y Alto Rendimiento, Deportistas federados/as, jóvenes en edad escolar que practican deporte y, la población general que antes de la pandemia practicaba deporte de forma regular. </a:t>
            </a:r>
          </a:p>
        </p:txBody>
      </p:sp>
      <p:sp>
        <p:nvSpPr>
          <p:cNvPr id="108" name="Rectangle 3"/>
          <p:cNvSpPr>
            <a:spLocks noChangeArrowheads="1"/>
          </p:cNvSpPr>
          <p:nvPr/>
        </p:nvSpPr>
        <p:spPr bwMode="auto">
          <a:xfrm>
            <a:off x="1796997" y="3378073"/>
            <a:ext cx="6416703" cy="2100575"/>
          </a:xfrm>
          <a:prstGeom prst="rect">
            <a:avLst/>
          </a:prstGeom>
          <a:solidFill>
            <a:schemeClr val="bg1">
              <a:lumMod val="95000"/>
            </a:schemeClr>
          </a:solidFill>
          <a:ln>
            <a:noFill/>
          </a:ln>
        </p:spPr>
        <p:txBody>
          <a:bodyPr wrap="square" lIns="36000">
            <a:spAutoFit/>
          </a:bodyPr>
          <a:lstStyle/>
          <a:p>
            <a:pPr marL="53975" algn="just" eaLnBrk="0" hangingPunct="0">
              <a:spcBef>
                <a:spcPct val="25000"/>
              </a:spcBef>
              <a:spcAft>
                <a:spcPct val="25000"/>
              </a:spcAft>
              <a:buClr>
                <a:schemeClr val="bg1">
                  <a:lumMod val="65000"/>
                </a:schemeClr>
              </a:buClr>
              <a:buSzPts val="1800"/>
              <a:tabLst>
                <a:tab pos="1428750" algn="l"/>
              </a:tabLst>
            </a:pPr>
            <a:r>
              <a:rPr lang="es-ES" sz="900" b="1" dirty="0">
                <a:solidFill>
                  <a:schemeClr val="tx1">
                    <a:lumMod val="75000"/>
                    <a:lumOff val="25000"/>
                  </a:schemeClr>
                </a:solidFill>
                <a:latin typeface="Segoe UI" panose="020B0502040204020203" pitchFamily="34" charset="0"/>
                <a:cs typeface="Segoe UI" panose="020B0502040204020203" pitchFamily="34" charset="0"/>
              </a:rPr>
              <a:t>Tamaño </a:t>
            </a:r>
            <a:r>
              <a:rPr lang="es-ES" sz="900" b="1" dirty="0" err="1">
                <a:solidFill>
                  <a:schemeClr val="tx1">
                    <a:lumMod val="75000"/>
                    <a:lumOff val="25000"/>
                  </a:schemeClr>
                </a:solidFill>
                <a:latin typeface="Segoe UI" panose="020B0502040204020203" pitchFamily="34" charset="0"/>
                <a:cs typeface="Segoe UI" panose="020B0502040204020203" pitchFamily="34" charset="0"/>
              </a:rPr>
              <a:t>muestral</a:t>
            </a:r>
            <a:r>
              <a:rPr lang="es-ES" sz="900" b="1" dirty="0">
                <a:solidFill>
                  <a:schemeClr val="tx1">
                    <a:lumMod val="75000"/>
                    <a:lumOff val="25000"/>
                  </a:schemeClr>
                </a:solidFill>
                <a:latin typeface="Segoe UI" panose="020B0502040204020203" pitchFamily="34" charset="0"/>
                <a:cs typeface="Segoe UI" panose="020B0502040204020203" pitchFamily="34" charset="0"/>
              </a:rPr>
              <a:t> y error estadístico: </a:t>
            </a:r>
          </a:p>
          <a:p>
            <a:pPr marL="53975" algn="just" eaLnBrk="0" hangingPunct="0">
              <a:spcBef>
                <a:spcPct val="25000"/>
              </a:spcBef>
              <a:spcAft>
                <a:spcPct val="25000"/>
              </a:spcAft>
              <a:buClr>
                <a:schemeClr val="bg1">
                  <a:lumMod val="65000"/>
                </a:schemeClr>
              </a:buClr>
              <a:buSzPts val="1800"/>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Se han realizado </a:t>
            </a:r>
            <a:r>
              <a:rPr lang="es-ES" sz="900" b="1" dirty="0" smtClean="0">
                <a:solidFill>
                  <a:schemeClr val="tx1">
                    <a:lumMod val="75000"/>
                    <a:lumOff val="25000"/>
                  </a:schemeClr>
                </a:solidFill>
                <a:latin typeface="Segoe UI" panose="020B0502040204020203" pitchFamily="34" charset="0"/>
                <a:cs typeface="Segoe UI" panose="020B0502040204020203" pitchFamily="34" charset="0"/>
              </a:rPr>
              <a:t>1.001 </a:t>
            </a:r>
            <a:r>
              <a:rPr lang="es-ES" sz="900" b="1" dirty="0">
                <a:solidFill>
                  <a:schemeClr val="tx1">
                    <a:lumMod val="75000"/>
                    <a:lumOff val="25000"/>
                  </a:schemeClr>
                </a:solidFill>
                <a:latin typeface="Segoe UI" panose="020B0502040204020203" pitchFamily="34" charset="0"/>
                <a:cs typeface="Segoe UI" panose="020B0502040204020203" pitchFamily="34" charset="0"/>
              </a:rPr>
              <a:t>entrevistas </a:t>
            </a:r>
            <a:r>
              <a:rPr lang="es-ES" sz="900" dirty="0">
                <a:solidFill>
                  <a:schemeClr val="tx1">
                    <a:lumMod val="75000"/>
                    <a:lumOff val="25000"/>
                  </a:schemeClr>
                </a:solidFill>
                <a:latin typeface="Segoe UI" panose="020B0502040204020203" pitchFamily="34" charset="0"/>
                <a:cs typeface="Segoe UI" panose="020B0502040204020203" pitchFamily="34" charset="0"/>
              </a:rPr>
              <a:t>divididas de la siguiente forma en función de los </a:t>
            </a:r>
            <a:r>
              <a:rPr lang="es-ES" sz="900" b="1" dirty="0">
                <a:solidFill>
                  <a:schemeClr val="tx1">
                    <a:lumMod val="75000"/>
                    <a:lumOff val="25000"/>
                  </a:schemeClr>
                </a:solidFill>
                <a:latin typeface="Segoe UI" panose="020B0502040204020203" pitchFamily="34" charset="0"/>
                <a:cs typeface="Segoe UI" panose="020B0502040204020203" pitchFamily="34" charset="0"/>
              </a:rPr>
              <a:t>colectivos</a:t>
            </a:r>
            <a:r>
              <a:rPr lang="es-ES" sz="900" dirty="0">
                <a:solidFill>
                  <a:schemeClr val="tx1">
                    <a:lumMod val="75000"/>
                    <a:lumOff val="25000"/>
                  </a:schemeClr>
                </a:solidFill>
                <a:latin typeface="Segoe UI" panose="020B0502040204020203" pitchFamily="34" charset="0"/>
                <a:cs typeface="Segoe UI" panose="020B0502040204020203" pitchFamily="34" charset="0"/>
              </a:rPr>
              <a:t>:</a:t>
            </a:r>
          </a:p>
          <a:p>
            <a:pPr marL="682625" lvl="1" indent="-171450" algn="just" eaLnBrk="0" hangingPunct="0">
              <a:spcBef>
                <a:spcPct val="25000"/>
              </a:spcBef>
              <a:spcAft>
                <a:spcPct val="25000"/>
              </a:spcAft>
              <a:buClr>
                <a:schemeClr val="bg1">
                  <a:lumMod val="65000"/>
                </a:schemeClr>
              </a:buClr>
              <a:buSzPct val="188000"/>
              <a:buFont typeface="Wingdings" panose="05000000000000000000" pitchFamily="2" charset="2"/>
              <a:buChar char="§"/>
              <a:tabLst>
                <a:tab pos="1428750" algn="l"/>
              </a:tabLst>
            </a:pPr>
            <a:r>
              <a:rPr lang="es-ES" sz="900" b="1" dirty="0">
                <a:solidFill>
                  <a:schemeClr val="tx1">
                    <a:lumMod val="75000"/>
                    <a:lumOff val="25000"/>
                  </a:schemeClr>
                </a:solidFill>
                <a:latin typeface="Segoe UI" panose="020B0502040204020203" pitchFamily="34" charset="0"/>
                <a:cs typeface="Segoe UI" panose="020B0502040204020203" pitchFamily="34" charset="0"/>
              </a:rPr>
              <a:t>Deportistas de Alto Nivel y Alto rendimiento</a:t>
            </a:r>
            <a:r>
              <a:rPr lang="es-ES" sz="900" dirty="0">
                <a:solidFill>
                  <a:schemeClr val="tx1">
                    <a:lumMod val="75000"/>
                    <a:lumOff val="25000"/>
                  </a:schemeClr>
                </a:solidFill>
                <a:latin typeface="Segoe UI" panose="020B0502040204020203" pitchFamily="34" charset="0"/>
                <a:cs typeface="Segoe UI" panose="020B0502040204020203" pitchFamily="34" charset="0"/>
              </a:rPr>
              <a:t>: </a:t>
            </a:r>
            <a:r>
              <a:rPr lang="es-ES" sz="900" b="1" dirty="0" smtClean="0">
                <a:solidFill>
                  <a:schemeClr val="tx1">
                    <a:lumMod val="75000"/>
                    <a:lumOff val="25000"/>
                  </a:schemeClr>
                </a:solidFill>
                <a:latin typeface="Segoe UI" panose="020B0502040204020203" pitchFamily="34" charset="0"/>
                <a:cs typeface="Segoe UI" panose="020B0502040204020203" pitchFamily="34" charset="0"/>
              </a:rPr>
              <a:t>101 </a:t>
            </a:r>
            <a:r>
              <a:rPr lang="es-ES" sz="900" b="1" dirty="0">
                <a:solidFill>
                  <a:schemeClr val="tx1">
                    <a:lumMod val="75000"/>
                    <a:lumOff val="25000"/>
                  </a:schemeClr>
                </a:solidFill>
                <a:latin typeface="Segoe UI" panose="020B0502040204020203" pitchFamily="34" charset="0"/>
                <a:cs typeface="Segoe UI" panose="020B0502040204020203" pitchFamily="34" charset="0"/>
              </a:rPr>
              <a:t>entrevistas</a:t>
            </a:r>
            <a:r>
              <a:rPr lang="es-ES" sz="900" dirty="0">
                <a:solidFill>
                  <a:schemeClr val="tx1">
                    <a:lumMod val="75000"/>
                    <a:lumOff val="25000"/>
                  </a:schemeClr>
                </a:solidFill>
                <a:latin typeface="Segoe UI" panose="020B0502040204020203" pitchFamily="34" charset="0"/>
                <a:cs typeface="Segoe UI" panose="020B0502040204020203" pitchFamily="34" charset="0"/>
              </a:rPr>
              <a:t>, margen de error de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±8,3</a:t>
            </a:r>
            <a:r>
              <a:rPr lang="es-ES" sz="900" dirty="0">
                <a:solidFill>
                  <a:schemeClr val="tx1">
                    <a:lumMod val="75000"/>
                    <a:lumOff val="25000"/>
                  </a:schemeClr>
                </a:solidFill>
                <a:latin typeface="Segoe UI" panose="020B0502040204020203" pitchFamily="34" charset="0"/>
                <a:cs typeface="Segoe UI" panose="020B0502040204020203" pitchFamily="34" charset="0"/>
              </a:rPr>
              <a:t>%* sobre BBDD</a:t>
            </a:r>
          </a:p>
          <a:p>
            <a:pPr marL="682625" lvl="1" indent="-171450" algn="just" eaLnBrk="0" hangingPunct="0">
              <a:spcBef>
                <a:spcPct val="25000"/>
              </a:spcBef>
              <a:spcAft>
                <a:spcPct val="25000"/>
              </a:spcAft>
              <a:buClr>
                <a:schemeClr val="bg1">
                  <a:lumMod val="65000"/>
                </a:schemeClr>
              </a:buClr>
              <a:buSzPct val="188000"/>
              <a:buFont typeface="Wingdings" panose="05000000000000000000" pitchFamily="2" charset="2"/>
              <a:buChar char="§"/>
              <a:tabLst>
                <a:tab pos="1428750" algn="l"/>
              </a:tabLst>
            </a:pPr>
            <a:r>
              <a:rPr lang="es-ES" sz="900" b="1" dirty="0">
                <a:solidFill>
                  <a:schemeClr val="tx1">
                    <a:lumMod val="75000"/>
                    <a:lumOff val="25000"/>
                  </a:schemeClr>
                </a:solidFill>
                <a:latin typeface="Segoe UI" panose="020B0502040204020203" pitchFamily="34" charset="0"/>
                <a:cs typeface="Segoe UI" panose="020B0502040204020203" pitchFamily="34" charset="0"/>
              </a:rPr>
              <a:t>Deportistas federados/as</a:t>
            </a:r>
            <a:r>
              <a:rPr lang="es-ES" sz="900" dirty="0">
                <a:solidFill>
                  <a:schemeClr val="tx1">
                    <a:lumMod val="75000"/>
                    <a:lumOff val="25000"/>
                  </a:schemeClr>
                </a:solidFill>
                <a:latin typeface="Segoe UI" panose="020B0502040204020203" pitchFamily="34" charset="0"/>
                <a:cs typeface="Segoe UI" panose="020B0502040204020203" pitchFamily="34" charset="0"/>
              </a:rPr>
              <a:t>: </a:t>
            </a:r>
            <a:r>
              <a:rPr lang="es-ES" sz="900" b="1" dirty="0" smtClean="0">
                <a:solidFill>
                  <a:schemeClr val="tx1">
                    <a:lumMod val="75000"/>
                    <a:lumOff val="25000"/>
                  </a:schemeClr>
                </a:solidFill>
                <a:latin typeface="Segoe UI" panose="020B0502040204020203" pitchFamily="34" charset="0"/>
                <a:cs typeface="Segoe UI" panose="020B0502040204020203" pitchFamily="34" charset="0"/>
              </a:rPr>
              <a:t>300 </a:t>
            </a:r>
            <a:r>
              <a:rPr lang="es-ES" sz="900" b="1" dirty="0">
                <a:solidFill>
                  <a:schemeClr val="tx1">
                    <a:lumMod val="75000"/>
                    <a:lumOff val="25000"/>
                  </a:schemeClr>
                </a:solidFill>
                <a:latin typeface="Segoe UI" panose="020B0502040204020203" pitchFamily="34" charset="0"/>
                <a:cs typeface="Segoe UI" panose="020B0502040204020203" pitchFamily="34" charset="0"/>
              </a:rPr>
              <a:t>entrevistas</a:t>
            </a:r>
            <a:r>
              <a:rPr lang="es-ES" sz="900" dirty="0">
                <a:solidFill>
                  <a:schemeClr val="tx1">
                    <a:lumMod val="75000"/>
                    <a:lumOff val="25000"/>
                  </a:schemeClr>
                </a:solidFill>
                <a:latin typeface="Segoe UI" panose="020B0502040204020203" pitchFamily="34" charset="0"/>
                <a:cs typeface="Segoe UI" panose="020B0502040204020203" pitchFamily="34" charset="0"/>
              </a:rPr>
              <a:t>, margen de error de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±5,4%* sobre BBDD</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spcBef>
                <a:spcPct val="25000"/>
              </a:spcBef>
              <a:spcAft>
                <a:spcPct val="25000"/>
              </a:spcAft>
              <a:buClr>
                <a:schemeClr val="bg1">
                  <a:lumMod val="65000"/>
                </a:schemeClr>
              </a:buClr>
              <a:buSzPct val="188000"/>
              <a:buFont typeface="Wingdings" panose="05000000000000000000" pitchFamily="2" charset="2"/>
              <a:buChar char="§"/>
              <a:tabLst>
                <a:tab pos="1428750" algn="l"/>
              </a:tabLst>
            </a:pPr>
            <a:r>
              <a:rPr lang="es-ES" sz="900" b="1" dirty="0">
                <a:solidFill>
                  <a:schemeClr val="tx1">
                    <a:lumMod val="75000"/>
                    <a:lumOff val="25000"/>
                  </a:schemeClr>
                </a:solidFill>
                <a:latin typeface="Segoe UI" panose="020B0502040204020203" pitchFamily="34" charset="0"/>
                <a:cs typeface="Segoe UI" panose="020B0502040204020203" pitchFamily="34" charset="0"/>
              </a:rPr>
              <a:t>Población general</a:t>
            </a:r>
            <a:r>
              <a:rPr lang="es-ES" sz="900" dirty="0">
                <a:solidFill>
                  <a:schemeClr val="tx1">
                    <a:lumMod val="75000"/>
                    <a:lumOff val="25000"/>
                  </a:schemeClr>
                </a:solidFill>
                <a:latin typeface="Segoe UI" panose="020B0502040204020203" pitchFamily="34" charset="0"/>
                <a:cs typeface="Segoe UI" panose="020B0502040204020203" pitchFamily="34" charset="0"/>
              </a:rPr>
              <a:t> que practica deporte regularmente: </a:t>
            </a:r>
            <a:r>
              <a:rPr lang="es-ES" sz="900" b="1" dirty="0">
                <a:solidFill>
                  <a:schemeClr val="tx1">
                    <a:lumMod val="75000"/>
                    <a:lumOff val="25000"/>
                  </a:schemeClr>
                </a:solidFill>
                <a:latin typeface="Segoe UI" panose="020B0502040204020203" pitchFamily="34" charset="0"/>
                <a:cs typeface="Segoe UI" panose="020B0502040204020203" pitchFamily="34" charset="0"/>
              </a:rPr>
              <a:t>300 entrevistas</a:t>
            </a:r>
            <a:r>
              <a:rPr lang="es-ES" sz="900" dirty="0">
                <a:solidFill>
                  <a:schemeClr val="tx1">
                    <a:lumMod val="75000"/>
                    <a:lumOff val="25000"/>
                  </a:schemeClr>
                </a:solidFill>
                <a:latin typeface="Segoe UI" panose="020B0502040204020203" pitchFamily="34" charset="0"/>
                <a:cs typeface="Segoe UI" panose="020B0502040204020203" pitchFamily="34" charset="0"/>
              </a:rPr>
              <a:t>, margen de error de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±5,7</a:t>
            </a:r>
            <a:r>
              <a:rPr lang="es-ES" sz="900" dirty="0">
                <a:solidFill>
                  <a:schemeClr val="tx1">
                    <a:lumMod val="75000"/>
                    <a:lumOff val="25000"/>
                  </a:schemeClr>
                </a:solidFill>
                <a:latin typeface="Segoe UI" panose="020B0502040204020203" pitchFamily="34" charset="0"/>
                <a:cs typeface="Segoe UI" panose="020B0502040204020203" pitchFamily="34" charset="0"/>
              </a:rPr>
              <a:t>%*</a:t>
            </a:r>
          </a:p>
          <a:p>
            <a:pPr marL="682625" lvl="1" indent="-171450" algn="just" eaLnBrk="0" hangingPunct="0">
              <a:spcBef>
                <a:spcPct val="25000"/>
              </a:spcBef>
              <a:spcAft>
                <a:spcPct val="25000"/>
              </a:spcAft>
              <a:buClr>
                <a:schemeClr val="bg1">
                  <a:lumMod val="65000"/>
                </a:schemeClr>
              </a:buClr>
              <a:buSzPct val="188000"/>
              <a:buFont typeface="Wingdings" panose="05000000000000000000" pitchFamily="2" charset="2"/>
              <a:buChar char="§"/>
              <a:tabLst>
                <a:tab pos="1428750" algn="l"/>
              </a:tabLst>
            </a:pPr>
            <a:r>
              <a:rPr lang="es-ES" sz="900" b="1" dirty="0">
                <a:solidFill>
                  <a:schemeClr val="tx1">
                    <a:lumMod val="75000"/>
                    <a:lumOff val="25000"/>
                  </a:schemeClr>
                </a:solidFill>
                <a:latin typeface="Segoe UI" panose="020B0502040204020203" pitchFamily="34" charset="0"/>
                <a:cs typeface="Segoe UI" panose="020B0502040204020203" pitchFamily="34" charset="0"/>
              </a:rPr>
              <a:t>Población en edad escolar </a:t>
            </a:r>
            <a:r>
              <a:rPr lang="es-ES" sz="900" dirty="0">
                <a:solidFill>
                  <a:schemeClr val="tx1">
                    <a:lumMod val="75000"/>
                    <a:lumOff val="25000"/>
                  </a:schemeClr>
                </a:solidFill>
                <a:latin typeface="Segoe UI" panose="020B0502040204020203" pitchFamily="34" charset="0"/>
                <a:cs typeface="Segoe UI" panose="020B0502040204020203" pitchFamily="34" charset="0"/>
              </a:rPr>
              <a:t>que practica deporte reglado: </a:t>
            </a:r>
            <a:r>
              <a:rPr lang="es-ES" sz="900" b="1" dirty="0">
                <a:solidFill>
                  <a:schemeClr val="tx1">
                    <a:lumMod val="75000"/>
                    <a:lumOff val="25000"/>
                  </a:schemeClr>
                </a:solidFill>
                <a:latin typeface="Segoe UI" panose="020B0502040204020203" pitchFamily="34" charset="0"/>
                <a:cs typeface="Segoe UI" panose="020B0502040204020203" pitchFamily="34" charset="0"/>
              </a:rPr>
              <a:t>300 entrevistas</a:t>
            </a:r>
            <a:r>
              <a:rPr lang="es-ES" sz="900" dirty="0">
                <a:solidFill>
                  <a:schemeClr val="tx1">
                    <a:lumMod val="75000"/>
                    <a:lumOff val="25000"/>
                  </a:schemeClr>
                </a:solidFill>
                <a:latin typeface="Segoe UI" panose="020B0502040204020203" pitchFamily="34" charset="0"/>
                <a:cs typeface="Segoe UI" panose="020B0502040204020203" pitchFamily="34" charset="0"/>
              </a:rPr>
              <a:t>, margen de error de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±5,6%*</a:t>
            </a:r>
          </a:p>
          <a:p>
            <a:pPr marL="53975" algn="just" eaLnBrk="0" hangingPunct="0">
              <a:spcBef>
                <a:spcPct val="25000"/>
              </a:spcBef>
              <a:spcAft>
                <a:spcPct val="25000"/>
              </a:spcAft>
              <a:buClr>
                <a:schemeClr val="bg1">
                  <a:lumMod val="65000"/>
                </a:schemeClr>
              </a:buClr>
              <a:buSzPct val="1880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Se ha contado con una base de datos de deportistas federados/as de 3.717 registros, así como de Alto Nivel, con 109 registros, y Alto Rendimiento de 261 registros, proporcionada por el IND. El muestreo ha sido proporcional según categoría deportiva y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federación</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  </a:t>
            </a:r>
          </a:p>
          <a:p>
            <a:pPr marL="53975" algn="just" eaLnBrk="0" hangingPunct="0">
              <a:spcBef>
                <a:spcPct val="25000"/>
              </a:spcBef>
              <a:spcAft>
                <a:spcPct val="25000"/>
              </a:spcAft>
              <a:buClr>
                <a:schemeClr val="bg1">
                  <a:lumMod val="65000"/>
                </a:schemeClr>
              </a:buClr>
              <a:buSzPct val="1880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El muestreo para población general y población en edad escolar se ha establecido según criterio de afijación proporcional a las variables, zona, grupo de edad y sexo.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9" name="Conector 111">
            <a:extLst>
              <a:ext uri="{FF2B5EF4-FFF2-40B4-BE49-F238E27FC236}">
                <a16:creationId xmlns:a16="http://schemas.microsoft.com/office/drawing/2014/main" id="{403800A2-A29A-43AE-9B8F-65CC4818A707}"/>
              </a:ext>
            </a:extLst>
          </p:cNvPr>
          <p:cNvSpPr/>
          <p:nvPr/>
        </p:nvSpPr>
        <p:spPr bwMode="auto">
          <a:xfrm>
            <a:off x="1017301" y="5536156"/>
            <a:ext cx="660426" cy="632545"/>
          </a:xfrm>
          <a:prstGeom prst="flowChartConnector">
            <a:avLst/>
          </a:prstGeom>
          <a:solidFill>
            <a:schemeClr val="bg1">
              <a:lumMod val="95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effectLst/>
              <a:latin typeface="Helvetica" pitchFamily="34" charset="0"/>
            </a:endParaRPr>
          </a:p>
        </p:txBody>
      </p:sp>
      <p:pic>
        <p:nvPicPr>
          <p:cNvPr id="20" name="Imagen 19">
            <a:extLst>
              <a:ext uri="{FF2B5EF4-FFF2-40B4-BE49-F238E27FC236}">
                <a16:creationId xmlns:a16="http://schemas.microsoft.com/office/drawing/2014/main" id="{B8204E7B-EE6D-412E-B16F-189E33793D14}"/>
              </a:ext>
            </a:extLst>
          </p:cNvPr>
          <p:cNvPicPr>
            <a:picLocks noChangeAspect="1"/>
          </p:cNvPicPr>
          <p:nvPr/>
        </p:nvPicPr>
        <p:blipFill rotWithShape="1">
          <a:blip r:embed="rId5">
            <a:clrChange>
              <a:clrFrom>
                <a:srgbClr val="FFFFFF"/>
              </a:clrFrom>
              <a:clrTo>
                <a:srgbClr val="FFFFFF">
                  <a:alpha val="0"/>
                </a:srgbClr>
              </a:clrTo>
            </a:clrChange>
          </a:blip>
          <a:srcRect l="24809" t="23004" r="23429" b="27650"/>
          <a:stretch/>
        </p:blipFill>
        <p:spPr>
          <a:xfrm>
            <a:off x="1134749" y="5647430"/>
            <a:ext cx="432574" cy="444109"/>
          </a:xfrm>
          <a:prstGeom prst="rect">
            <a:avLst/>
          </a:prstGeom>
        </p:spPr>
      </p:pic>
      <p:sp>
        <p:nvSpPr>
          <p:cNvPr id="21" name="Rectangle 3">
            <a:extLst>
              <a:ext uri="{FF2B5EF4-FFF2-40B4-BE49-F238E27FC236}">
                <a16:creationId xmlns:a16="http://schemas.microsoft.com/office/drawing/2014/main" id="{73D3E61C-E478-48FE-83BA-20A462CCC31F}"/>
              </a:ext>
            </a:extLst>
          </p:cNvPr>
          <p:cNvSpPr>
            <a:spLocks noChangeArrowheads="1"/>
          </p:cNvSpPr>
          <p:nvPr/>
        </p:nvSpPr>
        <p:spPr bwMode="auto">
          <a:xfrm>
            <a:off x="1796997" y="5604283"/>
            <a:ext cx="6416703" cy="438582"/>
          </a:xfrm>
          <a:prstGeom prst="rect">
            <a:avLst/>
          </a:prstGeom>
          <a:solidFill>
            <a:schemeClr val="bg1">
              <a:lumMod val="95000"/>
            </a:schemeClr>
          </a:solidFill>
          <a:ln>
            <a:noFill/>
          </a:ln>
        </p:spPr>
        <p:txBody>
          <a:bodyPr wrap="square" lIns="36000">
            <a:spAutoFit/>
          </a:bodyPr>
          <a:lstStyle/>
          <a:p>
            <a:pPr marL="53975" algn="just" eaLnBrk="0" hangingPunct="0">
              <a:spcBef>
                <a:spcPct val="25000"/>
              </a:spcBef>
              <a:spcAft>
                <a:spcPct val="25000"/>
              </a:spcAft>
              <a:buClr>
                <a:schemeClr val="bg1">
                  <a:lumMod val="65000"/>
                </a:schemeClr>
              </a:buClr>
              <a:buSzPts val="1800"/>
              <a:tabLst>
                <a:tab pos="1428750" algn="l"/>
              </a:tabLst>
            </a:pPr>
            <a:r>
              <a:rPr lang="es-ES" sz="900" b="1" dirty="0">
                <a:solidFill>
                  <a:schemeClr val="tx1">
                    <a:lumMod val="75000"/>
                    <a:lumOff val="25000"/>
                  </a:schemeClr>
                </a:solidFill>
                <a:latin typeface="Segoe UI" panose="020B0502040204020203" pitchFamily="34" charset="0"/>
                <a:cs typeface="Segoe UI" panose="020B0502040204020203" pitchFamily="34" charset="0"/>
              </a:rPr>
              <a:t>Fechas de realización: </a:t>
            </a:r>
          </a:p>
          <a:p>
            <a:pPr marL="53975" algn="just" eaLnBrk="0" hangingPunct="0">
              <a:spcBef>
                <a:spcPct val="25000"/>
              </a:spcBef>
              <a:spcAft>
                <a:spcPct val="25000"/>
              </a:spcAft>
              <a:buClr>
                <a:schemeClr val="bg1">
                  <a:lumMod val="65000"/>
                </a:schemeClr>
              </a:buClr>
              <a:buSzPts val="1800"/>
              <a:tabLst>
                <a:tab pos="1428750" algn="l"/>
              </a:tabLst>
            </a:pPr>
            <a:r>
              <a:rPr lang="es-ES" sz="900" dirty="0">
                <a:solidFill>
                  <a:schemeClr val="tx1">
                    <a:lumMod val="75000"/>
                    <a:lumOff val="25000"/>
                  </a:schemeClr>
                </a:solidFill>
                <a:latin typeface="Segoe UI" panose="020B0502040204020203" pitchFamily="34" charset="0"/>
                <a:cs typeface="Segoe UI" panose="020B0502040204020203" pitchFamily="34" charset="0"/>
              </a:rPr>
              <a:t>El trabajo de campo se realizó entre las </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fechas 1 y 16 </a:t>
            </a:r>
            <a:r>
              <a:rPr lang="es-ES" sz="900" dirty="0">
                <a:solidFill>
                  <a:schemeClr val="tx1">
                    <a:lumMod val="75000"/>
                    <a:lumOff val="25000"/>
                  </a:schemeClr>
                </a:solidFill>
                <a:latin typeface="Segoe UI" panose="020B0502040204020203" pitchFamily="34" charset="0"/>
                <a:cs typeface="Segoe UI" panose="020B0502040204020203" pitchFamily="34" charset="0"/>
              </a:rPr>
              <a:t>de julio de 2020. </a:t>
            </a:r>
          </a:p>
        </p:txBody>
      </p:sp>
      <p:sp>
        <p:nvSpPr>
          <p:cNvPr id="5" name="Rectángulo 4">
            <a:extLst>
              <a:ext uri="{FF2B5EF4-FFF2-40B4-BE49-F238E27FC236}">
                <a16:creationId xmlns:a16="http://schemas.microsoft.com/office/drawing/2014/main" id="{38751DE8-943E-4DFA-82C3-A994D14AC150}"/>
              </a:ext>
            </a:extLst>
          </p:cNvPr>
          <p:cNvSpPr/>
          <p:nvPr/>
        </p:nvSpPr>
        <p:spPr>
          <a:xfrm>
            <a:off x="130122" y="6356793"/>
            <a:ext cx="4572000" cy="200055"/>
          </a:xfrm>
          <a:prstGeom prst="rect">
            <a:avLst/>
          </a:prstGeom>
        </p:spPr>
        <p:txBody>
          <a:bodyPr>
            <a:spAutoFit/>
          </a:bodyPr>
          <a:lstStyle/>
          <a:p>
            <a:r>
              <a:rPr lang="es-ES_tradnl" sz="700" dirty="0">
                <a:solidFill>
                  <a:schemeClr val="tx1">
                    <a:lumMod val="75000"/>
                    <a:lumOff val="25000"/>
                  </a:schemeClr>
                </a:solidFill>
                <a:latin typeface="Helvetica" pitchFamily="34" charset="0"/>
              </a:rPr>
              <a:t>* Para un nivel de confianza del 95,5%, 1,96 </a:t>
            </a:r>
            <a:r>
              <a:rPr lang="es-ES_tradnl" sz="700" dirty="0">
                <a:solidFill>
                  <a:schemeClr val="tx1">
                    <a:lumMod val="75000"/>
                    <a:lumOff val="25000"/>
                  </a:schemeClr>
                </a:solidFill>
                <a:latin typeface="Symbol" pitchFamily="18" charset="2"/>
              </a:rPr>
              <a:t>s</a:t>
            </a:r>
            <a:r>
              <a:rPr lang="es-ES_tradnl" sz="700" dirty="0">
                <a:solidFill>
                  <a:schemeClr val="tx1">
                    <a:lumMod val="75000"/>
                    <a:lumOff val="25000"/>
                  </a:schemeClr>
                </a:solidFill>
                <a:latin typeface="Helvetica" pitchFamily="34" charset="0"/>
              </a:rPr>
              <a:t> respecto de </a:t>
            </a:r>
            <a:r>
              <a:rPr lang="es-ES_tradnl" sz="700" dirty="0">
                <a:solidFill>
                  <a:schemeClr val="tx1">
                    <a:lumMod val="75000"/>
                    <a:lumOff val="25000"/>
                  </a:schemeClr>
                </a:solidFill>
                <a:latin typeface="Symbol" pitchFamily="18" charset="2"/>
              </a:rPr>
              <a:t>m</a:t>
            </a:r>
            <a:endParaRPr lang="es-ES" sz="700" dirty="0">
              <a:solidFill>
                <a:schemeClr val="tx1">
                  <a:lumMod val="75000"/>
                  <a:lumOff val="25000"/>
                </a:schemeClr>
              </a:solidFill>
            </a:endParaRPr>
          </a:p>
        </p:txBody>
      </p:sp>
      <p:cxnSp>
        <p:nvCxnSpPr>
          <p:cNvPr id="17" name="Conector recto 16">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424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1657132353"/>
              </p:ext>
            </p:extLst>
          </p:nvPr>
        </p:nvGraphicFramePr>
        <p:xfrm>
          <a:off x="66675" y="1159143"/>
          <a:ext cx="9084115" cy="45194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338400" y="5369070"/>
            <a:ext cx="1698375"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Irritabilidad, cambios de humor</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 name="Rectangle 3"/>
          <p:cNvSpPr>
            <a:spLocks noChangeArrowheads="1"/>
          </p:cNvSpPr>
          <p:nvPr/>
        </p:nvSpPr>
        <p:spPr bwMode="auto">
          <a:xfrm>
            <a:off x="2613326" y="5369070"/>
            <a:ext cx="1698375"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Alegría, felicidad</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Rectangle 3"/>
          <p:cNvSpPr>
            <a:spLocks noChangeArrowheads="1"/>
          </p:cNvSpPr>
          <p:nvPr/>
        </p:nvSpPr>
        <p:spPr bwMode="auto">
          <a:xfrm>
            <a:off x="4912578" y="5369070"/>
            <a:ext cx="1698375" cy="507831"/>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Poco interés para realizar tareas, decaimiento, desmotivación</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8" name="Rectangle 3"/>
          <p:cNvSpPr>
            <a:spLocks noChangeArrowheads="1"/>
          </p:cNvSpPr>
          <p:nvPr/>
        </p:nvSpPr>
        <p:spPr bwMode="auto">
          <a:xfrm>
            <a:off x="7219616" y="5369070"/>
            <a:ext cx="1698375"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Soledad, aislamiento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9" name="Grupo 8"/>
          <p:cNvGrpSpPr/>
          <p:nvPr/>
        </p:nvGrpSpPr>
        <p:grpSpPr>
          <a:xfrm>
            <a:off x="626535" y="1295576"/>
            <a:ext cx="7157379" cy="250760"/>
            <a:chOff x="626535" y="1295576"/>
            <a:chExt cx="7157379" cy="250760"/>
          </a:xfrm>
        </p:grpSpPr>
        <p:sp>
          <p:nvSpPr>
            <p:cNvPr id="10" name="5 CuadroTexto"/>
            <p:cNvSpPr txBox="1"/>
            <p:nvPr/>
          </p:nvSpPr>
          <p:spPr>
            <a:xfrm>
              <a:off x="626535" y="1299795"/>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Nunca</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10 Rectángulo redondeado"/>
            <p:cNvSpPr/>
            <p:nvPr/>
          </p:nvSpPr>
          <p:spPr bwMode="auto">
            <a:xfrm>
              <a:off x="1633891" y="1365978"/>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2" name="5 CuadroTexto"/>
            <p:cNvSpPr txBox="1"/>
            <p:nvPr/>
          </p:nvSpPr>
          <p:spPr>
            <a:xfrm>
              <a:off x="1610938" y="1315504"/>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Rara vez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3" name="10 Rectángulo redondeado"/>
            <p:cNvSpPr/>
            <p:nvPr/>
          </p:nvSpPr>
          <p:spPr bwMode="auto">
            <a:xfrm>
              <a:off x="2508791" y="1377059"/>
              <a:ext cx="166324" cy="107722"/>
            </a:xfrm>
            <a:prstGeom prst="roundRect">
              <a:avLst>
                <a:gd name="adj" fmla="val 40982"/>
              </a:avLst>
            </a:prstGeom>
            <a:solidFill>
              <a:schemeClr val="bg1">
                <a:lumMod val="5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4" name="5 CuadroTexto"/>
            <p:cNvSpPr txBox="1"/>
            <p:nvPr/>
          </p:nvSpPr>
          <p:spPr>
            <a:xfrm>
              <a:off x="2998355" y="1313952"/>
              <a:ext cx="1664341" cy="230832"/>
            </a:xfrm>
            <a:prstGeom prst="rect">
              <a:avLst/>
            </a:prstGeom>
            <a:noFill/>
          </p:spPr>
          <p:txBody>
            <a:bodyPr wrap="square" rtlCol="0">
              <a:spAutoFit/>
            </a:bodyPr>
            <a:lstStyle/>
            <a:p>
              <a:pPr algn="r"/>
              <a:r>
                <a:rPr lang="es-ES" sz="900" dirty="0">
                  <a:solidFill>
                    <a:schemeClr val="tx1">
                      <a:lumMod val="75000"/>
                      <a:lumOff val="25000"/>
                    </a:schemeClr>
                  </a:solidFill>
                  <a:latin typeface="Segoe UI" panose="020B0502040204020203" pitchFamily="34" charset="0"/>
                  <a:cs typeface="Segoe UI" panose="020B0502040204020203" pitchFamily="34" charset="0"/>
                </a:rPr>
                <a:t>O</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casionalmente</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5" name="10 Rectángulo redondeado"/>
            <p:cNvSpPr/>
            <p:nvPr/>
          </p:nvSpPr>
          <p:spPr bwMode="auto">
            <a:xfrm>
              <a:off x="3544536" y="1377059"/>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6" name="5 CuadroTexto"/>
            <p:cNvSpPr txBox="1"/>
            <p:nvPr/>
          </p:nvSpPr>
          <p:spPr>
            <a:xfrm>
              <a:off x="4821909" y="1311723"/>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Con bastante frecuencia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7" name="10 Rectángulo redondeado"/>
            <p:cNvSpPr/>
            <p:nvPr/>
          </p:nvSpPr>
          <p:spPr bwMode="auto">
            <a:xfrm>
              <a:off x="4963039" y="1377059"/>
              <a:ext cx="166324" cy="107722"/>
            </a:xfrm>
            <a:prstGeom prst="roundRect">
              <a:avLst>
                <a:gd name="adj" fmla="val 40982"/>
              </a:avLst>
            </a:prstGeom>
            <a:solidFill>
              <a:schemeClr val="accent2">
                <a:lumMod val="40000"/>
                <a:lumOff val="6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8" name="5 CuadroTexto"/>
            <p:cNvSpPr txBox="1"/>
            <p:nvPr/>
          </p:nvSpPr>
          <p:spPr>
            <a:xfrm>
              <a:off x="6119573" y="1295576"/>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Todo el tiempo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9" name="10 Rectángulo redondeado"/>
            <p:cNvSpPr/>
            <p:nvPr/>
          </p:nvSpPr>
          <p:spPr bwMode="auto">
            <a:xfrm>
              <a:off x="6639024" y="1374155"/>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grpSp>
      <p:sp>
        <p:nvSpPr>
          <p:cNvPr id="20"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P.11.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Durante el tiempo de confinamiento que hemos vivido, ¿ha sentido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sp>
        <p:nvSpPr>
          <p:cNvPr id="22"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3" name="Conector recto 22">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6307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P.11. Tasa de participantes que ha sentido con bastante frecuencia o todo el tiempo durante el confinamiento…..*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graphicFrame>
        <p:nvGraphicFramePr>
          <p:cNvPr id="3" name="Gráfico 2">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125860722"/>
              </p:ext>
            </p:extLst>
          </p:nvPr>
        </p:nvGraphicFramePr>
        <p:xfrm>
          <a:off x="0" y="1199671"/>
          <a:ext cx="9004663" cy="22490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843542604"/>
              </p:ext>
            </p:extLst>
          </p:nvPr>
        </p:nvGraphicFramePr>
        <p:xfrm>
          <a:off x="85286" y="3407102"/>
          <a:ext cx="9084115" cy="2405969"/>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3"/>
          <p:cNvSpPr>
            <a:spLocks noChangeArrowheads="1"/>
          </p:cNvSpPr>
          <p:nvPr/>
        </p:nvSpPr>
        <p:spPr bwMode="auto">
          <a:xfrm>
            <a:off x="273790" y="3390955"/>
            <a:ext cx="1698375"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Malestar general a nivel psicológico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7" name="Rectangle 3"/>
          <p:cNvSpPr>
            <a:spLocks noChangeArrowheads="1"/>
          </p:cNvSpPr>
          <p:nvPr/>
        </p:nvSpPr>
        <p:spPr bwMode="auto">
          <a:xfrm>
            <a:off x="2558241" y="3390955"/>
            <a:ext cx="1698375"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Dificultad para desconectar de las preocupaciones </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8" name="Rectangle 3"/>
          <p:cNvSpPr>
            <a:spLocks noChangeArrowheads="1"/>
          </p:cNvSpPr>
          <p:nvPr/>
        </p:nvSpPr>
        <p:spPr bwMode="auto">
          <a:xfrm>
            <a:off x="4800343" y="3390955"/>
            <a:ext cx="1698375"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Sentimientos de valentía, ausencia de miedo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9" name="Rectangle 3"/>
          <p:cNvSpPr>
            <a:spLocks noChangeArrowheads="1"/>
          </p:cNvSpPr>
          <p:nvPr/>
        </p:nvSpPr>
        <p:spPr bwMode="auto">
          <a:xfrm>
            <a:off x="7107381" y="3390955"/>
            <a:ext cx="1698375"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Incertidumbre ante el futuro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0" name="Rectangle 3"/>
          <p:cNvSpPr>
            <a:spLocks noChangeArrowheads="1"/>
          </p:cNvSpPr>
          <p:nvPr/>
        </p:nvSpPr>
        <p:spPr bwMode="auto">
          <a:xfrm>
            <a:off x="273790" y="5755173"/>
            <a:ext cx="1698375" cy="3693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Irritabilidad, cambios de humor</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1" name="Rectangle 3"/>
          <p:cNvSpPr>
            <a:spLocks noChangeArrowheads="1"/>
          </p:cNvSpPr>
          <p:nvPr/>
        </p:nvSpPr>
        <p:spPr bwMode="auto">
          <a:xfrm>
            <a:off x="2548716" y="5755173"/>
            <a:ext cx="1698375"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Alegría, felicidad</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2" name="Rectangle 3"/>
          <p:cNvSpPr>
            <a:spLocks noChangeArrowheads="1"/>
          </p:cNvSpPr>
          <p:nvPr/>
        </p:nvSpPr>
        <p:spPr bwMode="auto">
          <a:xfrm>
            <a:off x="4847968" y="5755173"/>
            <a:ext cx="1698375" cy="507831"/>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Poco interés para realizar tareas, decaimiento, desmotivación</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3" name="Rectangle 3"/>
          <p:cNvSpPr>
            <a:spLocks noChangeArrowheads="1"/>
          </p:cNvSpPr>
          <p:nvPr/>
        </p:nvSpPr>
        <p:spPr bwMode="auto">
          <a:xfrm>
            <a:off x="7155006" y="5755173"/>
            <a:ext cx="1698375" cy="230832"/>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Soledad, aislamiento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63955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P.12</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¿Cómo diría que ha sido su calidad del sueño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graphicFrame>
        <p:nvGraphicFramePr>
          <p:cNvPr id="3" name="Gráfico 2">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3564453496"/>
              </p:ext>
            </p:extLst>
          </p:nvPr>
        </p:nvGraphicFramePr>
        <p:xfrm>
          <a:off x="1315879" y="1375872"/>
          <a:ext cx="7267468" cy="4198224"/>
        </p:xfrm>
        <a:graphic>
          <a:graphicData uri="http://schemas.openxmlformats.org/drawingml/2006/chart">
            <c:chart xmlns:c="http://schemas.openxmlformats.org/drawingml/2006/chart" xmlns:r="http://schemas.openxmlformats.org/officeDocument/2006/relationships" r:id="rId2"/>
          </a:graphicData>
        </a:graphic>
      </p:graphicFrame>
      <p:sp>
        <p:nvSpPr>
          <p:cNvPr id="4" name="5 CuadroTexto"/>
          <p:cNvSpPr txBox="1"/>
          <p:nvPr/>
        </p:nvSpPr>
        <p:spPr>
          <a:xfrm>
            <a:off x="-98338" y="3915439"/>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mejorado respecto a antes del confinamiento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 name="10 Rectángulo redondeado"/>
          <p:cNvSpPr/>
          <p:nvPr/>
        </p:nvSpPr>
        <p:spPr bwMode="auto">
          <a:xfrm>
            <a:off x="1566003" y="4046244"/>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6" name="5 CuadroTexto"/>
          <p:cNvSpPr txBox="1"/>
          <p:nvPr/>
        </p:nvSpPr>
        <p:spPr>
          <a:xfrm>
            <a:off x="-98338" y="3399158"/>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sido igual</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10 Rectángulo redondeado"/>
          <p:cNvSpPr/>
          <p:nvPr/>
        </p:nvSpPr>
        <p:spPr bwMode="auto">
          <a:xfrm>
            <a:off x="1566003" y="3466355"/>
            <a:ext cx="166324" cy="107722"/>
          </a:xfrm>
          <a:prstGeom prst="roundRect">
            <a:avLst>
              <a:gd name="adj" fmla="val 40982"/>
            </a:avLst>
          </a:prstGeom>
          <a:solidFill>
            <a:schemeClr val="bg1">
              <a:lumMod val="5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8" name="5 CuadroTexto"/>
          <p:cNvSpPr txBox="1"/>
          <p:nvPr/>
        </p:nvSpPr>
        <p:spPr>
          <a:xfrm>
            <a:off x="-98338" y="2746801"/>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empeorado respecto a antes del confinamiento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 name="10 Rectángulo redondeado"/>
          <p:cNvSpPr/>
          <p:nvPr/>
        </p:nvSpPr>
        <p:spPr bwMode="auto">
          <a:xfrm>
            <a:off x="1566003" y="2877606"/>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0"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1" name="Conector recto 10">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1558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P.13</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¿En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qué se ha concentrado dicho empeoramiento de la calidad del sueño</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entrevistadas que ha empeorado su calidad del sueño</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7 Gráfico"/>
          <p:cNvGraphicFramePr/>
          <p:nvPr>
            <p:extLst>
              <p:ext uri="{D42A27DB-BD31-4B8C-83A1-F6EECF244321}">
                <p14:modId xmlns:p14="http://schemas.microsoft.com/office/powerpoint/2010/main" val="1575127317"/>
              </p:ext>
            </p:extLst>
          </p:nvPr>
        </p:nvGraphicFramePr>
        <p:xfrm>
          <a:off x="573907" y="1336038"/>
          <a:ext cx="7638601" cy="4654563"/>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618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938992"/>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LAS CONSECUENCIAS ECONÓMICAS DE LA PANDEMIA EN LOS Y LAS DEPORTISTAS NAVARROS/AS</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a:solidFill>
                  <a:schemeClr val="tx1">
                    <a:lumMod val="50000"/>
                    <a:lumOff val="50000"/>
                  </a:schemeClr>
                </a:solidFill>
                <a:latin typeface="Bahnschrift Light SemiCondensed" panose="020B0502040204020203" pitchFamily="34" charset="0"/>
              </a:rPr>
              <a:t>3</a:t>
            </a:r>
            <a:r>
              <a:rPr lang="es-ES_tradnl" sz="6600" b="1" dirty="0" smtClean="0">
                <a:solidFill>
                  <a:schemeClr val="tx1">
                    <a:lumMod val="50000"/>
                    <a:lumOff val="50000"/>
                  </a:schemeClr>
                </a:solidFill>
                <a:latin typeface="Bahnschrift Light SemiCondensed" panose="020B0502040204020203" pitchFamily="34" charset="0"/>
              </a:rPr>
              <a:t>.4</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4989986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06751" y="983322"/>
            <a:ext cx="7882118" cy="5309146"/>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crisis del coronavirus no ha sido únicamente un problema de salud pública sino que igualmente ha tenido un impacto destacado en la actividad empresarial y económica y por tanto, en los niveles de ingresos de los y las navarras.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Preguntados abiertamente por ello, un 36,7% de la población general navarra que practica deporte dice haber sufrido un revés económico a consecuencia de la crisis por la Covid-19. </a:t>
            </a:r>
            <a:r>
              <a:rPr lang="es-ES" sz="1200" dirty="0">
                <a:solidFill>
                  <a:schemeClr val="tx1">
                    <a:lumMod val="75000"/>
                    <a:lumOff val="25000"/>
                  </a:schemeClr>
                </a:solidFill>
                <a:latin typeface="Segoe UI" panose="020B0502040204020203" pitchFamily="34" charset="0"/>
                <a:cs typeface="Segoe UI" panose="020B0502040204020203" pitchFamily="34" charset="0"/>
              </a:rPr>
              <a:t>En este caso,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un </a:t>
            </a:r>
            <a:r>
              <a:rPr lang="es-ES" sz="1200" dirty="0">
                <a:solidFill>
                  <a:schemeClr val="tx1">
                    <a:lumMod val="75000"/>
                    <a:lumOff val="25000"/>
                  </a:schemeClr>
                </a:solidFill>
                <a:latin typeface="Segoe UI" panose="020B0502040204020203" pitchFamily="34" charset="0"/>
                <a:cs typeface="Segoe UI" panose="020B0502040204020203" pitchFamily="34" charset="0"/>
              </a:rPr>
              <a:t>11,0% de los entrevistados y entrevistadas a los que ha impactado negativamente el coronavirus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han </a:t>
            </a:r>
            <a:r>
              <a:rPr lang="es-ES" sz="1200" dirty="0">
                <a:solidFill>
                  <a:schemeClr val="tx1">
                    <a:lumMod val="75000"/>
                    <a:lumOff val="25000"/>
                  </a:schemeClr>
                </a:solidFill>
                <a:latin typeface="Segoe UI" panose="020B0502040204020203" pitchFamily="34" charset="0"/>
                <a:cs typeface="Segoe UI" panose="020B0502040204020203" pitchFamily="34" charset="0"/>
              </a:rPr>
              <a:t>visto reducidos sus ingresos en más del 50</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Más aún, un </a:t>
            </a:r>
            <a:r>
              <a:rPr lang="es-ES" sz="1200" dirty="0">
                <a:solidFill>
                  <a:schemeClr val="tx1">
                    <a:lumMod val="75000"/>
                    <a:lumOff val="25000"/>
                  </a:schemeClr>
                </a:solidFill>
                <a:latin typeface="Segoe UI" panose="020B0502040204020203" pitchFamily="34" charset="0"/>
                <a:cs typeface="Segoe UI" panose="020B0502040204020203" pitchFamily="34" charset="0"/>
              </a:rPr>
              <a:t>15,9%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de ellos se </a:t>
            </a:r>
            <a:r>
              <a:rPr lang="es-ES" sz="1200" dirty="0">
                <a:solidFill>
                  <a:schemeClr val="tx1">
                    <a:lumMod val="75000"/>
                    <a:lumOff val="25000"/>
                  </a:schemeClr>
                </a:solidFill>
                <a:latin typeface="Segoe UI" panose="020B0502040204020203" pitchFamily="34" charset="0"/>
                <a:cs typeface="Segoe UI" panose="020B0502040204020203" pitchFamily="34" charset="0"/>
              </a:rPr>
              <a:t>ha quedado sin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ingresos.</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Entre los y las deportistas de Alto Nivel /Rendimiento, el impacto económico también ha sido relevante. Uno de cada tres entrevistados/as dice haber tenido un impacto negativo en su economía (el 33,7%).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Entre el colectivo de jóvenes en edad escolar y especialmente entre los y las deportistas federados, ambos con gran presencia de población joven, el impacto negativo en la economía parece afectar a menor número de entrevistados, aunque igualmente afecta al núcleo familiar del que son parte; el 29,2% y 19,7%, respectivamente.</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65689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P.15</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¿Le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ha impactado negativamente en su economía o en la de su unidad familiar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el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coronavirus</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entrevistadas</a:t>
            </a:r>
          </a:p>
        </p:txBody>
      </p:sp>
      <p:graphicFrame>
        <p:nvGraphicFramePr>
          <p:cNvPr id="9" name="Gráfico 8">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182667045"/>
              </p:ext>
            </p:extLst>
          </p:nvPr>
        </p:nvGraphicFramePr>
        <p:xfrm>
          <a:off x="1313626" y="1290414"/>
          <a:ext cx="7267468" cy="4198224"/>
        </p:xfrm>
        <a:graphic>
          <a:graphicData uri="http://schemas.openxmlformats.org/drawingml/2006/chart">
            <c:chart xmlns:c="http://schemas.openxmlformats.org/drawingml/2006/chart" xmlns:r="http://schemas.openxmlformats.org/officeDocument/2006/relationships" r:id="rId2"/>
          </a:graphicData>
        </a:graphic>
      </p:graphicFrame>
      <p:sp>
        <p:nvSpPr>
          <p:cNvPr id="10" name="5 CuadroTexto"/>
          <p:cNvSpPr txBox="1"/>
          <p:nvPr/>
        </p:nvSpPr>
        <p:spPr>
          <a:xfrm>
            <a:off x="-100591" y="2296241"/>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No le ha impactado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10 Rectángulo redondeado"/>
          <p:cNvSpPr/>
          <p:nvPr/>
        </p:nvSpPr>
        <p:spPr bwMode="auto">
          <a:xfrm>
            <a:off x="1563750" y="2367224"/>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4" name="5 CuadroTexto"/>
          <p:cNvSpPr txBox="1"/>
          <p:nvPr/>
        </p:nvSpPr>
        <p:spPr>
          <a:xfrm>
            <a:off x="299103" y="2806625"/>
            <a:ext cx="1264648"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Le ha impactado negativamente</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5" name="10 Rectángulo redondeado"/>
          <p:cNvSpPr/>
          <p:nvPr/>
        </p:nvSpPr>
        <p:spPr bwMode="auto">
          <a:xfrm>
            <a:off x="1563750" y="2928884"/>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8"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9" name="Conector recto 18">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9380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P.15.1</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Y dicho impacto económico ¿En qué porcentaje de reducción de ingresos se ha concretado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aproximadamente?*</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personas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entrevistadas a las que el coronavirus ha impactado negativamente en su economía (n=110)</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12345730"/>
              </p:ext>
            </p:extLst>
          </p:nvPr>
        </p:nvGraphicFramePr>
        <p:xfrm>
          <a:off x="1699399" y="1707737"/>
          <a:ext cx="6675480" cy="385621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a:spLocks noChangeArrowheads="1"/>
          </p:cNvSpPr>
          <p:nvPr/>
        </p:nvSpPr>
        <p:spPr bwMode="auto">
          <a:xfrm>
            <a:off x="6219453" y="1755830"/>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15,6%</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5" name="Rectangle 2"/>
          <p:cNvSpPr>
            <a:spLocks noChangeArrowheads="1"/>
          </p:cNvSpPr>
          <p:nvPr/>
        </p:nvSpPr>
        <p:spPr bwMode="auto">
          <a:xfrm>
            <a:off x="6883384" y="4174290"/>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29,4%</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6" name="Rectangle 2"/>
          <p:cNvSpPr>
            <a:spLocks noChangeArrowheads="1"/>
          </p:cNvSpPr>
          <p:nvPr/>
        </p:nvSpPr>
        <p:spPr bwMode="auto">
          <a:xfrm>
            <a:off x="3413792" y="4645596"/>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28,2%</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7" name="Rectangle 2"/>
          <p:cNvSpPr>
            <a:spLocks noChangeArrowheads="1"/>
          </p:cNvSpPr>
          <p:nvPr/>
        </p:nvSpPr>
        <p:spPr bwMode="auto">
          <a:xfrm>
            <a:off x="2826773" y="2767952"/>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11,0%</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8" name="Rectangle 2"/>
          <p:cNvSpPr>
            <a:spLocks noChangeArrowheads="1"/>
          </p:cNvSpPr>
          <p:nvPr/>
        </p:nvSpPr>
        <p:spPr bwMode="auto">
          <a:xfrm>
            <a:off x="3822669" y="1680084"/>
            <a:ext cx="663931"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dirty="0" smtClean="0">
                <a:solidFill>
                  <a:schemeClr val="tx1">
                    <a:lumMod val="75000"/>
                    <a:lumOff val="25000"/>
                  </a:schemeClr>
                </a:solidFill>
                <a:latin typeface="Bahnschrift Light SemiCondensed" panose="020B0502040204020203" pitchFamily="34" charset="0"/>
                <a:cs typeface="Arial" panose="020B0604020202020204" pitchFamily="34" charset="0"/>
              </a:rPr>
              <a:t>15,9%</a:t>
            </a:r>
            <a:endParaRPr lang="es-ES"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9" name="Arco 8"/>
          <p:cNvSpPr/>
          <p:nvPr/>
        </p:nvSpPr>
        <p:spPr>
          <a:xfrm rot="2726342" flipH="1">
            <a:off x="2954065" y="1440464"/>
            <a:ext cx="381753" cy="1860321"/>
          </a:xfrm>
          <a:prstGeom prst="arc">
            <a:avLst>
              <a:gd name="adj1" fmla="val 16456947"/>
              <a:gd name="adj2" fmla="val 505375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Rectangle 2"/>
          <p:cNvSpPr>
            <a:spLocks noChangeArrowheads="1"/>
          </p:cNvSpPr>
          <p:nvPr/>
        </p:nvSpPr>
        <p:spPr bwMode="auto">
          <a:xfrm>
            <a:off x="359986" y="1471136"/>
            <a:ext cx="2466787" cy="938719"/>
          </a:xfrm>
          <a:prstGeom prst="rect">
            <a:avLst/>
          </a:prstGeom>
          <a:solidFill>
            <a:schemeClr val="bg1">
              <a:lumMod val="95000"/>
            </a:schemeClr>
          </a:solidFill>
          <a:ln w="19050">
            <a:noFill/>
            <a:miter lim="800000"/>
            <a:headEnd/>
            <a:tailEnd/>
          </a:ln>
        </p:spPr>
        <p:txBody>
          <a:bodyPr wrap="square" lIns="36000">
            <a:spAutoFit/>
          </a:bodyPr>
          <a:lstStyle/>
          <a:p>
            <a:pPr algn="just">
              <a:buClr>
                <a:schemeClr val="bg1">
                  <a:lumMod val="50000"/>
                </a:schemeClr>
              </a:buClr>
              <a:buSzPct val="125000"/>
              <a:buFont typeface="Wingdings" pitchFamily="2" charset="2"/>
              <a:buNone/>
              <a:tabLst>
                <a:tab pos="3721100" algn="l"/>
              </a:tabLst>
            </a:pPr>
            <a:r>
              <a:rPr lang="es-ES_tradnl" sz="1100" dirty="0" smtClean="0">
                <a:latin typeface="Bahnschrift Light SemiCondensed" panose="020B0502040204020203" pitchFamily="34" charset="0"/>
                <a:cs typeface="Arial" panose="020B0604020202020204" pitchFamily="34" charset="0"/>
              </a:rPr>
              <a:t>Un 11,0% de los entrevistados y entrevistadas a los que ha impactado negativamente el coronavirus ha visto reducidos sus ingresos en más del 50% y un 15,9% se ha quedado sin ellos. </a:t>
            </a:r>
            <a:endParaRPr lang="es-ES" sz="1100" dirty="0">
              <a:latin typeface="Bahnschrift Light SemiCondensed" panose="020B0502040204020203" pitchFamily="34" charset="0"/>
              <a:cs typeface="Arial" panose="020B0604020202020204" pitchFamily="34" charset="0"/>
            </a:endParaRPr>
          </a:p>
        </p:txBody>
      </p:sp>
      <p:sp>
        <p:nvSpPr>
          <p:cNvPr id="11"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2" name="Conector recto 11">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Rectangle 3"/>
          <p:cNvSpPr>
            <a:spLocks noChangeArrowheads="1"/>
          </p:cNvSpPr>
          <p:nvPr/>
        </p:nvSpPr>
        <p:spPr bwMode="auto">
          <a:xfrm>
            <a:off x="160418" y="1209013"/>
            <a:ext cx="2734981" cy="246221"/>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1000" b="1" dirty="0" smtClean="0">
                <a:solidFill>
                  <a:srgbClr val="C00000"/>
                </a:solidFill>
                <a:latin typeface="Segoe UI" panose="020B0502040204020203" pitchFamily="34" charset="0"/>
                <a:cs typeface="Segoe UI" panose="020B0502040204020203" pitchFamily="34" charset="0"/>
              </a:rPr>
              <a:t>Población general que practica deporte</a:t>
            </a:r>
          </a:p>
        </p:txBody>
      </p:sp>
    </p:spTree>
    <p:extLst>
      <p:ext uri="{BB962C8B-B14F-4D97-AF65-F5344CB8AC3E}">
        <p14:creationId xmlns:p14="http://schemas.microsoft.com/office/powerpoint/2010/main" val="7586617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40935" y="983322"/>
            <a:ext cx="7847934" cy="2631490"/>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lo que respecta al impacto negativo en los deportistas de Alto Nivel/rendimiento, colectivo que cuenta en mayor grado con ingresos del mundo deportivo, uno de cada cuatro ha visto como se reducían en más del 50%. También el 9,5% dice haberse quedado sin ingresos del mundo del deporte.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Para quienes cuentan con </a:t>
            </a:r>
            <a:r>
              <a:rPr lang="es-ES" sz="1200" dirty="0">
                <a:solidFill>
                  <a:schemeClr val="tx1">
                    <a:lumMod val="75000"/>
                    <a:lumOff val="25000"/>
                  </a:schemeClr>
                </a:solidFill>
                <a:latin typeface="Segoe UI" panose="020B0502040204020203" pitchFamily="34" charset="0"/>
                <a:cs typeface="Segoe UI" panose="020B0502040204020203" pitchFamily="34" charset="0"/>
              </a:rPr>
              <a:t>retribuciones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la relación </a:t>
            </a:r>
            <a:r>
              <a:rPr lang="es-ES" sz="1200" dirty="0">
                <a:solidFill>
                  <a:schemeClr val="tx1">
                    <a:lumMod val="75000"/>
                    <a:lumOff val="25000"/>
                  </a:schemeClr>
                </a:solidFill>
                <a:latin typeface="Segoe UI" panose="020B0502040204020203" pitchFamily="34" charset="0"/>
                <a:cs typeface="Segoe UI" panose="020B0502040204020203" pitchFamily="34" charset="0"/>
              </a:rPr>
              <a:t>laboral con el Club o entidad deportiva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con la que trabajan, durante el tiempo de Estado de Alarma, uno de cada dos ha permanecido en ERTE.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smtClean="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887836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P.15.1/P.15.2.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Y dicho impacto económico ¿En qué porcentaje de reducción de ingresos se ha concretado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aproximadamente?*</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a las que el coronavirus ha impactado negativamente en su economía (n=93)</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11"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2" name="Conector recto 11">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Group 118"/>
          <p:cNvGraphicFramePr>
            <a:graphicFrameLocks noGrp="1"/>
          </p:cNvGraphicFramePr>
          <p:nvPr>
            <p:extLst>
              <p:ext uri="{D42A27DB-BD31-4B8C-83A1-F6EECF244321}">
                <p14:modId xmlns:p14="http://schemas.microsoft.com/office/powerpoint/2010/main" val="2009195457"/>
              </p:ext>
            </p:extLst>
          </p:nvPr>
        </p:nvGraphicFramePr>
        <p:xfrm>
          <a:off x="1410057" y="1461494"/>
          <a:ext cx="5007836" cy="1917077"/>
        </p:xfrm>
        <a:graphic>
          <a:graphicData uri="http://schemas.openxmlformats.org/drawingml/2006/table">
            <a:tbl>
              <a:tblPr/>
              <a:tblGrid>
                <a:gridCol w="2223242">
                  <a:extLst>
                    <a:ext uri="{9D8B030D-6E8A-4147-A177-3AD203B41FA5}">
                      <a16:colId xmlns:a16="http://schemas.microsoft.com/office/drawing/2014/main" val="20000"/>
                    </a:ext>
                  </a:extLst>
                </a:gridCol>
                <a:gridCol w="1392297">
                  <a:extLst>
                    <a:ext uri="{9D8B030D-6E8A-4147-A177-3AD203B41FA5}">
                      <a16:colId xmlns:a16="http://schemas.microsoft.com/office/drawing/2014/main" val="20003"/>
                    </a:ext>
                  </a:extLst>
                </a:gridCol>
                <a:gridCol w="1392297">
                  <a:extLst>
                    <a:ext uri="{9D8B030D-6E8A-4147-A177-3AD203B41FA5}">
                      <a16:colId xmlns:a16="http://schemas.microsoft.com/office/drawing/2014/main" val="20005"/>
                    </a:ext>
                  </a:extLst>
                </a:gridCol>
              </a:tblGrid>
              <a:tr h="216723">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algn="ctr" fontAlgn="b"/>
                      <a:r>
                        <a:rPr lang="es-ES" sz="800" b="1" i="0" u="none" strike="noStrike" dirty="0" smtClean="0">
                          <a:solidFill>
                            <a:schemeClr val="bg1"/>
                          </a:solidFill>
                          <a:effectLst/>
                          <a:latin typeface="Segoe UI" panose="020B0502040204020203" pitchFamily="34" charset="0"/>
                          <a:cs typeface="Segoe UI" panose="020B0502040204020203" pitchFamily="34" charset="0"/>
                        </a:rPr>
                        <a:t>Ingresos relacionados con el deporte</a:t>
                      </a:r>
                      <a:endParaRPr lang="es-ES" sz="8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tx1"/>
                    </a:solidFill>
                  </a:tcPr>
                </a:tc>
                <a:tc hMerge="1">
                  <a:txBody>
                    <a:bodyPr/>
                    <a:lstStyle/>
                    <a:p>
                      <a:endParaRPr lang="es-ES"/>
                    </a:p>
                  </a:txBody>
                  <a:tcPr/>
                </a:tc>
                <a:extLst>
                  <a:ext uri="{0D108BD9-81ED-4DB2-BD59-A6C34878D82A}">
                    <a16:rowId xmlns:a16="http://schemas.microsoft.com/office/drawing/2014/main" val="10000"/>
                  </a:ext>
                </a:extLst>
              </a:tr>
              <a:tr h="324476">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nivel/rendimiento </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(n=21)</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Federados/as</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a:t>
                      </a:r>
                      <a:endParaRPr lang="es-ES" sz="800" b="0" i="0" u="none" strike="noStrike"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 14)</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extLst>
                  <a:ext uri="{0D108BD9-81ED-4DB2-BD59-A6C34878D82A}">
                    <a16:rowId xmlns:a16="http://schemas.microsoft.com/office/drawing/2014/main" val="10001"/>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Se ha reducido en menos de un 10%</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23,8%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14,3%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Se ha reducido entre un 10 y un 20%</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23,8%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14,3%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Se ha reducido entre un 20 y un 50%</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19,0%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 </a:t>
                      </a:r>
                      <a:r>
                        <a:rPr lang="es-ES" sz="8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endPar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Se ha reducido más del 50%</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23,8%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42,9%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Se ha quedado sin ingresos </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9,5%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28,6%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9313">
                <a:tc>
                  <a:txBody>
                    <a:bodyPr/>
                    <a:lstStyle/>
                    <a:p>
                      <a:pPr algn="l" rtl="0" fontAlgn="ctr"/>
                      <a:r>
                        <a:rPr lang="es-ES" sz="900" b="0" i="0" u="none" strike="noStrike" dirty="0" err="1" smtClean="0">
                          <a:solidFill>
                            <a:schemeClr val="tx1">
                              <a:lumMod val="75000"/>
                              <a:lumOff val="25000"/>
                            </a:schemeClr>
                          </a:solidFill>
                          <a:effectLst/>
                          <a:latin typeface="Segoe UI" panose="020B0502040204020203" pitchFamily="34" charset="0"/>
                          <a:cs typeface="Segoe UI" panose="020B0502040204020203" pitchFamily="34" charset="0"/>
                        </a:rPr>
                        <a:t>Ns</a:t>
                      </a: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a:t>
                      </a:r>
                      <a:r>
                        <a:rPr lang="es-ES" sz="900" b="0" i="0" u="none" strike="noStrike" dirty="0" err="1" smtClean="0">
                          <a:solidFill>
                            <a:schemeClr val="tx1">
                              <a:lumMod val="75000"/>
                              <a:lumOff val="25000"/>
                            </a:schemeClr>
                          </a:solidFill>
                          <a:effectLst/>
                          <a:latin typeface="Segoe UI" panose="020B0502040204020203" pitchFamily="34" charset="0"/>
                          <a:cs typeface="Segoe UI" panose="020B0502040204020203" pitchFamily="34" charset="0"/>
                        </a:rPr>
                        <a:t>Nc</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23,8%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14,3%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8" name="Group 118"/>
          <p:cNvGraphicFramePr>
            <a:graphicFrameLocks noGrp="1"/>
          </p:cNvGraphicFramePr>
          <p:nvPr>
            <p:extLst>
              <p:ext uri="{D42A27DB-BD31-4B8C-83A1-F6EECF244321}">
                <p14:modId xmlns:p14="http://schemas.microsoft.com/office/powerpoint/2010/main" val="3100007902"/>
              </p:ext>
            </p:extLst>
          </p:nvPr>
        </p:nvGraphicFramePr>
        <p:xfrm>
          <a:off x="1410057" y="3466014"/>
          <a:ext cx="5007835" cy="1917077"/>
        </p:xfrm>
        <a:graphic>
          <a:graphicData uri="http://schemas.openxmlformats.org/drawingml/2006/table">
            <a:tbl>
              <a:tblPr/>
              <a:tblGrid>
                <a:gridCol w="2224889">
                  <a:extLst>
                    <a:ext uri="{9D8B030D-6E8A-4147-A177-3AD203B41FA5}">
                      <a16:colId xmlns:a16="http://schemas.microsoft.com/office/drawing/2014/main" val="20000"/>
                    </a:ext>
                  </a:extLst>
                </a:gridCol>
                <a:gridCol w="1391473">
                  <a:extLst>
                    <a:ext uri="{9D8B030D-6E8A-4147-A177-3AD203B41FA5}">
                      <a16:colId xmlns:a16="http://schemas.microsoft.com/office/drawing/2014/main" val="20003"/>
                    </a:ext>
                  </a:extLst>
                </a:gridCol>
                <a:gridCol w="1391473">
                  <a:extLst>
                    <a:ext uri="{9D8B030D-6E8A-4147-A177-3AD203B41FA5}">
                      <a16:colId xmlns:a16="http://schemas.microsoft.com/office/drawing/2014/main" val="20005"/>
                    </a:ext>
                  </a:extLst>
                </a:gridCol>
              </a:tblGrid>
              <a:tr h="216723">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algn="ctr" fontAlgn="b"/>
                      <a:r>
                        <a:rPr lang="es-ES" sz="800" b="1" i="0" u="none" strike="noStrike" dirty="0" smtClean="0">
                          <a:solidFill>
                            <a:schemeClr val="bg1"/>
                          </a:solidFill>
                          <a:effectLst/>
                          <a:latin typeface="Segoe UI" panose="020B0502040204020203" pitchFamily="34" charset="0"/>
                          <a:cs typeface="Segoe UI" panose="020B0502040204020203" pitchFamily="34" charset="0"/>
                        </a:rPr>
                        <a:t>Ingresos no relacionados con el deporte</a:t>
                      </a:r>
                      <a:endParaRPr lang="es-ES" sz="8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tx1"/>
                    </a:solidFill>
                  </a:tcPr>
                </a:tc>
                <a:tc hMerge="1">
                  <a:txBody>
                    <a:bodyPr/>
                    <a:lstStyle/>
                    <a:p>
                      <a:endParaRPr lang="es-ES"/>
                    </a:p>
                  </a:txBody>
                  <a:tcPr/>
                </a:tc>
                <a:extLst>
                  <a:ext uri="{0D108BD9-81ED-4DB2-BD59-A6C34878D82A}">
                    <a16:rowId xmlns:a16="http://schemas.microsoft.com/office/drawing/2014/main" val="10000"/>
                  </a:ext>
                </a:extLst>
              </a:tr>
              <a:tr h="324476">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nivel/rendimiento </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(n=34)</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Federados/as</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a:t>
                      </a:r>
                      <a:endParaRPr lang="es-ES" sz="800" b="0" i="0" u="none" strike="noStrike"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 59)</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extLst>
                  <a:ext uri="{0D108BD9-81ED-4DB2-BD59-A6C34878D82A}">
                    <a16:rowId xmlns:a16="http://schemas.microsoft.com/office/drawing/2014/main" val="10001"/>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Se ha reducido en menos de un 10%</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2,9%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Se ha reducido entre un 10 y un 20%</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8,8%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13,6%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Se ha reducido entre un 20 y un 50%</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33,9%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Se ha reducido más del 50%</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11,8%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11,9%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Se ha quedado sin ingresos </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14,7%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20,3%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29313">
                <a:tc>
                  <a:txBody>
                    <a:bodyPr/>
                    <a:lstStyle/>
                    <a:p>
                      <a:pPr algn="l" rtl="0" fontAlgn="ctr"/>
                      <a:r>
                        <a:rPr lang="es-ES" sz="900" b="0" i="0" u="none" strike="noStrike" dirty="0" smtClean="0">
                          <a:solidFill>
                            <a:schemeClr val="tx1">
                              <a:lumMod val="75000"/>
                              <a:lumOff val="25000"/>
                            </a:schemeClr>
                          </a:solidFill>
                          <a:effectLst/>
                          <a:latin typeface="Segoe UI" panose="020B0502040204020203" pitchFamily="34" charset="0"/>
                          <a:cs typeface="Segoe UI" panose="020B0502040204020203" pitchFamily="34" charset="0"/>
                        </a:rPr>
                        <a:t>No tiene ingresos</a:t>
                      </a:r>
                      <a:endParaRPr lang="es-ES" sz="900" b="0" i="0" u="none" strike="noStrike" dirty="0">
                        <a:solidFill>
                          <a:schemeClr val="tx1">
                            <a:lumMod val="75000"/>
                            <a:lumOff val="25000"/>
                          </a:schemeClr>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chemeClr val="tx1">
                              <a:lumMod val="75000"/>
                              <a:lumOff val="25000"/>
                            </a:schemeClr>
                          </a:solidFill>
                          <a:effectLst/>
                          <a:latin typeface="Segoe UI" panose="020B0502040204020203" pitchFamily="34" charset="0"/>
                          <a:cs typeface="Segoe UI" panose="020B0502040204020203" pitchFamily="34" charset="0"/>
                        </a:rPr>
                        <a:t>47,1%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chemeClr val="tx1">
                              <a:lumMod val="75000"/>
                              <a:lumOff val="25000"/>
                            </a:schemeClr>
                          </a:solidFill>
                          <a:effectLst/>
                          <a:latin typeface="Segoe UI" panose="020B0502040204020203" pitchFamily="34" charset="0"/>
                          <a:cs typeface="Segoe UI" panose="020B0502040204020203" pitchFamily="34" charset="0"/>
                        </a:rPr>
                        <a:t>18,6%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 name="Rectangle 3"/>
          <p:cNvSpPr>
            <a:spLocks noChangeArrowheads="1"/>
          </p:cNvSpPr>
          <p:nvPr/>
        </p:nvSpPr>
        <p:spPr bwMode="auto">
          <a:xfrm>
            <a:off x="401183" y="1583143"/>
            <a:ext cx="3137333" cy="246221"/>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1000" b="1" dirty="0" smtClean="0">
                <a:solidFill>
                  <a:srgbClr val="C00000"/>
                </a:solidFill>
                <a:latin typeface="Segoe UI" panose="020B0502040204020203" pitchFamily="34" charset="0"/>
                <a:cs typeface="Segoe UI" panose="020B0502040204020203" pitchFamily="34" charset="0"/>
              </a:rPr>
              <a:t>Deportistas que tienen ingresos del deporte</a:t>
            </a:r>
          </a:p>
        </p:txBody>
      </p:sp>
      <p:sp>
        <p:nvSpPr>
          <p:cNvPr id="9" name="Rectangle 3"/>
          <p:cNvSpPr>
            <a:spLocks noChangeArrowheads="1"/>
          </p:cNvSpPr>
          <p:nvPr/>
        </p:nvSpPr>
        <p:spPr bwMode="auto">
          <a:xfrm>
            <a:off x="467387" y="3554435"/>
            <a:ext cx="2977268" cy="400110"/>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1000" b="1" dirty="0" smtClean="0">
                <a:solidFill>
                  <a:srgbClr val="C00000"/>
                </a:solidFill>
                <a:latin typeface="Segoe UI" panose="020B0502040204020203" pitchFamily="34" charset="0"/>
                <a:cs typeface="Segoe UI" panose="020B0502040204020203" pitchFamily="34" charset="0"/>
              </a:rPr>
              <a:t>Deportistas que han sufrido un impacto negativo en su economía</a:t>
            </a:r>
          </a:p>
        </p:txBody>
      </p:sp>
      <p:pic>
        <p:nvPicPr>
          <p:cNvPr id="10" name="Picture 5"/>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rot="16200000">
            <a:off x="6391856" y="2803748"/>
            <a:ext cx="329673" cy="24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2"/>
          <p:cNvSpPr>
            <a:spLocks noChangeArrowheads="1"/>
          </p:cNvSpPr>
          <p:nvPr/>
        </p:nvSpPr>
        <p:spPr bwMode="auto">
          <a:xfrm>
            <a:off x="6757078" y="2625045"/>
            <a:ext cx="2386921" cy="738664"/>
          </a:xfrm>
          <a:prstGeom prst="rect">
            <a:avLst/>
          </a:prstGeom>
          <a:solidFill>
            <a:schemeClr val="bg1">
              <a:lumMod val="95000"/>
            </a:schemeClr>
          </a:solidFill>
          <a:ln w="19050">
            <a:noFill/>
            <a:miter lim="800000"/>
            <a:headEnd/>
            <a:tailEnd/>
          </a:ln>
        </p:spPr>
        <p:txBody>
          <a:bodyPr wrap="square" lIns="36000">
            <a:spAutoFit/>
          </a:bodyPr>
          <a:lstStyle/>
          <a:p>
            <a:pPr algn="just">
              <a:buClr>
                <a:schemeClr val="bg1">
                  <a:lumMod val="50000"/>
                </a:schemeClr>
              </a:buClr>
              <a:buSzPct val="125000"/>
              <a:buFont typeface="Wingdings" pitchFamily="2" charset="2"/>
              <a:buNone/>
              <a:tabLst>
                <a:tab pos="3721100" algn="l"/>
              </a:tabLst>
            </a:pPr>
            <a:r>
              <a:rPr lang="es-ES_tradnl" sz="1050" dirty="0" smtClean="0">
                <a:latin typeface="Bahnschrift Light SemiCondensed" panose="020B0502040204020203" pitchFamily="34" charset="0"/>
                <a:cs typeface="Arial" panose="020B0604020202020204" pitchFamily="34" charset="0"/>
              </a:rPr>
              <a:t>Uno de cada cuatro deportistas de alto nivel/rendimiento que dispone de ingresos del deporte ha visto reducidos en más del 50% y un 9,5% se ha quedado sin ingresos. </a:t>
            </a:r>
            <a:endParaRPr lang="es-ES" sz="1050" dirty="0">
              <a:latin typeface="Bahnschrift Light SemiCondensed" panose="020B0502040204020203" pitchFamily="34" charset="0"/>
              <a:cs typeface="Arial" panose="020B0604020202020204" pitchFamily="34" charset="0"/>
            </a:endParaRPr>
          </a:p>
        </p:txBody>
      </p:sp>
      <p:pic>
        <p:nvPicPr>
          <p:cNvPr id="16" name="Picture 5"/>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rot="16200000">
            <a:off x="6374435" y="4779622"/>
            <a:ext cx="329673" cy="24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2"/>
          <p:cNvSpPr>
            <a:spLocks noChangeArrowheads="1"/>
          </p:cNvSpPr>
          <p:nvPr/>
        </p:nvSpPr>
        <p:spPr bwMode="auto">
          <a:xfrm>
            <a:off x="6678072" y="4691266"/>
            <a:ext cx="2386921" cy="415498"/>
          </a:xfrm>
          <a:prstGeom prst="rect">
            <a:avLst/>
          </a:prstGeom>
          <a:noFill/>
          <a:ln w="19050">
            <a:noFill/>
            <a:miter lim="800000"/>
            <a:headEnd/>
            <a:tailEnd/>
          </a:ln>
        </p:spPr>
        <p:txBody>
          <a:bodyPr wrap="square" lIns="36000">
            <a:spAutoFit/>
          </a:bodyPr>
          <a:lstStyle/>
          <a:p>
            <a:pPr algn="just">
              <a:buClr>
                <a:schemeClr val="bg1">
                  <a:lumMod val="50000"/>
                </a:schemeClr>
              </a:buClr>
              <a:buSzPct val="125000"/>
              <a:buFont typeface="Wingdings" pitchFamily="2" charset="2"/>
              <a:buNone/>
              <a:tabLst>
                <a:tab pos="3721100" algn="l"/>
              </a:tabLst>
            </a:pPr>
            <a:r>
              <a:rPr lang="es-ES_tradnl" sz="1050" dirty="0" smtClean="0">
                <a:latin typeface="Bahnschrift Light SemiCondensed" panose="020B0502040204020203" pitchFamily="34" charset="0"/>
                <a:cs typeface="Arial" panose="020B0604020202020204" pitchFamily="34" charset="0"/>
              </a:rPr>
              <a:t>Valores semejantes a los de población general. </a:t>
            </a:r>
            <a:endParaRPr lang="es-ES" sz="1050" dirty="0">
              <a:latin typeface="Bahnschrift Light Semi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822706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4783520" y="1358781"/>
            <a:ext cx="3836719" cy="4195985"/>
          </a:xfrm>
          <a:prstGeom prst="rect">
            <a:avLst/>
          </a:prstGeom>
          <a:solidFill>
            <a:schemeClr val="bg1">
              <a:lumMod val="95000"/>
              <a:alpha val="77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6" y="3106397"/>
            <a:ext cx="3217899" cy="1384995"/>
          </a:xfrm>
          <a:prstGeom prst="rect">
            <a:avLst/>
          </a:prstGeom>
          <a:noFill/>
          <a:ln w="9525">
            <a:noFill/>
            <a:miter lim="800000"/>
            <a:headEnd/>
            <a:tailEnd/>
          </a:ln>
        </p:spPr>
        <p:txBody>
          <a:bodyPr wrap="square">
            <a:spAutoFit/>
          </a:bodyPr>
          <a:lstStyle/>
          <a:p>
            <a:pPr algn="ctr"/>
            <a:r>
              <a:rPr lang="es-ES_tradnl" sz="2800" dirty="0" smtClean="0">
                <a:latin typeface="Bahnschrift Light SemiCondensed" panose="020B0502040204020203" pitchFamily="34" charset="0"/>
                <a:ea typeface="Brandon Grotesque Thin" charset="0"/>
                <a:cs typeface="Brandon Grotesque Thin" charset="0"/>
              </a:rPr>
              <a:t>CARACTERÍSTICAS DE LOS COLECTIVOS PARTICIPANTES</a:t>
            </a:r>
            <a:endParaRPr lang="es-ES" sz="28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529008"/>
          </a:xfrm>
          <a:prstGeom prst="rect">
            <a:avLst/>
          </a:prstGeom>
          <a:noFill/>
          <a:ln w="9525">
            <a:noFill/>
            <a:miter lim="800000"/>
            <a:headEnd/>
            <a:tailEnd/>
          </a:ln>
        </p:spPr>
        <p:txBody>
          <a:bodyPr wrap="square">
            <a:spAutoFit/>
          </a:bodyPr>
          <a:lstStyle/>
          <a:p>
            <a:pPr algn="ctr">
              <a:lnSpc>
                <a:spcPct val="150000"/>
              </a:lnSpc>
            </a:pPr>
            <a:r>
              <a:rPr lang="es-ES_tradnl" sz="7200" b="1" dirty="0" smtClean="0">
                <a:solidFill>
                  <a:schemeClr val="tx1">
                    <a:lumMod val="50000"/>
                    <a:lumOff val="50000"/>
                  </a:schemeClr>
                </a:solidFill>
                <a:latin typeface="Bahnschrift Light SemiCondensed" panose="020B0502040204020203" pitchFamily="34" charset="0"/>
              </a:rPr>
              <a:t>2.</a:t>
            </a:r>
            <a:endParaRPr lang="es-ES" sz="66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2562262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P.15.3.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Durante el tiempo de confinamiento, ¿Cómo ha cambiado la relación laboral con el Club o entidad deportiva con la que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trabaja?*</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que tiene una retribución de un club o entidad deportiva (n=26)</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11"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2" name="Conector recto 11">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Gráfico 7"/>
          <p:cNvGraphicFramePr/>
          <p:nvPr>
            <p:extLst>
              <p:ext uri="{D42A27DB-BD31-4B8C-83A1-F6EECF244321}">
                <p14:modId xmlns:p14="http://schemas.microsoft.com/office/powerpoint/2010/main" val="3049155800"/>
              </p:ext>
            </p:extLst>
          </p:nvPr>
        </p:nvGraphicFramePr>
        <p:xfrm>
          <a:off x="1837057" y="1144659"/>
          <a:ext cx="3704695" cy="4475321"/>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6200000">
            <a:off x="4587367" y="2719072"/>
            <a:ext cx="437049" cy="32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5073556" y="2629151"/>
            <a:ext cx="2466787" cy="600164"/>
          </a:xfrm>
          <a:prstGeom prst="rect">
            <a:avLst/>
          </a:prstGeom>
          <a:solidFill>
            <a:schemeClr val="bg1">
              <a:lumMod val="95000"/>
            </a:schemeClr>
          </a:solidFill>
          <a:ln w="19050">
            <a:noFill/>
            <a:miter lim="800000"/>
            <a:headEnd/>
            <a:tailEnd/>
          </a:ln>
        </p:spPr>
        <p:txBody>
          <a:bodyPr wrap="square" lIns="36000">
            <a:spAutoFit/>
          </a:bodyPr>
          <a:lstStyle/>
          <a:p>
            <a:pPr algn="just">
              <a:buClr>
                <a:schemeClr val="bg1">
                  <a:lumMod val="50000"/>
                </a:schemeClr>
              </a:buClr>
              <a:buSzPct val="125000"/>
              <a:buFont typeface="Wingdings" pitchFamily="2" charset="2"/>
              <a:buNone/>
              <a:tabLst>
                <a:tab pos="3721100" algn="l"/>
              </a:tabLst>
            </a:pPr>
            <a:r>
              <a:rPr lang="es-ES_tradnl" sz="1100" dirty="0" smtClean="0">
                <a:latin typeface="Bahnschrift Light SemiCondensed" panose="020B0502040204020203" pitchFamily="34" charset="0"/>
                <a:cs typeface="Arial" panose="020B0604020202020204" pitchFamily="34" charset="0"/>
              </a:rPr>
              <a:t>Uno de cada dos deportistas navarros/as que tiene una retribución de un club o entidad deportiva ha estado en ERTE. </a:t>
            </a:r>
            <a:endParaRPr lang="es-ES" sz="1100" dirty="0">
              <a:latin typeface="Bahnschrift Light Semi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3379403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4783520" y="1358781"/>
            <a:ext cx="3836719" cy="4195985"/>
          </a:xfrm>
          <a:prstGeom prst="rect">
            <a:avLst/>
          </a:prstGeom>
          <a:solidFill>
            <a:schemeClr val="bg1">
              <a:lumMod val="95000"/>
              <a:alpha val="77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2246769"/>
          </a:xfrm>
          <a:prstGeom prst="rect">
            <a:avLst/>
          </a:prstGeom>
          <a:noFill/>
          <a:ln w="9525">
            <a:noFill/>
            <a:miter lim="800000"/>
            <a:headEnd/>
            <a:tailEnd/>
          </a:ln>
        </p:spPr>
        <p:txBody>
          <a:bodyPr wrap="square">
            <a:spAutoFit/>
          </a:bodyPr>
          <a:lstStyle/>
          <a:p>
            <a:pPr algn="ctr"/>
            <a:r>
              <a:rPr lang="es-ES_tradnl" sz="2800" dirty="0" smtClean="0">
                <a:latin typeface="Bahnschrift Light SemiCondensed" panose="020B0502040204020203" pitchFamily="34" charset="0"/>
                <a:ea typeface="Brandon Grotesque Thin" charset="0"/>
                <a:cs typeface="Brandon Grotesque Thin" charset="0"/>
              </a:rPr>
              <a:t>LOS Y LAS DEPORTISTAS DE ALTO NIVEL, RENDIMIENTO Y FEDERADOS/AS</a:t>
            </a:r>
            <a:endParaRPr lang="es-ES" sz="28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529008"/>
          </a:xfrm>
          <a:prstGeom prst="rect">
            <a:avLst/>
          </a:prstGeom>
          <a:noFill/>
          <a:ln w="9525">
            <a:noFill/>
            <a:miter lim="800000"/>
            <a:headEnd/>
            <a:tailEnd/>
          </a:ln>
        </p:spPr>
        <p:txBody>
          <a:bodyPr wrap="square">
            <a:spAutoFit/>
          </a:bodyPr>
          <a:lstStyle/>
          <a:p>
            <a:pPr algn="ctr">
              <a:lnSpc>
                <a:spcPct val="150000"/>
              </a:lnSpc>
            </a:pPr>
            <a:r>
              <a:rPr lang="es-ES_tradnl" sz="7200" b="1" dirty="0">
                <a:solidFill>
                  <a:schemeClr val="tx1">
                    <a:lumMod val="50000"/>
                    <a:lumOff val="50000"/>
                  </a:schemeClr>
                </a:solidFill>
                <a:latin typeface="Bahnschrift Light SemiCondensed" panose="020B0502040204020203" pitchFamily="34" charset="0"/>
              </a:rPr>
              <a:t>4</a:t>
            </a:r>
            <a:r>
              <a:rPr lang="es-ES_tradnl" sz="7200" b="1" dirty="0" smtClean="0">
                <a:solidFill>
                  <a:schemeClr val="tx1">
                    <a:lumMod val="50000"/>
                    <a:lumOff val="50000"/>
                  </a:schemeClr>
                </a:solidFill>
                <a:latin typeface="Bahnschrift Light SemiCondensed" panose="020B0502040204020203" pitchFamily="34" charset="0"/>
              </a:rPr>
              <a:t>.</a:t>
            </a:r>
            <a:endParaRPr lang="es-ES" sz="66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41632876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89660" y="983322"/>
            <a:ext cx="7899209" cy="3693319"/>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presente capítulo se profundiza en la vivencia del colectivo de deportistas de alto nivel y alto rendimiento, así como los y las federados/as de la </a:t>
            </a:r>
            <a:r>
              <a:rPr lang="es-ES" sz="1200" dirty="0">
                <a:solidFill>
                  <a:schemeClr val="tx1">
                    <a:lumMod val="75000"/>
                    <a:lumOff val="25000"/>
                  </a:schemeClr>
                </a:solidFill>
                <a:latin typeface="Segoe UI" panose="020B0502040204020203" pitchFamily="34" charset="0"/>
                <a:cs typeface="Segoe UI" panose="020B0502040204020203" pitchFamily="34" charset="0"/>
              </a:rPr>
              <a:t>C</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omunidad Foral, a través de los siguientes indicadores: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Actitud frente al deporte en el confinamiento</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Diferencias entre el confinamiento y la desescalada e impacto en la condición física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futuro de las competiciones deportivas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nueva normalidad</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a:solidFill>
                  <a:schemeClr val="tx1">
                    <a:lumMod val="75000"/>
                    <a:lumOff val="25000"/>
                  </a:schemeClr>
                </a:solidFill>
                <a:latin typeface="Segoe UI" panose="020B0502040204020203" pitchFamily="34" charset="0"/>
                <a:cs typeface="Segoe UI" panose="020B0502040204020203" pitchFamily="34" charset="0"/>
              </a:rPr>
              <a:t>Capacidad del deportista para afrontar una situación de crisis como la provocada por la Covid-19.</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Demandas a la Administración y percepción de apoyo recibido</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Con efecto de profundizar en sus diferencias, se segmentan los resultados entre el colectivo de Alto Nivel y Alto Rendimiento.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52318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200329"/>
          </a:xfrm>
          <a:prstGeom prst="rect">
            <a:avLst/>
          </a:prstGeom>
          <a:noFill/>
          <a:ln w="9525">
            <a:noFill/>
            <a:miter lim="800000"/>
            <a:headEnd/>
            <a:tailEnd/>
          </a:ln>
        </p:spPr>
        <p:txBody>
          <a:bodyPr wrap="square">
            <a:spAutoFit/>
          </a:bodyPr>
          <a:lstStyle/>
          <a:p>
            <a:pPr algn="ctr"/>
            <a:r>
              <a:rPr lang="es-ES" sz="2400" dirty="0">
                <a:latin typeface="Bahnschrift Light SemiCondensed" panose="020B0502040204020203" pitchFamily="34" charset="0"/>
                <a:ea typeface="Brandon Grotesque Thin" charset="0"/>
                <a:cs typeface="Brandon Grotesque Thin" charset="0"/>
              </a:rPr>
              <a:t>PRACTICA DEPORTIVA DURANTE EL </a:t>
            </a:r>
            <a:r>
              <a:rPr lang="es-ES" sz="2400" dirty="0" smtClean="0">
                <a:latin typeface="Bahnschrift Light SemiCondensed" panose="020B0502040204020203" pitchFamily="34" charset="0"/>
                <a:ea typeface="Brandon Grotesque Thin" charset="0"/>
                <a:cs typeface="Brandon Grotesque Thin" charset="0"/>
              </a:rPr>
              <a:t>CONFINAMIENTO</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4.1</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7004095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3664" y="983322"/>
            <a:ext cx="7805205" cy="4570482"/>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tasa de deportistas de Alto Nivel  y de Alto Rendimiento que ha parado toda actividad física durante el tiempo del confinamiento es muy reducida -el 4,8% y el 8,5%, respectivamente-, habiendo la mayoría adaptado sus entrenamientos durante ese tiempo. También en este caso, la gran mayoría de los que continuaron ejercitándose han contado con el apoyo de su entrenador/a, técnico/a (el 75%), fundamentalmente a través del envío regular de entrenamientos por mail o video.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No sucede lo mismo en el caso de los y las deportistas federados/federadas, ya que son uno de cada cuatro participantes los que afirman no haber continuado realizando ejercicio en el tiempo de Estado de Alarma. Otra de las diferencias es que tampoco contaron con la presencia y apoyo mayoritario del entrenador/a en caso de haber seguido practicando rutinas de entrenamiento, siendo más bien una tarea personal.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 los y las deportistas, bien federados y federadas o de Alto Nivel/ Rendimiento, las barreras para realizar actividad física durante el confinamiento son bien distintas a las de otros colectivos que veremos más adelante, ya que la falta de medios o infraestructuras juega aquí un papel relevante por delante de otros aspectos como la motivación o falta de tiempo.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57863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P.19</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¿Durante el tiempo de confinamiento estricto antes de comenzar las fases de la desescalada, ha continuado con los entrenamientos o ha adaptado el entrenamiento o bien ha parado toda actividad</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(n=375)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5" name="Gráfico 4">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4197047333"/>
              </p:ext>
            </p:extLst>
          </p:nvPr>
        </p:nvGraphicFramePr>
        <p:xfrm>
          <a:off x="1427722" y="1188692"/>
          <a:ext cx="7267468" cy="4198224"/>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76913" y="3838526"/>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practicado deporte, alguna rutina deportiva</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10 Rectángulo redondeado"/>
          <p:cNvSpPr/>
          <p:nvPr/>
        </p:nvSpPr>
        <p:spPr bwMode="auto">
          <a:xfrm>
            <a:off x="1741254" y="3969331"/>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8" name="5 CuadroTexto"/>
          <p:cNvSpPr txBox="1"/>
          <p:nvPr/>
        </p:nvSpPr>
        <p:spPr>
          <a:xfrm>
            <a:off x="76913" y="3253877"/>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adaptado sus entrenamientos</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 name="10 Rectángulo redondeado"/>
          <p:cNvSpPr/>
          <p:nvPr/>
        </p:nvSpPr>
        <p:spPr bwMode="auto">
          <a:xfrm>
            <a:off x="1741254" y="3389442"/>
            <a:ext cx="166324" cy="107722"/>
          </a:xfrm>
          <a:prstGeom prst="roundRect">
            <a:avLst>
              <a:gd name="adj" fmla="val 40982"/>
            </a:avLst>
          </a:prstGeom>
          <a:solidFill>
            <a:schemeClr val="bg1">
              <a:lumMod val="5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0" name="5 CuadroTexto"/>
          <p:cNvSpPr txBox="1"/>
          <p:nvPr/>
        </p:nvSpPr>
        <p:spPr>
          <a:xfrm>
            <a:off x="76912" y="2649707"/>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Ha parado toda actividad deportiva</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10 Rectángulo redondeado"/>
          <p:cNvSpPr/>
          <p:nvPr/>
        </p:nvSpPr>
        <p:spPr bwMode="auto">
          <a:xfrm>
            <a:off x="1741254" y="2800693"/>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2" name="5 CuadroTexto"/>
          <p:cNvSpPr txBox="1"/>
          <p:nvPr/>
        </p:nvSpPr>
        <p:spPr>
          <a:xfrm>
            <a:off x="76913" y="2128165"/>
            <a:ext cx="1664341" cy="230832"/>
          </a:xfrm>
          <a:prstGeom prst="rect">
            <a:avLst/>
          </a:prstGeom>
          <a:noFill/>
        </p:spPr>
        <p:txBody>
          <a:bodyPr wrap="square" rtlCol="0">
            <a:spAutoFit/>
          </a:bodyPr>
          <a:lstStyle/>
          <a:p>
            <a:pPr algn="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Ns</a:t>
            </a:r>
            <a:r>
              <a:rPr lang="es-ES" sz="900" dirty="0" smtClean="0">
                <a:solidFill>
                  <a:schemeClr val="tx1">
                    <a:lumMod val="75000"/>
                    <a:lumOff val="25000"/>
                  </a:schemeClr>
                </a:solidFill>
                <a:latin typeface="Segoe UI" panose="020B0502040204020203" pitchFamily="34" charset="0"/>
                <a:cs typeface="Segoe UI" panose="020B0502040204020203" pitchFamily="34" charset="0"/>
              </a:rPr>
              <a:t>/</a:t>
            </a: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nc</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3" name="10 Rectángulo redondeado"/>
          <p:cNvSpPr/>
          <p:nvPr/>
        </p:nvSpPr>
        <p:spPr bwMode="auto">
          <a:xfrm>
            <a:off x="1741255" y="2219329"/>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4"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5" name="Conector recto 1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8614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P.20</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¿Ha contado con la supervisión y apoyo del entrenador/técnico/preparador/a</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P.21 ¿Cómo ha mantenido la supervisión, contacto?</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que en el confinamiento han seguido entrenando (n=292)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56335041"/>
              </p:ext>
            </p:extLst>
          </p:nvPr>
        </p:nvGraphicFramePr>
        <p:xfrm>
          <a:off x="403006" y="1625141"/>
          <a:ext cx="4175249" cy="241191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a:spLocks noChangeArrowheads="1"/>
          </p:cNvSpPr>
          <p:nvPr/>
        </p:nvSpPr>
        <p:spPr bwMode="auto">
          <a:xfrm>
            <a:off x="1743016" y="1378920"/>
            <a:ext cx="1854763" cy="400110"/>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1000" b="1" dirty="0" smtClean="0">
                <a:solidFill>
                  <a:srgbClr val="C00000"/>
                </a:solidFill>
                <a:latin typeface="Segoe UI" panose="020B0502040204020203" pitchFamily="34" charset="0"/>
                <a:cs typeface="Segoe UI" panose="020B0502040204020203" pitchFamily="34" charset="0"/>
              </a:rPr>
              <a:t>Deportistas Alto Nivel/Rendimiento (n=84)</a:t>
            </a:r>
          </a:p>
        </p:txBody>
      </p:sp>
      <p:sp>
        <p:nvSpPr>
          <p:cNvPr id="5" name="Rectangle 3"/>
          <p:cNvSpPr>
            <a:spLocks noChangeArrowheads="1"/>
          </p:cNvSpPr>
          <p:nvPr/>
        </p:nvSpPr>
        <p:spPr bwMode="auto">
          <a:xfrm>
            <a:off x="5298067" y="1378920"/>
            <a:ext cx="1854763" cy="246221"/>
          </a:xfrm>
          <a:prstGeom prst="rect">
            <a:avLst/>
          </a:prstGeom>
          <a:solidFill>
            <a:schemeClr val="bg1"/>
          </a:solidFill>
          <a:ln>
            <a:noFill/>
          </a:ln>
        </p:spPr>
        <p:txBody>
          <a:bodyPr wrap="square" lIns="36000">
            <a:spAutoFit/>
          </a:bodyPr>
          <a:lstStyle/>
          <a:p>
            <a:pPr marL="53975" algn="ctr" eaLnBrk="0" hangingPunct="0">
              <a:spcBef>
                <a:spcPct val="25000"/>
              </a:spcBef>
              <a:spcAft>
                <a:spcPct val="25000"/>
              </a:spcAft>
              <a:buClr>
                <a:schemeClr val="bg1">
                  <a:lumMod val="65000"/>
                </a:schemeClr>
              </a:buClr>
              <a:buSzPts val="1800"/>
              <a:tabLst>
                <a:tab pos="1428750" algn="l"/>
              </a:tabLst>
            </a:pPr>
            <a:r>
              <a:rPr lang="es-ES" sz="1000" b="1" dirty="0" smtClean="0">
                <a:solidFill>
                  <a:srgbClr val="C00000"/>
                </a:solidFill>
                <a:latin typeface="Segoe UI" panose="020B0502040204020203" pitchFamily="34" charset="0"/>
                <a:cs typeface="Segoe UI" panose="020B0502040204020203" pitchFamily="34" charset="0"/>
              </a:rPr>
              <a:t>Federados/as (n=208)</a:t>
            </a:r>
          </a:p>
        </p:txBody>
      </p:sp>
      <p:graphicFrame>
        <p:nvGraphicFramePr>
          <p:cNvPr id="6" name="Object 2"/>
          <p:cNvGraphicFramePr>
            <a:graphicFrameLocks noChangeAspect="1"/>
          </p:cNvGraphicFramePr>
          <p:nvPr>
            <p:extLst>
              <p:ext uri="{D42A27DB-BD31-4B8C-83A1-F6EECF244321}">
                <p14:modId xmlns:p14="http://schemas.microsoft.com/office/powerpoint/2010/main" val="2267413685"/>
              </p:ext>
            </p:extLst>
          </p:nvPr>
        </p:nvGraphicFramePr>
        <p:xfrm>
          <a:off x="4034968" y="1625141"/>
          <a:ext cx="4175249" cy="2411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7 Gráfico"/>
          <p:cNvGraphicFramePr/>
          <p:nvPr>
            <p:extLst>
              <p:ext uri="{D42A27DB-BD31-4B8C-83A1-F6EECF244321}">
                <p14:modId xmlns:p14="http://schemas.microsoft.com/office/powerpoint/2010/main" val="1757335070"/>
              </p:ext>
            </p:extLst>
          </p:nvPr>
        </p:nvGraphicFramePr>
        <p:xfrm>
          <a:off x="615297" y="3913974"/>
          <a:ext cx="3611670" cy="2359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7 Gráfico"/>
          <p:cNvGraphicFramePr/>
          <p:nvPr>
            <p:extLst>
              <p:ext uri="{D42A27DB-BD31-4B8C-83A1-F6EECF244321}">
                <p14:modId xmlns:p14="http://schemas.microsoft.com/office/powerpoint/2010/main" val="1615894409"/>
              </p:ext>
            </p:extLst>
          </p:nvPr>
        </p:nvGraphicFramePr>
        <p:xfrm>
          <a:off x="4316757" y="3913974"/>
          <a:ext cx="3611670" cy="2359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334578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P.23</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¿Por qué motivos ha parado toda actividad deportiva durante el confinamiento?, ¿cuáles son las principales barreras que se ha encontrado para realizar deporte</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que en el confinamiento han parado toda actividad deportiva (n=82)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77736698"/>
              </p:ext>
            </p:extLst>
          </p:nvPr>
        </p:nvGraphicFramePr>
        <p:xfrm>
          <a:off x="401182" y="1283158"/>
          <a:ext cx="8294008" cy="4068376"/>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648482"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7804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200329"/>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VALORACIÓN DEL CONFINAMIENTO Y LA DESESCALADA</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4.2</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6895982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26393" y="983322"/>
            <a:ext cx="7762476" cy="5355312"/>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deportistas analizados/as han establecido una diferencia clara entre las fases de confinamiento y desescalada en diferentes aspectos relacionados con su practica deportiva; la motivación, la satisfacción y la efectividad.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deportistas de Alto Nivel de la Comunidad Foral han visto claramente un retroceso en el tiempo de confinamiento en todos los aspectos pero destacan especialmente, la efectividad de la práctica deportiva. En este caso, siete de cada diez considera que ha sido peor que en los meses previos a la pandemia. Por otra parte, en la fase </a:t>
            </a:r>
            <a:r>
              <a:rPr lang="es-ES" sz="1200" dirty="0">
                <a:solidFill>
                  <a:schemeClr val="tx1">
                    <a:lumMod val="75000"/>
                    <a:lumOff val="25000"/>
                  </a:schemeClr>
                </a:solidFill>
                <a:latin typeface="Segoe UI" panose="020B0502040204020203" pitchFamily="34" charset="0"/>
                <a:cs typeface="Segoe UI" panose="020B0502040204020203" pitchFamily="34" charset="0"/>
              </a:rPr>
              <a:t>de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desescalada, cuando se permitió </a:t>
            </a:r>
            <a:r>
              <a:rPr lang="es-ES" sz="1200" dirty="0">
                <a:solidFill>
                  <a:schemeClr val="tx1">
                    <a:lumMod val="75000"/>
                    <a:lumOff val="25000"/>
                  </a:schemeClr>
                </a:solidFill>
                <a:latin typeface="Segoe UI" panose="020B0502040204020203" pitchFamily="34" charset="0"/>
                <a:cs typeface="Segoe UI" panose="020B0502040204020203" pitchFamily="34" charset="0"/>
              </a:rPr>
              <a:t>retomar la actividad deportiva según las categorías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a:t>
            </a:r>
            <a:r>
              <a:rPr lang="es-ES" sz="1200" dirty="0">
                <a:solidFill>
                  <a:schemeClr val="tx1">
                    <a:lumMod val="75000"/>
                    <a:lumOff val="25000"/>
                  </a:schemeClr>
                </a:solidFill>
                <a:latin typeface="Segoe UI" panose="020B0502040204020203" pitchFamily="34" charset="0"/>
                <a:cs typeface="Segoe UI" panose="020B0502040204020203" pitchFamily="34" charset="0"/>
              </a:rPr>
              <a:t>fases y con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limitaciones, los deportistas de Alto Nivel han destacado positivamente tanto su motivación como la efectividad, que en su mayoría consideran incluso mejor que antes de la llegada de la Covid-19. </a:t>
            </a: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 los y las deportistas de Alto Rendimiento la valoración en el tiempo de confinamiento es mayoritariamente negativa pero en lo que respecta a la efectividad en este periodo, no tan crítica como en el caso de Alto Nivel. Por su parte en la desescalada, la motivación y la satisfacción con su práctica se considera mayoritariamente mejor que meses antes del </a:t>
            </a:r>
            <a:r>
              <a:rPr lang="es-ES" sz="1200" dirty="0" err="1" smtClean="0">
                <a:solidFill>
                  <a:schemeClr val="tx1">
                    <a:lumMod val="75000"/>
                    <a:lumOff val="25000"/>
                  </a:schemeClr>
                </a:solidFill>
                <a:latin typeface="Segoe UI" panose="020B0502040204020203" pitchFamily="34" charset="0"/>
                <a:cs typeface="Segoe UI" panose="020B0502040204020203" pitchFamily="34" charset="0"/>
              </a:rPr>
              <a:t>Covid</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pero se muestran algo más críticos con la efectividad de la practica deportiva, en cierta forma como si achacasen limitaciones. </a:t>
            </a: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 los y las federados/as sucede algo similar al caso de los y las deportistas de Alto Rendimiento ya que en la fase de desescalada la efectividad de la practica deportiva es poco entusiasta.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9436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569660"/>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LAS CARACTERÍSTICAS DEL COLECTIVO DE DEPORTISTAS NAVARROS Y NAVARRAS</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2.1</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6193532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P.22.1. En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primer lugar, ¿durante el tiempo del confinamiento y comparado con los meses anteriores a la pandemia, diría que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19 Gráfico"/>
          <p:cNvGraphicFramePr/>
          <p:nvPr>
            <p:extLst>
              <p:ext uri="{D42A27DB-BD31-4B8C-83A1-F6EECF244321}">
                <p14:modId xmlns:p14="http://schemas.microsoft.com/office/powerpoint/2010/main" val="2865587921"/>
              </p:ext>
            </p:extLst>
          </p:nvPr>
        </p:nvGraphicFramePr>
        <p:xfrm>
          <a:off x="1047339" y="1331470"/>
          <a:ext cx="7001694" cy="4897695"/>
        </p:xfrm>
        <a:graphic>
          <a:graphicData uri="http://schemas.openxmlformats.org/drawingml/2006/chart">
            <c:chart xmlns:c="http://schemas.openxmlformats.org/drawingml/2006/chart" xmlns:r="http://schemas.openxmlformats.org/officeDocument/2006/relationships" r:id="rId2"/>
          </a:graphicData>
        </a:graphic>
      </p:graphicFrame>
      <p:sp>
        <p:nvSpPr>
          <p:cNvPr id="4" name="5 CuadroTexto"/>
          <p:cNvSpPr txBox="1"/>
          <p:nvPr/>
        </p:nvSpPr>
        <p:spPr>
          <a:xfrm>
            <a:off x="192243" y="1886364"/>
            <a:ext cx="1324598" cy="577081"/>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LA MOTIVACIÓN DE LA PRÁCTICA DEPORTIVA</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 name="5 CuadroTexto"/>
          <p:cNvSpPr txBox="1"/>
          <p:nvPr/>
        </p:nvSpPr>
        <p:spPr>
          <a:xfrm>
            <a:off x="170880" y="3491778"/>
            <a:ext cx="1367326" cy="577081"/>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LA SATISFACCIÓN CON LA PRÁCTICA DEPORTIVA</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 name="5 CuadroTexto"/>
          <p:cNvSpPr txBox="1"/>
          <p:nvPr/>
        </p:nvSpPr>
        <p:spPr>
          <a:xfrm>
            <a:off x="190467" y="4990264"/>
            <a:ext cx="1328152" cy="577081"/>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LA EFECTIVIDAD DE LA PRÁCTICA DEPORTIVA</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Rectangle 3"/>
          <p:cNvSpPr>
            <a:spLocks noChangeArrowheads="1"/>
          </p:cNvSpPr>
          <p:nvPr/>
        </p:nvSpPr>
        <p:spPr bwMode="auto">
          <a:xfrm>
            <a:off x="252063" y="1313795"/>
            <a:ext cx="2542412" cy="261610"/>
          </a:xfrm>
          <a:prstGeom prst="rect">
            <a:avLst/>
          </a:prstGeom>
          <a:solidFill>
            <a:schemeClr val="bg1"/>
          </a:solidFill>
          <a:ln>
            <a:noFill/>
          </a:ln>
        </p:spPr>
        <p:txBody>
          <a:bodyPr wrap="square" lIns="36000">
            <a:spAutoFit/>
          </a:bodyPr>
          <a:lstStyle/>
          <a:p>
            <a:pPr marL="53975" eaLnBrk="0" hangingPunct="0">
              <a:spcBef>
                <a:spcPct val="25000"/>
              </a:spcBef>
              <a:spcAft>
                <a:spcPct val="25000"/>
              </a:spcAft>
              <a:buClr>
                <a:schemeClr val="bg1">
                  <a:lumMod val="65000"/>
                </a:schemeClr>
              </a:buClr>
              <a:buSzPts val="1800"/>
              <a:tabLst>
                <a:tab pos="1428750" algn="l"/>
              </a:tabLst>
            </a:pPr>
            <a:r>
              <a:rPr lang="es-ES" sz="1100" b="1" dirty="0" smtClean="0">
                <a:solidFill>
                  <a:srgbClr val="C00000"/>
                </a:solidFill>
                <a:latin typeface="Segoe UI" panose="020B0502040204020203" pitchFamily="34" charset="0"/>
                <a:cs typeface="Segoe UI" panose="020B0502040204020203" pitchFamily="34" charset="0"/>
              </a:rPr>
              <a:t>ETAPA DE CONFINAMIENTO</a:t>
            </a:r>
          </a:p>
        </p:txBody>
      </p:sp>
      <p:sp>
        <p:nvSpPr>
          <p:cNvPr id="8" name="17 CuadroTexto">
            <a:extLst>
              <a:ext uri="{FF2B5EF4-FFF2-40B4-BE49-F238E27FC236}">
                <a16:creationId xmlns:a16="http://schemas.microsoft.com/office/drawing/2014/main" id="{DE43E036-9867-404F-BC09-57FB3729607B}"/>
              </a:ext>
            </a:extLst>
          </p:cNvPr>
          <p:cNvSpPr txBox="1"/>
          <p:nvPr/>
        </p:nvSpPr>
        <p:spPr>
          <a:xfrm>
            <a:off x="160418" y="6328935"/>
            <a:ext cx="2568332"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Sólo se admitió una.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9" name="Conector recto 8">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3908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69550" y="674262"/>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P.22.2.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En el momento de comenzar la desescalada, se permitió retomar la actividad deportiva según las categorías deportivas por fases y con limitaciones. En dicha etapa y comparado con los meses anteriores a la pandemia, ¿Cómo diría que ha sido……? </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19 Gráfico"/>
          <p:cNvGraphicFramePr/>
          <p:nvPr>
            <p:extLst>
              <p:ext uri="{D42A27DB-BD31-4B8C-83A1-F6EECF244321}">
                <p14:modId xmlns:p14="http://schemas.microsoft.com/office/powerpoint/2010/main" val="96249688"/>
              </p:ext>
            </p:extLst>
          </p:nvPr>
        </p:nvGraphicFramePr>
        <p:xfrm>
          <a:off x="1047339" y="1335743"/>
          <a:ext cx="7001694" cy="4889149"/>
        </p:xfrm>
        <a:graphic>
          <a:graphicData uri="http://schemas.openxmlformats.org/drawingml/2006/chart">
            <c:chart xmlns:c="http://schemas.openxmlformats.org/drawingml/2006/chart" xmlns:r="http://schemas.openxmlformats.org/officeDocument/2006/relationships" r:id="rId2"/>
          </a:graphicData>
        </a:graphic>
      </p:graphicFrame>
      <p:sp>
        <p:nvSpPr>
          <p:cNvPr id="4" name="5 CuadroTexto"/>
          <p:cNvSpPr txBox="1"/>
          <p:nvPr/>
        </p:nvSpPr>
        <p:spPr>
          <a:xfrm>
            <a:off x="192243" y="1886364"/>
            <a:ext cx="1324598" cy="577081"/>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LA MOTIVACIÓN DE LA PRÁCTICA DEPORTIVA</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 name="5 CuadroTexto"/>
          <p:cNvSpPr txBox="1"/>
          <p:nvPr/>
        </p:nvSpPr>
        <p:spPr>
          <a:xfrm>
            <a:off x="170880" y="3491778"/>
            <a:ext cx="1367326" cy="577081"/>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LA SATISFACCIÓN CON LA PRÁCTICA DEPORTIVA</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 name="5 CuadroTexto"/>
          <p:cNvSpPr txBox="1"/>
          <p:nvPr/>
        </p:nvSpPr>
        <p:spPr>
          <a:xfrm>
            <a:off x="190467" y="4990264"/>
            <a:ext cx="1328152" cy="577081"/>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LA EFECTIVIDAD DE LA PRÁCTICA DEPORTIVA</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Rectangle 3"/>
          <p:cNvSpPr>
            <a:spLocks noChangeArrowheads="1"/>
          </p:cNvSpPr>
          <p:nvPr/>
        </p:nvSpPr>
        <p:spPr bwMode="auto">
          <a:xfrm>
            <a:off x="252063" y="1313795"/>
            <a:ext cx="1854763" cy="261610"/>
          </a:xfrm>
          <a:prstGeom prst="rect">
            <a:avLst/>
          </a:prstGeom>
          <a:solidFill>
            <a:schemeClr val="bg1"/>
          </a:solidFill>
          <a:ln>
            <a:noFill/>
          </a:ln>
        </p:spPr>
        <p:txBody>
          <a:bodyPr wrap="square" lIns="36000">
            <a:spAutoFit/>
          </a:bodyPr>
          <a:lstStyle/>
          <a:p>
            <a:pPr marL="53975" eaLnBrk="0" hangingPunct="0">
              <a:spcBef>
                <a:spcPct val="25000"/>
              </a:spcBef>
              <a:spcAft>
                <a:spcPct val="25000"/>
              </a:spcAft>
              <a:buClr>
                <a:schemeClr val="bg1">
                  <a:lumMod val="65000"/>
                </a:schemeClr>
              </a:buClr>
              <a:buSzPts val="1800"/>
              <a:tabLst>
                <a:tab pos="1428750" algn="l"/>
              </a:tabLst>
            </a:pPr>
            <a:r>
              <a:rPr lang="es-ES" sz="1100" b="1" dirty="0" smtClean="0">
                <a:solidFill>
                  <a:srgbClr val="C00000"/>
                </a:solidFill>
                <a:latin typeface="Segoe UI" panose="020B0502040204020203" pitchFamily="34" charset="0"/>
                <a:cs typeface="Segoe UI" panose="020B0502040204020203" pitchFamily="34" charset="0"/>
              </a:rPr>
              <a:t>ETAPA DE DESESCALADA</a:t>
            </a:r>
          </a:p>
        </p:txBody>
      </p:sp>
      <p:sp>
        <p:nvSpPr>
          <p:cNvPr id="8" name="17 CuadroTexto">
            <a:extLst>
              <a:ext uri="{FF2B5EF4-FFF2-40B4-BE49-F238E27FC236}">
                <a16:creationId xmlns:a16="http://schemas.microsoft.com/office/drawing/2014/main" id="{DE43E036-9867-404F-BC09-57FB3729607B}"/>
              </a:ext>
            </a:extLst>
          </p:cNvPr>
          <p:cNvSpPr txBox="1"/>
          <p:nvPr/>
        </p:nvSpPr>
        <p:spPr>
          <a:xfrm>
            <a:off x="160418" y="6328935"/>
            <a:ext cx="2568332"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Sólo se admitió una. </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9" name="Conector recto 8">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4758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60576" y="983322"/>
            <a:ext cx="7728293" cy="4201150"/>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Transcurrido este tiempo de confinamiento y desescalada podemos afirmar que los y las deportistas navarros y navarras, valoran su impacto de la siguiente forma: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En la categoría </a:t>
            </a:r>
            <a:r>
              <a:rPr lang="es-ES" sz="1200" b="1" dirty="0" smtClean="0">
                <a:solidFill>
                  <a:schemeClr val="tx1">
                    <a:lumMod val="75000"/>
                    <a:lumOff val="25000"/>
                  </a:schemeClr>
                </a:solidFill>
                <a:latin typeface="Segoe UI" panose="020B0502040204020203" pitchFamily="34" charset="0"/>
                <a:cs typeface="Segoe UI" panose="020B0502040204020203" pitchFamily="34" charset="0"/>
              </a:rPr>
              <a:t>Alto Nivel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podemos afirmar que el impacto puede calificarse como “bajo” en el caso de la composición corporal de los y las deportistas, como indican seis de cada diez.  En lo que respecta a la condición física, un 48% lo califica como “medio”. Y es en la preparación técnica donde el impacto negativo de este tiempo ha sido mayor. En este sentido, el 32% lo califica como “alto”.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deportistas de </a:t>
            </a:r>
            <a:r>
              <a:rPr lang="es-ES" sz="1200" b="1" dirty="0" smtClean="0">
                <a:solidFill>
                  <a:schemeClr val="tx1">
                    <a:lumMod val="75000"/>
                    <a:lumOff val="25000"/>
                  </a:schemeClr>
                </a:solidFill>
                <a:latin typeface="Segoe UI" panose="020B0502040204020203" pitchFamily="34" charset="0"/>
                <a:cs typeface="Segoe UI" panose="020B0502040204020203" pitchFamily="34" charset="0"/>
              </a:rPr>
              <a:t>Alto Rendimiento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ponen el foco igualmente en la preparación técnica, donde un 38,2% califica el impacto del Estado de Alarma como alto. También la condición física parece haberse resentido más, ya que un 27,6% ve un alto impacto y el 46,1% lo califica como medio.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deportistas </a:t>
            </a:r>
            <a:r>
              <a:rPr lang="es-ES" sz="1200" b="1" dirty="0" smtClean="0">
                <a:solidFill>
                  <a:schemeClr val="tx1">
                    <a:lumMod val="75000"/>
                    <a:lumOff val="25000"/>
                  </a:schemeClr>
                </a:solidFill>
                <a:latin typeface="Segoe UI" panose="020B0502040204020203" pitchFamily="34" charset="0"/>
                <a:cs typeface="Segoe UI" panose="020B0502040204020203" pitchFamily="34" charset="0"/>
              </a:rPr>
              <a:t>federados y federadas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también sitúan el impacto más alto en la preparación técnica, como cita el 36,3%.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375062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P.17</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Pasado el periodo de confinamiento y posterior desescalada, ¿Cómo valora el impacto negativo de este tiempo en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19 Gráfico"/>
          <p:cNvGraphicFramePr/>
          <p:nvPr>
            <p:extLst/>
          </p:nvPr>
        </p:nvGraphicFramePr>
        <p:xfrm>
          <a:off x="646792" y="1144658"/>
          <a:ext cx="7001694" cy="5187775"/>
        </p:xfrm>
        <a:graphic>
          <a:graphicData uri="http://schemas.openxmlformats.org/drawingml/2006/chart">
            <c:chart xmlns:c="http://schemas.openxmlformats.org/drawingml/2006/chart" xmlns:r="http://schemas.openxmlformats.org/officeDocument/2006/relationships" r:id="rId2"/>
          </a:graphicData>
        </a:graphic>
      </p:graphicFrame>
      <p:sp>
        <p:nvSpPr>
          <p:cNvPr id="4" name="5 CuadroTexto"/>
          <p:cNvSpPr txBox="1"/>
          <p:nvPr/>
        </p:nvSpPr>
        <p:spPr>
          <a:xfrm rot="16200000">
            <a:off x="256338" y="2112041"/>
            <a:ext cx="1196408" cy="253916"/>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Condición física </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 name="5 CuadroTexto"/>
          <p:cNvSpPr txBox="1"/>
          <p:nvPr/>
        </p:nvSpPr>
        <p:spPr>
          <a:xfrm rot="16200000">
            <a:off x="170879" y="3589660"/>
            <a:ext cx="1367326" cy="415498"/>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Composición corporal</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 name="5 CuadroTexto"/>
          <p:cNvSpPr txBox="1"/>
          <p:nvPr/>
        </p:nvSpPr>
        <p:spPr>
          <a:xfrm rot="16200000">
            <a:off x="286248" y="5166836"/>
            <a:ext cx="1136589" cy="415498"/>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Preparación técnica</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5 CuadroTexto"/>
          <p:cNvSpPr txBox="1"/>
          <p:nvPr/>
        </p:nvSpPr>
        <p:spPr>
          <a:xfrm>
            <a:off x="7429108" y="1341211"/>
            <a:ext cx="1347423" cy="230832"/>
          </a:xfrm>
          <a:prstGeom prst="rect">
            <a:avLst/>
          </a:prstGeom>
          <a:noFill/>
        </p:spPr>
        <p:txBody>
          <a:bodyPr wrap="square" rtlCol="0">
            <a:spAutoFit/>
          </a:bodyPr>
          <a:lstStyle/>
          <a:p>
            <a:pPr algn="ctr"/>
            <a:r>
              <a:rPr lang="es-ES" sz="900" b="1" dirty="0" smtClean="0">
                <a:solidFill>
                  <a:schemeClr val="tx1">
                    <a:lumMod val="75000"/>
                    <a:lumOff val="25000"/>
                  </a:schemeClr>
                </a:solidFill>
                <a:latin typeface="Segoe UI" panose="020B0502040204020203" pitchFamily="34" charset="0"/>
                <a:cs typeface="Segoe UI" panose="020B0502040204020203" pitchFamily="34" charset="0"/>
              </a:rPr>
              <a:t>Tendencia impacto*</a:t>
            </a:r>
            <a:endParaRPr lang="es-ES" sz="900" b="1" dirty="0">
              <a:solidFill>
                <a:schemeClr val="tx1">
                  <a:lumMod val="75000"/>
                  <a:lumOff val="25000"/>
                </a:schemeClr>
              </a:solidFill>
              <a:latin typeface="Segoe UI" panose="020B0502040204020203" pitchFamily="34" charset="0"/>
              <a:cs typeface="Segoe UI" panose="020B0502040204020203" pitchFamily="34" charset="0"/>
            </a:endParaRPr>
          </a:p>
        </p:txBody>
      </p:sp>
      <p:graphicFrame>
        <p:nvGraphicFramePr>
          <p:cNvPr id="8" name="Object 2"/>
          <p:cNvGraphicFramePr>
            <a:graphicFrameLocks noChangeAspect="1"/>
          </p:cNvGraphicFramePr>
          <p:nvPr>
            <p:extLst/>
          </p:nvPr>
        </p:nvGraphicFramePr>
        <p:xfrm>
          <a:off x="7648486" y="1576739"/>
          <a:ext cx="640128" cy="52101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ChangeArrowheads="1"/>
          </p:cNvSpPr>
          <p:nvPr/>
        </p:nvSpPr>
        <p:spPr bwMode="auto">
          <a:xfrm>
            <a:off x="8288614" y="2134789"/>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-1,3%</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10" name="Object 2"/>
          <p:cNvGraphicFramePr>
            <a:graphicFrameLocks noChangeAspect="1"/>
          </p:cNvGraphicFramePr>
          <p:nvPr>
            <p:extLst/>
          </p:nvPr>
        </p:nvGraphicFramePr>
        <p:xfrm>
          <a:off x="7648486" y="2012783"/>
          <a:ext cx="640128" cy="521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2"/>
          <p:cNvGraphicFramePr>
            <a:graphicFrameLocks noChangeAspect="1"/>
          </p:cNvGraphicFramePr>
          <p:nvPr>
            <p:extLst/>
          </p:nvPr>
        </p:nvGraphicFramePr>
        <p:xfrm>
          <a:off x="7648486" y="2453032"/>
          <a:ext cx="640128" cy="5210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Object 2"/>
          <p:cNvGraphicFramePr>
            <a:graphicFrameLocks noChangeAspect="1"/>
          </p:cNvGraphicFramePr>
          <p:nvPr>
            <p:extLst/>
          </p:nvPr>
        </p:nvGraphicFramePr>
        <p:xfrm>
          <a:off x="7648486" y="3113536"/>
          <a:ext cx="640128" cy="5210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Object 2"/>
          <p:cNvGraphicFramePr>
            <a:graphicFrameLocks noChangeAspect="1"/>
          </p:cNvGraphicFramePr>
          <p:nvPr>
            <p:extLst/>
          </p:nvPr>
        </p:nvGraphicFramePr>
        <p:xfrm>
          <a:off x="7648486" y="3549580"/>
          <a:ext cx="640128" cy="52101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Object 2"/>
          <p:cNvGraphicFramePr>
            <a:graphicFrameLocks noChangeAspect="1"/>
          </p:cNvGraphicFramePr>
          <p:nvPr>
            <p:extLst/>
          </p:nvPr>
        </p:nvGraphicFramePr>
        <p:xfrm>
          <a:off x="7648486" y="3989829"/>
          <a:ext cx="640128" cy="52101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Object 2"/>
          <p:cNvGraphicFramePr>
            <a:graphicFrameLocks noChangeAspect="1"/>
          </p:cNvGraphicFramePr>
          <p:nvPr>
            <p:extLst/>
          </p:nvPr>
        </p:nvGraphicFramePr>
        <p:xfrm>
          <a:off x="7648486" y="4757488"/>
          <a:ext cx="640128" cy="52101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Object 2"/>
          <p:cNvGraphicFramePr>
            <a:graphicFrameLocks noChangeAspect="1"/>
          </p:cNvGraphicFramePr>
          <p:nvPr>
            <p:extLst/>
          </p:nvPr>
        </p:nvGraphicFramePr>
        <p:xfrm>
          <a:off x="7648486" y="5193532"/>
          <a:ext cx="640128" cy="52101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Object 2"/>
          <p:cNvGraphicFramePr>
            <a:graphicFrameLocks noChangeAspect="1"/>
          </p:cNvGraphicFramePr>
          <p:nvPr>
            <p:extLst/>
          </p:nvPr>
        </p:nvGraphicFramePr>
        <p:xfrm>
          <a:off x="7648486" y="5633781"/>
          <a:ext cx="640128" cy="521013"/>
        </p:xfrm>
        <a:graphic>
          <a:graphicData uri="http://schemas.openxmlformats.org/drawingml/2006/chart">
            <c:chart xmlns:c="http://schemas.openxmlformats.org/drawingml/2006/chart" xmlns:r="http://schemas.openxmlformats.org/officeDocument/2006/relationships" r:id="rId11"/>
          </a:graphicData>
        </a:graphic>
      </p:graphicFrame>
      <p:sp>
        <p:nvSpPr>
          <p:cNvPr id="18" name="Rectangle 2"/>
          <p:cNvSpPr>
            <a:spLocks noChangeArrowheads="1"/>
          </p:cNvSpPr>
          <p:nvPr/>
        </p:nvSpPr>
        <p:spPr bwMode="auto">
          <a:xfrm>
            <a:off x="8288614" y="2509506"/>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3,0%</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19" name="Rectangle 2"/>
          <p:cNvSpPr>
            <a:spLocks noChangeArrowheads="1"/>
          </p:cNvSpPr>
          <p:nvPr/>
        </p:nvSpPr>
        <p:spPr bwMode="auto">
          <a:xfrm>
            <a:off x="8288614" y="3174353"/>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44,0%</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0" name="Rectangle 2"/>
          <p:cNvSpPr>
            <a:spLocks noChangeArrowheads="1"/>
          </p:cNvSpPr>
          <p:nvPr/>
        </p:nvSpPr>
        <p:spPr bwMode="auto">
          <a:xfrm>
            <a:off x="8288614" y="3636034"/>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13,1%</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1" name="Rectangle 2"/>
          <p:cNvSpPr>
            <a:spLocks noChangeArrowheads="1"/>
          </p:cNvSpPr>
          <p:nvPr/>
        </p:nvSpPr>
        <p:spPr bwMode="auto">
          <a:xfrm>
            <a:off x="8288614" y="4054476"/>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18,0%</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2" name="Rectangle 2"/>
          <p:cNvSpPr>
            <a:spLocks noChangeArrowheads="1"/>
          </p:cNvSpPr>
          <p:nvPr/>
        </p:nvSpPr>
        <p:spPr bwMode="auto">
          <a:xfrm>
            <a:off x="8288614" y="4851941"/>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a:solidFill>
                  <a:schemeClr val="tx1">
                    <a:lumMod val="75000"/>
                    <a:lumOff val="25000"/>
                  </a:schemeClr>
                </a:solidFill>
                <a:latin typeface="Bahnschrift Light SemiCondensed" panose="020B0502040204020203" pitchFamily="34" charset="0"/>
                <a:cs typeface="Arial" panose="020B0604020202020204" pitchFamily="34" charset="0"/>
              </a:rPr>
              <a:t>-</a:t>
            </a: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8,0%</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3" name="Rectangle 2"/>
          <p:cNvSpPr>
            <a:spLocks noChangeArrowheads="1"/>
          </p:cNvSpPr>
          <p:nvPr/>
        </p:nvSpPr>
        <p:spPr bwMode="auto">
          <a:xfrm>
            <a:off x="8288614" y="5261632"/>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-14,5%</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4" name="Rectangle 2"/>
          <p:cNvSpPr>
            <a:spLocks noChangeArrowheads="1"/>
          </p:cNvSpPr>
          <p:nvPr/>
        </p:nvSpPr>
        <p:spPr bwMode="auto">
          <a:xfrm>
            <a:off x="8288614" y="5678991"/>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-10,0%</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5" name="Rectangle 2"/>
          <p:cNvSpPr>
            <a:spLocks noChangeArrowheads="1"/>
          </p:cNvSpPr>
          <p:nvPr/>
        </p:nvSpPr>
        <p:spPr bwMode="auto">
          <a:xfrm>
            <a:off x="8288614" y="1672163"/>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28,0%</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6" name="17 CuadroTexto">
            <a:extLst>
              <a:ext uri="{FF2B5EF4-FFF2-40B4-BE49-F238E27FC236}">
                <a16:creationId xmlns:a16="http://schemas.microsoft.com/office/drawing/2014/main" id="{DE43E036-9867-404F-BC09-57FB3729607B}"/>
              </a:ext>
            </a:extLst>
          </p:cNvPr>
          <p:cNvSpPr txBox="1"/>
          <p:nvPr/>
        </p:nvSpPr>
        <p:spPr>
          <a:xfrm>
            <a:off x="160418" y="6328935"/>
            <a:ext cx="2937022" cy="200055"/>
          </a:xfrm>
          <a:prstGeom prst="rect">
            <a:avLst/>
          </a:prstGeom>
          <a:noFill/>
        </p:spPr>
        <p:txBody>
          <a:bodyPr wrap="none" rtlCol="0">
            <a:spAutoFit/>
          </a:bodyPr>
          <a:lstStyle/>
          <a:p>
            <a:r>
              <a:rPr lang="es-ES" sz="700" dirty="0" smtClean="0">
                <a:solidFill>
                  <a:schemeClr val="tx1">
                    <a:lumMod val="75000"/>
                    <a:lumOff val="25000"/>
                  </a:schemeClr>
                </a:solidFill>
                <a:latin typeface="Segoe UI" panose="020B0502040204020203" pitchFamily="34" charset="0"/>
                <a:cs typeface="Segoe UI" panose="020B0502040204020203" pitchFamily="34" charset="0"/>
              </a:rPr>
              <a:t>*Tendencia de impacto: impacto bajo o alto calculado, % bajo – % alto</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7" name="Conector recto 26">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265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1200329"/>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EL FUTURO DE LAS COMPETICIONES DEPORTIVAS</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4.3</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2081217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3664" y="983322"/>
            <a:ext cx="7805205" cy="2769989"/>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calendario de citas deportivas del 2020 representa una incógnita para un 29,7% de los y las deportistas federados/as que dicen desconocer si se celebrarán. En caso de formular una opinión más concreta, uno de cada tres federados y federadas considera que se cancelarán (el 34,0%).</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el contrario, uno de cada tres deportistas de Alto Nivel, el 32,0% considera que se celebrarán pero con restricciones de aforo o público. Los y las deportistas de Alto Rendimiento señalan preferentemente que se cancelarán (el 48,7%).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Poniendo el horizonte temporal a más largo plazo, la mayoría de los y las participantes se muestran confiados en que para 2021 se retome el calendario de competiciones con normalidad.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956711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P.24</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¿Sabe ya si las citas o competiciones de esta temporada se celebrarán o tendrán que aplazarse</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deportistas Alto Nivel /rendimiento y federados/as </a:t>
            </a:r>
          </a:p>
        </p:txBody>
      </p:sp>
      <p:graphicFrame>
        <p:nvGraphicFramePr>
          <p:cNvPr id="3" name="7 Gráfico"/>
          <p:cNvGraphicFramePr/>
          <p:nvPr>
            <p:extLst>
              <p:ext uri="{D42A27DB-BD31-4B8C-83A1-F6EECF244321}">
                <p14:modId xmlns:p14="http://schemas.microsoft.com/office/powerpoint/2010/main" val="483213962"/>
              </p:ext>
            </p:extLst>
          </p:nvPr>
        </p:nvGraphicFramePr>
        <p:xfrm>
          <a:off x="554568" y="1256231"/>
          <a:ext cx="7987235" cy="4867720"/>
        </p:xfrm>
        <a:graphic>
          <a:graphicData uri="http://schemas.openxmlformats.org/drawingml/2006/chart">
            <c:chart xmlns:c="http://schemas.openxmlformats.org/drawingml/2006/chart" xmlns:r="http://schemas.openxmlformats.org/officeDocument/2006/relationships" r:id="rId2"/>
          </a:graphicData>
        </a:graphic>
      </p:graphicFrame>
      <p:sp>
        <p:nvSpPr>
          <p:cNvPr id="4" name="17 CuadroTexto">
            <a:extLst>
              <a:ext uri="{FF2B5EF4-FFF2-40B4-BE49-F238E27FC236}">
                <a16:creationId xmlns:a16="http://schemas.microsoft.com/office/drawing/2014/main" id="{DE43E036-9867-404F-BC09-57FB3729607B}"/>
              </a:ext>
            </a:extLst>
          </p:cNvPr>
          <p:cNvSpPr txBox="1"/>
          <p:nvPr/>
        </p:nvSpPr>
        <p:spPr>
          <a:xfrm>
            <a:off x="160418" y="6328935"/>
            <a:ext cx="2525050"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5" name="Conector recto 4">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7658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P.25</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¿Como de optimista se muestra respecto a poder retomar la normalidad del calendario de competiciones previsto para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2021?*</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deportistas Alto Nivel /rendimiento y federados/as </a:t>
            </a:r>
          </a:p>
        </p:txBody>
      </p:sp>
      <p:graphicFrame>
        <p:nvGraphicFramePr>
          <p:cNvPr id="4" name="7 Gráfico">
            <a:extLst>
              <a:ext uri="{FF2B5EF4-FFF2-40B4-BE49-F238E27FC236}">
                <a16:creationId xmlns:a16="http://schemas.microsoft.com/office/drawing/2014/main" id="{22324C4B-4715-4AF3-9B65-5713CAED299B}"/>
              </a:ext>
            </a:extLst>
          </p:cNvPr>
          <p:cNvGraphicFramePr/>
          <p:nvPr>
            <p:extLst>
              <p:ext uri="{D42A27DB-BD31-4B8C-83A1-F6EECF244321}">
                <p14:modId xmlns:p14="http://schemas.microsoft.com/office/powerpoint/2010/main" val="1683791417"/>
              </p:ext>
            </p:extLst>
          </p:nvPr>
        </p:nvGraphicFramePr>
        <p:xfrm>
          <a:off x="0" y="1287143"/>
          <a:ext cx="5732889" cy="4293706"/>
        </p:xfrm>
        <a:graphic>
          <a:graphicData uri="http://schemas.openxmlformats.org/drawingml/2006/chart">
            <c:chart xmlns:c="http://schemas.openxmlformats.org/drawingml/2006/chart" xmlns:r="http://schemas.openxmlformats.org/officeDocument/2006/relationships" r:id="rId2"/>
          </a:graphicData>
        </a:graphic>
      </p:graphicFrame>
      <p:sp>
        <p:nvSpPr>
          <p:cNvPr id="7" name="17 CuadroTexto">
            <a:extLst>
              <a:ext uri="{FF2B5EF4-FFF2-40B4-BE49-F238E27FC236}">
                <a16:creationId xmlns:a16="http://schemas.microsoft.com/office/drawing/2014/main" id="{DE43E036-9867-404F-BC09-57FB3729607B}"/>
              </a:ext>
            </a:extLst>
          </p:cNvPr>
          <p:cNvSpPr txBox="1"/>
          <p:nvPr/>
        </p:nvSpPr>
        <p:spPr>
          <a:xfrm>
            <a:off x="160418" y="6328935"/>
            <a:ext cx="369203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Media sobre escala de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mínimo “0”, nada optimista </a:t>
            </a:r>
            <a:r>
              <a:rPr lang="es-ES" sz="700" dirty="0">
                <a:solidFill>
                  <a:schemeClr val="tx1">
                    <a:lumMod val="75000"/>
                    <a:lumOff val="25000"/>
                  </a:schemeClr>
                </a:solidFill>
                <a:latin typeface="Segoe UI" panose="020B0502040204020203" pitchFamily="34" charset="0"/>
                <a:cs typeface="Segoe UI" panose="020B0502040204020203" pitchFamily="34" charset="0"/>
              </a:rPr>
              <a:t>a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máximo </a:t>
            </a:r>
            <a:r>
              <a:rPr lang="es-ES" sz="700" dirty="0">
                <a:solidFill>
                  <a:schemeClr val="tx1">
                    <a:lumMod val="75000"/>
                    <a:lumOff val="25000"/>
                  </a:schemeClr>
                </a:solidFill>
                <a:latin typeface="Segoe UI" panose="020B0502040204020203" pitchFamily="34" charset="0"/>
                <a:cs typeface="Segoe UI" panose="020B0502040204020203" pitchFamily="34" charset="0"/>
              </a:rPr>
              <a:t>“10</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 totalmente optimista.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 name="Conector recto 7">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Gráfico 8">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3745380549"/>
              </p:ext>
            </p:extLst>
          </p:nvPr>
        </p:nvGraphicFramePr>
        <p:xfrm>
          <a:off x="5392397" y="2807382"/>
          <a:ext cx="4199353" cy="2902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5 CuadroTexto"/>
          <p:cNvSpPr txBox="1"/>
          <p:nvPr/>
        </p:nvSpPr>
        <p:spPr>
          <a:xfrm>
            <a:off x="4214228" y="4688474"/>
            <a:ext cx="1664341" cy="215444"/>
          </a:xfrm>
          <a:prstGeom prst="rect">
            <a:avLst/>
          </a:prstGeom>
          <a:noFill/>
        </p:spPr>
        <p:txBody>
          <a:bodyPr wrap="square" rtlCol="0">
            <a:spAutoFit/>
          </a:bodyPr>
          <a:lstStyle/>
          <a:p>
            <a:pPr algn="r"/>
            <a:r>
              <a:rPr lang="es-ES" sz="800" dirty="0" smtClean="0">
                <a:solidFill>
                  <a:schemeClr val="tx1">
                    <a:lumMod val="75000"/>
                    <a:lumOff val="25000"/>
                  </a:schemeClr>
                </a:solidFill>
                <a:latin typeface="Segoe UI" panose="020B0502040204020203" pitchFamily="34" charset="0"/>
                <a:cs typeface="Segoe UI" panose="020B0502040204020203" pitchFamily="34" charset="0"/>
              </a:rPr>
              <a:t>Poco /nada optimista</a:t>
            </a:r>
            <a:endParaRPr lang="es-ES" sz="8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10 Rectángulo redondeado"/>
          <p:cNvSpPr/>
          <p:nvPr/>
        </p:nvSpPr>
        <p:spPr bwMode="auto">
          <a:xfrm>
            <a:off x="5843235" y="4747444"/>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2" name="5 CuadroTexto"/>
          <p:cNvSpPr txBox="1"/>
          <p:nvPr/>
        </p:nvSpPr>
        <p:spPr>
          <a:xfrm>
            <a:off x="4214228" y="4103825"/>
            <a:ext cx="1664341" cy="215444"/>
          </a:xfrm>
          <a:prstGeom prst="rect">
            <a:avLst/>
          </a:prstGeom>
          <a:noFill/>
        </p:spPr>
        <p:txBody>
          <a:bodyPr wrap="square" rtlCol="0">
            <a:spAutoFit/>
          </a:bodyPr>
          <a:lstStyle/>
          <a:p>
            <a:pPr algn="r"/>
            <a:r>
              <a:rPr lang="es-ES" sz="800" dirty="0" smtClean="0">
                <a:solidFill>
                  <a:schemeClr val="tx1">
                    <a:lumMod val="75000"/>
                    <a:lumOff val="25000"/>
                  </a:schemeClr>
                </a:solidFill>
                <a:latin typeface="Segoe UI" panose="020B0502040204020203" pitchFamily="34" charset="0"/>
                <a:cs typeface="Segoe UI" panose="020B0502040204020203" pitchFamily="34" charset="0"/>
              </a:rPr>
              <a:t>Algo optimista</a:t>
            </a:r>
            <a:endParaRPr lang="es-ES" sz="8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3" name="10 Rectángulo redondeado"/>
          <p:cNvSpPr/>
          <p:nvPr/>
        </p:nvSpPr>
        <p:spPr bwMode="auto">
          <a:xfrm>
            <a:off x="5843235" y="4167555"/>
            <a:ext cx="166324" cy="107722"/>
          </a:xfrm>
          <a:prstGeom prst="roundRect">
            <a:avLst>
              <a:gd name="adj" fmla="val 40982"/>
            </a:avLst>
          </a:prstGeom>
          <a:solidFill>
            <a:schemeClr val="bg1">
              <a:lumMod val="5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4" name="5 CuadroTexto"/>
          <p:cNvSpPr txBox="1"/>
          <p:nvPr/>
        </p:nvSpPr>
        <p:spPr>
          <a:xfrm>
            <a:off x="4214227" y="3499655"/>
            <a:ext cx="1664341" cy="215444"/>
          </a:xfrm>
          <a:prstGeom prst="rect">
            <a:avLst/>
          </a:prstGeom>
          <a:noFill/>
        </p:spPr>
        <p:txBody>
          <a:bodyPr wrap="square" rtlCol="0">
            <a:spAutoFit/>
          </a:bodyPr>
          <a:lstStyle/>
          <a:p>
            <a:pPr algn="r"/>
            <a:r>
              <a:rPr lang="es-ES" sz="800" dirty="0" smtClean="0">
                <a:solidFill>
                  <a:schemeClr val="tx1">
                    <a:lumMod val="75000"/>
                    <a:lumOff val="25000"/>
                  </a:schemeClr>
                </a:solidFill>
                <a:latin typeface="Segoe UI" panose="020B0502040204020203" pitchFamily="34" charset="0"/>
                <a:cs typeface="Segoe UI" panose="020B0502040204020203" pitchFamily="34" charset="0"/>
              </a:rPr>
              <a:t>Totalmente/bastante optimista</a:t>
            </a:r>
            <a:endParaRPr lang="es-ES" sz="8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5" name="10 Rectángulo redondeado"/>
          <p:cNvSpPr/>
          <p:nvPr/>
        </p:nvSpPr>
        <p:spPr bwMode="auto">
          <a:xfrm>
            <a:off x="5843235" y="3578806"/>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Tree>
    <p:extLst>
      <p:ext uri="{BB962C8B-B14F-4D97-AF65-F5344CB8AC3E}">
        <p14:creationId xmlns:p14="http://schemas.microsoft.com/office/powerpoint/2010/main" val="13051443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993267" y="3260221"/>
            <a:ext cx="3217899" cy="830997"/>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ACTITUDES ANTE LA NUEVA NORMALIDAD</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4.4</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6464449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11850" y="983322"/>
            <a:ext cx="7677019" cy="4570482"/>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nueva normalidad </a:t>
            </a:r>
            <a:r>
              <a:rPr lang="es-ES" sz="1200" dirty="0">
                <a:solidFill>
                  <a:schemeClr val="tx1">
                    <a:lumMod val="75000"/>
                    <a:lumOff val="25000"/>
                  </a:schemeClr>
                </a:solidFill>
                <a:latin typeface="Segoe UI" panose="020B0502040204020203" pitchFamily="34" charset="0"/>
                <a:cs typeface="Segoe UI" panose="020B0502040204020203" pitchFamily="34" charset="0"/>
              </a:rPr>
              <a:t>trae consigo una serie de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medidas </a:t>
            </a:r>
            <a:r>
              <a:rPr lang="es-ES" sz="1200" dirty="0">
                <a:solidFill>
                  <a:schemeClr val="tx1">
                    <a:lumMod val="75000"/>
                    <a:lumOff val="25000"/>
                  </a:schemeClr>
                </a:solidFill>
                <a:latin typeface="Segoe UI" panose="020B0502040204020203" pitchFamily="34" charset="0"/>
                <a:cs typeface="Segoe UI" panose="020B0502040204020203" pitchFamily="34" charset="0"/>
              </a:rPr>
              <a:t>deportivas de obligado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cumplimiento que pueden añadir dificultad a la preparación físico-técnica de los y las deportistas navarros y navarras.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deportistas de la categoría Alto Nivel destacan la distancia social como el factor que mayor alto impacto puede tener en su preparación físico técnica (36%). También las competiciones sin público son un factor relevante para un colectivo que compite en ligas profesionales, el 28% lo califica como de alto impacto. Un dato semejante al de la reducción de aforos y la formación de grupos limitados. Por el contrario, la toma de temperatura en accesos a centros deportivos y otras medidas de control no tienen impacto para cerca de la mitad de ellos/as.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 Alto Rendimiento, la distancia social marca el factor más determinante entre este colectivo con gran presencia de deportistas de balonmano. Uno de cada dos lo califica como alto impacto. Asimismo, la reducción de aforos y la prioridad de práctica en el exterior parecen factores con mayor peso en esta categoría.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Los y las deportistas federados/as ponen el foco en la distancia social (45,3%) y en la desinfección de instalaciones (30,0%).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14923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89796" y="983322"/>
            <a:ext cx="7999073" cy="5124480"/>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ts val="18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A continuación se detallan las características del colectivo de deportistas navarros y navarras que ha participado en la investigación: </a:t>
            </a:r>
          </a:p>
          <a:p>
            <a:pPr marL="53975" algn="just" eaLnBrk="0" hangingPunct="0">
              <a:lnSpc>
                <a:spcPct val="125000"/>
              </a:lnSpc>
              <a:spcBef>
                <a:spcPct val="25000"/>
              </a:spcBef>
              <a:spcAft>
                <a:spcPct val="25000"/>
              </a:spcAft>
              <a:buClr>
                <a:schemeClr val="bg1">
                  <a:lumMod val="65000"/>
                </a:schemeClr>
              </a:buClr>
              <a:buSzPts val="18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Se ha realizado </a:t>
            </a:r>
            <a:r>
              <a:rPr lang="es-ES" sz="1200" b="1" dirty="0" smtClean="0">
                <a:solidFill>
                  <a:schemeClr val="tx1">
                    <a:lumMod val="75000"/>
                    <a:lumOff val="25000"/>
                  </a:schemeClr>
                </a:solidFill>
                <a:latin typeface="Segoe UI" panose="020B0502040204020203" pitchFamily="34" charset="0"/>
                <a:cs typeface="Segoe UI" panose="020B0502040204020203" pitchFamily="34" charset="0"/>
              </a:rPr>
              <a:t>25 entrevistas a deportistas navarros y navarras de Alto Nivel.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El 84% de los participantes son deportistas, pero también un 12% son árbitros o jueces y el 4% técnicos/as. Del total, el 16% son mujeres, siendo el colectivo que menor proporción de mujeres deportistas ha recogido. Atletismo, futbol y balonmano son las disciplinas deportivas que mayor peso tienen en este colectivo. En este caso, el 28% de los y las participantes compite de forma individual y el 48,8%, en equipo. </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cuanto a los y las </a:t>
            </a:r>
            <a:r>
              <a:rPr lang="es-ES" sz="1200" b="1" dirty="0" smtClean="0">
                <a:solidFill>
                  <a:schemeClr val="tx1">
                    <a:lumMod val="75000"/>
                    <a:lumOff val="25000"/>
                  </a:schemeClr>
                </a:solidFill>
                <a:latin typeface="Segoe UI" panose="020B0502040204020203" pitchFamily="34" charset="0"/>
                <a:cs typeface="Segoe UI" panose="020B0502040204020203" pitchFamily="34" charset="0"/>
              </a:rPr>
              <a:t>deportistas de Alto Rendimiento</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la presencia de jueces y árbitros y técnicos/as es menor que en el caso de Alto Nivel (el 3,9% y el 2,6%, respectivamente). El 35,5% de los participantes son mujeres y el 64,5% restante, hombres. En este caso, el 85% participa de deportes de equipo, con elevada presencia de participantes de balonmano y futbol.</a:t>
            </a: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682625" lvl="1"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cuanto a los y las </a:t>
            </a:r>
            <a:r>
              <a:rPr lang="es-ES" sz="1200" b="1" dirty="0" smtClean="0">
                <a:solidFill>
                  <a:schemeClr val="tx1">
                    <a:lumMod val="75000"/>
                    <a:lumOff val="25000"/>
                  </a:schemeClr>
                </a:solidFill>
                <a:latin typeface="Segoe UI" panose="020B0502040204020203" pitchFamily="34" charset="0"/>
                <a:cs typeface="Segoe UI" panose="020B0502040204020203" pitchFamily="34" charset="0"/>
              </a:rPr>
              <a:t>federados/as</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balonmano, pelota, baloncesto y atletismo son las disciplinas más presentes entre los y las participantes, seguido de artes marciales y </a:t>
            </a:r>
            <a:r>
              <a:rPr lang="es-ES" sz="1200" dirty="0" err="1" smtClean="0">
                <a:solidFill>
                  <a:schemeClr val="tx1">
                    <a:lumMod val="75000"/>
                    <a:lumOff val="25000"/>
                  </a:schemeClr>
                </a:solidFill>
                <a:latin typeface="Segoe UI" panose="020B0502040204020203" pitchFamily="34" charset="0"/>
                <a:cs typeface="Segoe UI" panose="020B0502040204020203" pitchFamily="34" charset="0"/>
              </a:rPr>
              <a:t>herri</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a:t>
            </a:r>
            <a:r>
              <a:rPr lang="es-ES" sz="1200" dirty="0" err="1" smtClean="0">
                <a:solidFill>
                  <a:schemeClr val="tx1">
                    <a:lumMod val="75000"/>
                    <a:lumOff val="25000"/>
                  </a:schemeClr>
                </a:solidFill>
                <a:latin typeface="Segoe UI" panose="020B0502040204020203" pitchFamily="34" charset="0"/>
                <a:cs typeface="Segoe UI" panose="020B0502040204020203" pitchFamily="34" charset="0"/>
              </a:rPr>
              <a:t>kirolak</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 La tasa de mujeres federadas participantes es del 32,3% del total. El deporte de equipo supone la elección de la gran mayoría, en concreto del 59,3% del total de participantes.</a:t>
            </a:r>
          </a:p>
          <a:p>
            <a:pPr marL="225425" indent="-171450" algn="just" eaLnBrk="0" hangingPunct="0">
              <a:lnSpc>
                <a:spcPct val="125000"/>
              </a:lnSpc>
              <a:spcBef>
                <a:spcPct val="25000"/>
              </a:spcBef>
              <a:spcAft>
                <a:spcPct val="25000"/>
              </a:spcAft>
              <a:buClr>
                <a:schemeClr val="bg1">
                  <a:lumMod val="65000"/>
                </a:schemeClr>
              </a:buClr>
              <a:buSzPct val="120000"/>
              <a:buFont typeface="Wingdings" panose="05000000000000000000" pitchFamily="2" charset="2"/>
              <a:buChar char="§"/>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337563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9 Gráfico"/>
          <p:cNvGraphicFramePr/>
          <p:nvPr>
            <p:extLst>
              <p:ext uri="{D42A27DB-BD31-4B8C-83A1-F6EECF244321}">
                <p14:modId xmlns:p14="http://schemas.microsoft.com/office/powerpoint/2010/main" val="3091801608"/>
              </p:ext>
            </p:extLst>
          </p:nvPr>
        </p:nvGraphicFramePr>
        <p:xfrm>
          <a:off x="1483175" y="1203283"/>
          <a:ext cx="7001694" cy="4897695"/>
        </p:xfrm>
        <a:graphic>
          <a:graphicData uri="http://schemas.openxmlformats.org/drawingml/2006/chart">
            <c:chart xmlns:c="http://schemas.openxmlformats.org/drawingml/2006/chart" xmlns:r="http://schemas.openxmlformats.org/officeDocument/2006/relationships" r:id="rId2"/>
          </a:graphicData>
        </a:graphic>
      </p:graphicFrame>
      <p:sp>
        <p:nvSpPr>
          <p:cNvPr id="5" name="5 CuadroTexto"/>
          <p:cNvSpPr txBox="1"/>
          <p:nvPr/>
        </p:nvSpPr>
        <p:spPr>
          <a:xfrm>
            <a:off x="552946" y="1678745"/>
            <a:ext cx="1367326" cy="707886"/>
          </a:xfrm>
          <a:prstGeom prst="rect">
            <a:avLst/>
          </a:prstGeom>
          <a:noFill/>
        </p:spPr>
        <p:txBody>
          <a:bodyPr wrap="square" rtlCol="0">
            <a:spAutoFit/>
          </a:bodyPr>
          <a:lstStyle/>
          <a:p>
            <a:pPr algn="ctr"/>
            <a:r>
              <a:rPr lang="es-ES" sz="1000" dirty="0" smtClean="0">
                <a:solidFill>
                  <a:schemeClr val="tx1">
                    <a:lumMod val="75000"/>
                    <a:lumOff val="25000"/>
                  </a:schemeClr>
                </a:solidFill>
                <a:latin typeface="Segoe UI" panose="020B0502040204020203" pitchFamily="34" charset="0"/>
                <a:cs typeface="Segoe UI" panose="020B0502040204020203" pitchFamily="34" charset="0"/>
              </a:rPr>
              <a:t>Controles en los accesos a centros deportivos (toma de temperatura..)</a:t>
            </a:r>
            <a:endParaRPr lang="es-ES" sz="1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8" name="Rectangle 2"/>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P.26</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¿En la actualidad, llegados a la nueva normalidad hay una serie de medidas deportivas de obligado cumplimiento, indique el grado de dificultad que añaden a su preparación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físico-técnica?*</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deportistas Alto Nivel /rendimiento y federados/as </a:t>
            </a:r>
          </a:p>
        </p:txBody>
      </p:sp>
      <p:sp>
        <p:nvSpPr>
          <p:cNvPr id="10" name="5 CuadroTexto"/>
          <p:cNvSpPr txBox="1"/>
          <p:nvPr/>
        </p:nvSpPr>
        <p:spPr>
          <a:xfrm>
            <a:off x="552946" y="2862093"/>
            <a:ext cx="1367326" cy="400110"/>
          </a:xfrm>
          <a:prstGeom prst="rect">
            <a:avLst/>
          </a:prstGeom>
          <a:noFill/>
        </p:spPr>
        <p:txBody>
          <a:bodyPr wrap="square" rtlCol="0">
            <a:spAutoFit/>
          </a:bodyPr>
          <a:lstStyle/>
          <a:p>
            <a:pPr algn="ctr"/>
            <a:r>
              <a:rPr lang="es-ES" sz="1000" dirty="0" smtClean="0">
                <a:solidFill>
                  <a:schemeClr val="tx1">
                    <a:lumMod val="75000"/>
                    <a:lumOff val="25000"/>
                  </a:schemeClr>
                </a:solidFill>
                <a:latin typeface="Segoe UI" panose="020B0502040204020203" pitchFamily="34" charset="0"/>
                <a:cs typeface="Segoe UI" panose="020B0502040204020203" pitchFamily="34" charset="0"/>
              </a:rPr>
              <a:t>Reducción de aforos (grupos limitados…)</a:t>
            </a:r>
            <a:endParaRPr lang="es-ES" sz="1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5 CuadroTexto"/>
          <p:cNvSpPr txBox="1"/>
          <p:nvPr/>
        </p:nvSpPr>
        <p:spPr>
          <a:xfrm>
            <a:off x="552946" y="4013057"/>
            <a:ext cx="1367326" cy="400110"/>
          </a:xfrm>
          <a:prstGeom prst="rect">
            <a:avLst/>
          </a:prstGeom>
          <a:noFill/>
        </p:spPr>
        <p:txBody>
          <a:bodyPr wrap="square" rtlCol="0">
            <a:spAutoFit/>
          </a:bodyPr>
          <a:lstStyle/>
          <a:p>
            <a:pPr algn="ctr"/>
            <a:r>
              <a:rPr lang="es-ES" sz="1000" dirty="0" smtClean="0">
                <a:solidFill>
                  <a:schemeClr val="tx1">
                    <a:lumMod val="75000"/>
                    <a:lumOff val="25000"/>
                  </a:schemeClr>
                </a:solidFill>
                <a:latin typeface="Segoe UI" panose="020B0502040204020203" pitchFamily="34" charset="0"/>
                <a:cs typeface="Segoe UI" panose="020B0502040204020203" pitchFamily="34" charset="0"/>
              </a:rPr>
              <a:t>Prioridad de práctica en el exterior</a:t>
            </a:r>
            <a:endParaRPr lang="es-ES" sz="1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2" name="5 CuadroTexto"/>
          <p:cNvSpPr txBox="1"/>
          <p:nvPr/>
        </p:nvSpPr>
        <p:spPr>
          <a:xfrm>
            <a:off x="552946" y="5164021"/>
            <a:ext cx="1367326" cy="400110"/>
          </a:xfrm>
          <a:prstGeom prst="rect">
            <a:avLst/>
          </a:prstGeom>
          <a:noFill/>
        </p:spPr>
        <p:txBody>
          <a:bodyPr wrap="square" rtlCol="0">
            <a:spAutoFit/>
          </a:bodyPr>
          <a:lstStyle/>
          <a:p>
            <a:pPr algn="ctr"/>
            <a:r>
              <a:rPr lang="es-ES" sz="1000" dirty="0" smtClean="0">
                <a:solidFill>
                  <a:schemeClr val="tx1">
                    <a:lumMod val="75000"/>
                    <a:lumOff val="25000"/>
                  </a:schemeClr>
                </a:solidFill>
                <a:latin typeface="Segoe UI" panose="020B0502040204020203" pitchFamily="34" charset="0"/>
                <a:cs typeface="Segoe UI" panose="020B0502040204020203" pitchFamily="34" charset="0"/>
              </a:rPr>
              <a:t>Desinfección de instalaciones </a:t>
            </a:r>
            <a:endParaRPr lang="es-ES" sz="10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811014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9 Gráfico"/>
          <p:cNvGraphicFramePr/>
          <p:nvPr>
            <p:extLst>
              <p:ext uri="{D42A27DB-BD31-4B8C-83A1-F6EECF244321}">
                <p14:modId xmlns:p14="http://schemas.microsoft.com/office/powerpoint/2010/main" val="159423059"/>
              </p:ext>
            </p:extLst>
          </p:nvPr>
        </p:nvGraphicFramePr>
        <p:xfrm>
          <a:off x="1459599" y="1416927"/>
          <a:ext cx="7001694" cy="4095109"/>
        </p:xfrm>
        <a:graphic>
          <a:graphicData uri="http://schemas.openxmlformats.org/drawingml/2006/chart">
            <c:chart xmlns:c="http://schemas.openxmlformats.org/drawingml/2006/chart" xmlns:r="http://schemas.openxmlformats.org/officeDocument/2006/relationships" r:id="rId2"/>
          </a:graphicData>
        </a:graphic>
      </p:graphicFrame>
      <p:sp>
        <p:nvSpPr>
          <p:cNvPr id="5" name="5 CuadroTexto"/>
          <p:cNvSpPr txBox="1"/>
          <p:nvPr/>
        </p:nvSpPr>
        <p:spPr>
          <a:xfrm>
            <a:off x="529370" y="1986390"/>
            <a:ext cx="1367326" cy="553998"/>
          </a:xfrm>
          <a:prstGeom prst="rect">
            <a:avLst/>
          </a:prstGeom>
          <a:noFill/>
        </p:spPr>
        <p:txBody>
          <a:bodyPr wrap="square" rtlCol="0">
            <a:spAutoFit/>
          </a:bodyPr>
          <a:lstStyle/>
          <a:p>
            <a:pPr algn="ctr"/>
            <a:r>
              <a:rPr lang="es-ES" sz="1000" dirty="0" smtClean="0">
                <a:solidFill>
                  <a:schemeClr val="tx1">
                    <a:lumMod val="75000"/>
                    <a:lumOff val="25000"/>
                  </a:schemeClr>
                </a:solidFill>
                <a:latin typeface="Segoe UI" panose="020B0502040204020203" pitchFamily="34" charset="0"/>
                <a:cs typeface="Segoe UI" panose="020B0502040204020203" pitchFamily="34" charset="0"/>
              </a:rPr>
              <a:t>Límites a tratamientos como masajes o análogos</a:t>
            </a:r>
            <a:endParaRPr lang="es-ES" sz="1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8" name="Rectangle 2"/>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P.26</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¿En la actualidad, llegados a la nueva normalidad hay una serie de medidas deportivas de obligado cumplimiento, indique el grado de dificultad que añaden a su preparación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físico-técnica?*</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a:p>
            <a:pPr algn="ctr">
              <a:buClr>
                <a:schemeClr val="bg1">
                  <a:lumMod val="50000"/>
                </a:schemeClr>
              </a:buClr>
              <a:buSzPct val="125000"/>
              <a:tabLst>
                <a:tab pos="3721100" algn="l"/>
              </a:tabLst>
            </a:pP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 Total de deportistas Alto Nivel /rendimiento y federados/as </a:t>
            </a:r>
          </a:p>
        </p:txBody>
      </p:sp>
      <p:sp>
        <p:nvSpPr>
          <p:cNvPr id="10" name="5 CuadroTexto"/>
          <p:cNvSpPr txBox="1"/>
          <p:nvPr/>
        </p:nvSpPr>
        <p:spPr>
          <a:xfrm>
            <a:off x="529370" y="3306474"/>
            <a:ext cx="1367326" cy="246221"/>
          </a:xfrm>
          <a:prstGeom prst="rect">
            <a:avLst/>
          </a:prstGeom>
          <a:noFill/>
        </p:spPr>
        <p:txBody>
          <a:bodyPr wrap="square" rtlCol="0">
            <a:spAutoFit/>
          </a:bodyPr>
          <a:lstStyle/>
          <a:p>
            <a:pPr algn="ctr"/>
            <a:r>
              <a:rPr lang="es-ES" sz="1000" dirty="0" smtClean="0">
                <a:solidFill>
                  <a:schemeClr val="tx1">
                    <a:lumMod val="75000"/>
                    <a:lumOff val="25000"/>
                  </a:schemeClr>
                </a:solidFill>
                <a:latin typeface="Segoe UI" panose="020B0502040204020203" pitchFamily="34" charset="0"/>
                <a:cs typeface="Segoe UI" panose="020B0502040204020203" pitchFamily="34" charset="0"/>
              </a:rPr>
              <a:t>Distancia social</a:t>
            </a:r>
            <a:endParaRPr lang="es-ES" sz="1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5 CuadroTexto"/>
          <p:cNvSpPr txBox="1"/>
          <p:nvPr/>
        </p:nvSpPr>
        <p:spPr>
          <a:xfrm>
            <a:off x="529370" y="4457438"/>
            <a:ext cx="1367326" cy="400110"/>
          </a:xfrm>
          <a:prstGeom prst="rect">
            <a:avLst/>
          </a:prstGeom>
          <a:noFill/>
        </p:spPr>
        <p:txBody>
          <a:bodyPr wrap="square" rtlCol="0">
            <a:spAutoFit/>
          </a:bodyPr>
          <a:lstStyle/>
          <a:p>
            <a:pPr algn="ctr"/>
            <a:r>
              <a:rPr lang="es-ES" sz="1000" dirty="0" smtClean="0">
                <a:solidFill>
                  <a:schemeClr val="tx1">
                    <a:lumMod val="75000"/>
                    <a:lumOff val="25000"/>
                  </a:schemeClr>
                </a:solidFill>
                <a:latin typeface="Segoe UI" panose="020B0502040204020203" pitchFamily="34" charset="0"/>
                <a:cs typeface="Segoe UI" panose="020B0502040204020203" pitchFamily="34" charset="0"/>
              </a:rPr>
              <a:t>Competiciones sin público asistente</a:t>
            </a:r>
            <a:endParaRPr lang="es-ES" sz="10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363431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60576" y="983322"/>
            <a:ext cx="7728293" cy="1892826"/>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Uno de los requisitos de la nueva normalidad y la prevención del contagio en tiempos del Covid-19 es la realización de </a:t>
            </a:r>
            <a:r>
              <a:rPr lang="es-ES" sz="1200" dirty="0">
                <a:solidFill>
                  <a:schemeClr val="tx1">
                    <a:lumMod val="75000"/>
                    <a:lumOff val="25000"/>
                  </a:schemeClr>
                </a:solidFill>
                <a:latin typeface="Segoe UI" panose="020B0502040204020203" pitchFamily="34" charset="0"/>
                <a:cs typeface="Segoe UI" panose="020B0502040204020203" pitchFamily="34" charset="0"/>
              </a:rPr>
              <a:t>test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parte de los </a:t>
            </a:r>
            <a:r>
              <a:rPr lang="es-ES" sz="1200" dirty="0">
                <a:solidFill>
                  <a:schemeClr val="tx1">
                    <a:lumMod val="75000"/>
                    <a:lumOff val="25000"/>
                  </a:schemeClr>
                </a:solidFill>
                <a:latin typeface="Segoe UI" panose="020B0502040204020203" pitchFamily="34" charset="0"/>
                <a:cs typeface="Segoe UI" panose="020B0502040204020203" pitchFamily="34" charset="0"/>
              </a:rPr>
              <a:t>servicios médicos del centro de entrenamiento, </a:t>
            </a: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club o federación para descartar positivos y potenciales contagios. En este sentido, resulta destacable que la mayoría de los y las deportistas navarros y navarras de las diferentes categorías analizadas no ha tenido acceso a esta prueba.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Solo un 28,0% de los y las deportistas de Alto Nivel ha optado al test frente al 9,2% de los de Alto rendimiento y el 4,7% de los y las federadas. </a:t>
            </a: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96024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P.27.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¿Los servicios médicos del centro de entrenamiento, club, federación, le han realizado el correspondiente test rápido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la Covid-19?</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deportistas Alto Nivel /rendimiento y federados/as </a:t>
            </a:r>
          </a:p>
        </p:txBody>
      </p:sp>
      <p:graphicFrame>
        <p:nvGraphicFramePr>
          <p:cNvPr id="3" name="Gráfico 2">
            <a:extLst>
              <a:ext uri="{FF2B5EF4-FFF2-40B4-BE49-F238E27FC236}">
                <a16:creationId xmlns:a16="http://schemas.microsoft.com/office/drawing/2014/main" id="{3B14EA0F-35D1-40FF-9125-1278044AEC91}"/>
              </a:ext>
            </a:extLst>
          </p:cNvPr>
          <p:cNvGraphicFramePr/>
          <p:nvPr>
            <p:extLst>
              <p:ext uri="{D42A27DB-BD31-4B8C-83A1-F6EECF244321}">
                <p14:modId xmlns:p14="http://schemas.microsoft.com/office/powerpoint/2010/main" val="3766375946"/>
              </p:ext>
            </p:extLst>
          </p:nvPr>
        </p:nvGraphicFramePr>
        <p:xfrm>
          <a:off x="1427722" y="1273322"/>
          <a:ext cx="7267468" cy="4198224"/>
        </p:xfrm>
        <a:graphic>
          <a:graphicData uri="http://schemas.openxmlformats.org/drawingml/2006/chart">
            <c:chart xmlns:c="http://schemas.openxmlformats.org/drawingml/2006/chart" xmlns:r="http://schemas.openxmlformats.org/officeDocument/2006/relationships" r:id="rId2"/>
          </a:graphicData>
        </a:graphic>
      </p:graphicFrame>
      <p:sp>
        <p:nvSpPr>
          <p:cNvPr id="4" name="5 CuadroTexto"/>
          <p:cNvSpPr txBox="1"/>
          <p:nvPr/>
        </p:nvSpPr>
        <p:spPr>
          <a:xfrm>
            <a:off x="117517" y="4124218"/>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Si</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 name="10 Rectángulo redondeado"/>
          <p:cNvSpPr/>
          <p:nvPr/>
        </p:nvSpPr>
        <p:spPr bwMode="auto">
          <a:xfrm>
            <a:off x="1781858" y="4191523"/>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6" name="5 CuadroTexto"/>
          <p:cNvSpPr txBox="1"/>
          <p:nvPr/>
        </p:nvSpPr>
        <p:spPr>
          <a:xfrm>
            <a:off x="117517" y="3544437"/>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No, se lo ha realizado por su cuenta</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10 Rectángulo redondeado"/>
          <p:cNvSpPr/>
          <p:nvPr/>
        </p:nvSpPr>
        <p:spPr bwMode="auto">
          <a:xfrm>
            <a:off x="1781858" y="3611634"/>
            <a:ext cx="166324" cy="107722"/>
          </a:xfrm>
          <a:prstGeom prst="roundRect">
            <a:avLst>
              <a:gd name="adj" fmla="val 40982"/>
            </a:avLst>
          </a:prstGeom>
          <a:solidFill>
            <a:schemeClr val="bg1">
              <a:lumMod val="5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8" name="5 CuadroTexto"/>
          <p:cNvSpPr txBox="1"/>
          <p:nvPr/>
        </p:nvSpPr>
        <p:spPr>
          <a:xfrm>
            <a:off x="117516" y="2955931"/>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No</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 name="10 Rectángulo redondeado"/>
          <p:cNvSpPr/>
          <p:nvPr/>
        </p:nvSpPr>
        <p:spPr bwMode="auto">
          <a:xfrm>
            <a:off x="1781858" y="3022885"/>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0" name="5 CuadroTexto"/>
          <p:cNvSpPr txBox="1"/>
          <p:nvPr/>
        </p:nvSpPr>
        <p:spPr>
          <a:xfrm>
            <a:off x="117516" y="2642985"/>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NS/</a:t>
            </a:r>
            <a:r>
              <a:rPr lang="es-ES" sz="900" dirty="0" err="1" smtClean="0">
                <a:solidFill>
                  <a:schemeClr val="tx1">
                    <a:lumMod val="75000"/>
                    <a:lumOff val="25000"/>
                  </a:schemeClr>
                </a:solidFill>
                <a:latin typeface="Segoe UI" panose="020B0502040204020203" pitchFamily="34" charset="0"/>
                <a:cs typeface="Segoe UI" panose="020B0502040204020203" pitchFamily="34" charset="0"/>
              </a:rPr>
              <a:t>Nc</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10 Rectángulo redondeado"/>
          <p:cNvSpPr/>
          <p:nvPr/>
        </p:nvSpPr>
        <p:spPr bwMode="auto">
          <a:xfrm>
            <a:off x="1781858" y="2709939"/>
            <a:ext cx="166324" cy="107722"/>
          </a:xfrm>
          <a:prstGeom prst="roundRect">
            <a:avLst>
              <a:gd name="adj" fmla="val 40982"/>
            </a:avLst>
          </a:prstGeom>
          <a:solidFill>
            <a:schemeClr val="tx1"/>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2" name="17 CuadroTexto">
            <a:extLst>
              <a:ext uri="{FF2B5EF4-FFF2-40B4-BE49-F238E27FC236}">
                <a16:creationId xmlns:a16="http://schemas.microsoft.com/office/drawing/2014/main" id="{DE43E036-9867-404F-BC09-57FB3729607B}"/>
              </a:ext>
            </a:extLst>
          </p:cNvPr>
          <p:cNvSpPr txBox="1"/>
          <p:nvPr/>
        </p:nvSpPr>
        <p:spPr>
          <a:xfrm>
            <a:off x="160418" y="6328935"/>
            <a:ext cx="254428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3" name="Conector recto 12">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8578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rer: Este es el gran error de muchos de los que se inician en ..."/>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42958" y="1358780"/>
            <a:ext cx="8077281" cy="419598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bwMode="auto">
          <a:xfrm>
            <a:off x="542958" y="1358781"/>
            <a:ext cx="8077281" cy="4195985"/>
          </a:xfrm>
          <a:prstGeom prst="rect">
            <a:avLst/>
          </a:prstGeom>
          <a:solidFill>
            <a:schemeClr val="bg1">
              <a:lumMod val="95000"/>
              <a:alpha val="84000"/>
            </a:schemeClr>
          </a:solidFill>
          <a:ln w="28575">
            <a:noFill/>
            <a:miter lim="800000"/>
            <a:headEnd/>
            <a:tailEnd/>
          </a:ln>
          <a:effectLst/>
        </p:spPr>
        <p:txBody>
          <a:bodyPr vert="horz" wrap="square" lIns="36000" tIns="45720" rIns="91440" bIns="45720" numCol="1" rtlCol="0" anchor="ctr" anchorCtr="0" compatLnSpc="1">
            <a:prstTxWarp prst="textNoShape">
              <a:avLst/>
            </a:prstTxWarp>
            <a:noAutofit/>
          </a:bodyPr>
          <a:lstStyle/>
          <a:p>
            <a:pPr algn="ctr" fontAlgn="base">
              <a:lnSpc>
                <a:spcPts val="2000"/>
              </a:lnSpc>
              <a:spcBef>
                <a:spcPct val="0"/>
              </a:spcBef>
              <a:spcAft>
                <a:spcPct val="0"/>
              </a:spcAft>
              <a:buClr>
                <a:srgbClr val="C0C0C0"/>
              </a:buClr>
              <a:buSzPts val="1800"/>
            </a:pPr>
            <a:endParaRPr kumimoji="0" lang="es-ES" sz="1400" b="1" i="0" u="none" strike="noStrike" cap="none" normalizeH="0" baseline="0" dirty="0">
              <a:ln>
                <a:noFill/>
              </a:ln>
              <a:solidFill>
                <a:srgbClr val="4D4D4D"/>
              </a:solidFill>
              <a:effectLst/>
              <a:latin typeface="Helvetica" pitchFamily="34" charset="0"/>
            </a:endParaRPr>
          </a:p>
        </p:txBody>
      </p:sp>
      <p:sp>
        <p:nvSpPr>
          <p:cNvPr id="4" name="Text Box 2"/>
          <p:cNvSpPr txBox="1">
            <a:spLocks noChangeArrowheads="1"/>
          </p:cNvSpPr>
          <p:nvPr/>
        </p:nvSpPr>
        <p:spPr bwMode="auto">
          <a:xfrm>
            <a:off x="4819828" y="3149123"/>
            <a:ext cx="3734511" cy="2308324"/>
          </a:xfrm>
          <a:prstGeom prst="rect">
            <a:avLst/>
          </a:prstGeom>
          <a:noFill/>
          <a:ln w="9525">
            <a:noFill/>
            <a:miter lim="800000"/>
            <a:headEnd/>
            <a:tailEnd/>
          </a:ln>
        </p:spPr>
        <p:txBody>
          <a:bodyPr wrap="square">
            <a:spAutoFit/>
          </a:bodyPr>
          <a:lstStyle/>
          <a:p>
            <a:pPr algn="ctr"/>
            <a:r>
              <a:rPr lang="es-ES" sz="2400" dirty="0" smtClean="0">
                <a:latin typeface="Bahnschrift Light SemiCondensed" panose="020B0502040204020203" pitchFamily="34" charset="0"/>
                <a:ea typeface="Brandon Grotesque Thin" charset="0"/>
                <a:cs typeface="Brandon Grotesque Thin" charset="0"/>
              </a:rPr>
              <a:t>CAPACIDAD DEL/A </a:t>
            </a:r>
            <a:r>
              <a:rPr lang="es-ES" sz="2400" dirty="0">
                <a:latin typeface="Bahnschrift Light SemiCondensed" panose="020B0502040204020203" pitchFamily="34" charset="0"/>
                <a:ea typeface="Brandon Grotesque Thin" charset="0"/>
                <a:cs typeface="Brandon Grotesque Thin" charset="0"/>
              </a:rPr>
              <a:t>DEPORTISTA </a:t>
            </a:r>
            <a:r>
              <a:rPr lang="es-ES" sz="2400" dirty="0" smtClean="0">
                <a:latin typeface="Bahnschrift Light SemiCondensed" panose="020B0502040204020203" pitchFamily="34" charset="0"/>
                <a:ea typeface="Brandon Grotesque Thin" charset="0"/>
                <a:cs typeface="Brandon Grotesque Thin" charset="0"/>
              </a:rPr>
              <a:t>PARA AFRONTAR UNA SITUACIÓN DE CRISIS COMO LA PROVOCADA POR LA COVID-19 Y APOYO INSTITUCIONAL</a:t>
            </a:r>
            <a:endParaRPr lang="es-ES" sz="2400" dirty="0">
              <a:latin typeface="Bahnschrift Light SemiCondensed" panose="020B0502040204020203" pitchFamily="34" charset="0"/>
              <a:ea typeface="Brandon Grotesque Thin" charset="0"/>
              <a:cs typeface="Brandon Grotesque Thin" charset="0"/>
            </a:endParaRPr>
          </a:p>
        </p:txBody>
      </p:sp>
      <p:sp>
        <p:nvSpPr>
          <p:cNvPr id="5" name="Text Box 2"/>
          <p:cNvSpPr txBox="1">
            <a:spLocks noChangeArrowheads="1"/>
          </p:cNvSpPr>
          <p:nvPr/>
        </p:nvSpPr>
        <p:spPr bwMode="auto">
          <a:xfrm>
            <a:off x="5873272" y="1731213"/>
            <a:ext cx="1457888" cy="1409297"/>
          </a:xfrm>
          <a:prstGeom prst="rect">
            <a:avLst/>
          </a:prstGeom>
          <a:noFill/>
          <a:ln w="9525">
            <a:noFill/>
            <a:miter lim="800000"/>
            <a:headEnd/>
            <a:tailEnd/>
          </a:ln>
        </p:spPr>
        <p:txBody>
          <a:bodyPr wrap="square">
            <a:spAutoFit/>
          </a:bodyPr>
          <a:lstStyle/>
          <a:p>
            <a:pPr algn="ctr">
              <a:lnSpc>
                <a:spcPct val="150000"/>
              </a:lnSpc>
            </a:pPr>
            <a:r>
              <a:rPr lang="es-ES_tradnl" sz="6600" b="1" dirty="0" smtClean="0">
                <a:solidFill>
                  <a:schemeClr val="tx1">
                    <a:lumMod val="50000"/>
                    <a:lumOff val="50000"/>
                  </a:schemeClr>
                </a:solidFill>
                <a:latin typeface="Bahnschrift Light SemiCondensed" panose="020B0502040204020203" pitchFamily="34" charset="0"/>
              </a:rPr>
              <a:t>4.5</a:t>
            </a:r>
            <a:endParaRPr lang="es-ES" sz="6000" dirty="0">
              <a:solidFill>
                <a:schemeClr val="tx1">
                  <a:lumMod val="50000"/>
                  <a:lumOff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31344266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09301" y="983322"/>
            <a:ext cx="7779568" cy="4524315"/>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La mayoría de los y las deportistas de Alto Nivel consideran estar mejor preparados que el resto de la población para afrontar una crisis como la generada por la pandemia de la Covid-19, como cita el 56,0%. Un 32,0% considera que lo están del mismo modo que el resto de la población y en sentido contrario, un 12,0% ve mayor vulnerabilidad en su colectivo ante situaciones excepcionales como la que hemos vivido.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 los y las deportistas de alto rendimiento y los y las federados/as, la percepción cambia. En ambos casos, uno de cada tres consultados/as aprecia una mayor vulnerabilidad en el colectivo de deportistas, si bien el grupo más numeroso se ve mejor preparado para afrontar retos.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Así, centrados en las instituciones y en la necesidad de apoyo económico, los y las deportistas navarros y navarras abogan por dar ayudas, apoyo a los y las deportistas. También reforzar y mantener las becas y subvenciones del deporte. Igualmente se nombran las ayudas a instalaciones y deportistas para sufragar los sobrecostes que la nueva normalidad impone, gastos en desinfección, compra de más material, etc.. Las pruebas o test PCR y dar soporte sanitario a los deportistas en tiempos de la Covid-19, también es una propuesta de su lado, así como las ayudas a las federaciones y sumar esfuerzos para la cesión o apertura de instalaciones deportivas que faciliten el entrenamiento.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71520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E9FF76-286E-4399-82B7-2086CFB7996C}"/>
              </a:ext>
            </a:extLst>
          </p:cNvPr>
          <p:cNvSpPr>
            <a:spLocks noChangeArrowheads="1"/>
          </p:cNvSpPr>
          <p:nvPr/>
        </p:nvSpPr>
        <p:spPr bwMode="auto">
          <a:xfrm>
            <a:off x="401183" y="775327"/>
            <a:ext cx="8294007" cy="507831"/>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P.16</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¿Cree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que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en términos generales los/as deportistas  de rendimiento deportivo o los/as federados/as, están psicológicamente más preparados/as para afrontar situaciones excepcionales como la del confinamiento y la crisis por el Covid-19 que el resto de la población</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deportistas Alto Nivel /Rendimiento y Federados/as </a:t>
            </a:r>
            <a:endPar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3" name="Gráfico 2">
            <a:extLst>
              <a:ext uri="{FF2B5EF4-FFF2-40B4-BE49-F238E27FC236}">
                <a16:creationId xmlns:a16="http://schemas.microsoft.com/office/drawing/2014/main" id="{3B14EA0F-35D1-40FF-9125-1278044AEC91}"/>
              </a:ext>
            </a:extLst>
          </p:cNvPr>
          <p:cNvGraphicFramePr/>
          <p:nvPr>
            <p:extLst/>
          </p:nvPr>
        </p:nvGraphicFramePr>
        <p:xfrm>
          <a:off x="1315879" y="1375872"/>
          <a:ext cx="7267468" cy="4198224"/>
        </p:xfrm>
        <a:graphic>
          <a:graphicData uri="http://schemas.openxmlformats.org/drawingml/2006/chart">
            <c:chart xmlns:c="http://schemas.openxmlformats.org/drawingml/2006/chart" xmlns:r="http://schemas.openxmlformats.org/officeDocument/2006/relationships" r:id="rId2"/>
          </a:graphicData>
        </a:graphic>
      </p:graphicFrame>
      <p:sp>
        <p:nvSpPr>
          <p:cNvPr id="4" name="5 CuadroTexto"/>
          <p:cNvSpPr txBox="1"/>
          <p:nvPr/>
        </p:nvSpPr>
        <p:spPr>
          <a:xfrm>
            <a:off x="-98338" y="3915439"/>
            <a:ext cx="1664341" cy="3693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Si, estamos mejor preparados/as</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 name="10 Rectángulo redondeado"/>
          <p:cNvSpPr/>
          <p:nvPr/>
        </p:nvSpPr>
        <p:spPr bwMode="auto">
          <a:xfrm>
            <a:off x="1566003" y="4046244"/>
            <a:ext cx="166324" cy="107722"/>
          </a:xfrm>
          <a:prstGeom prst="roundRect">
            <a:avLst>
              <a:gd name="adj" fmla="val 40982"/>
            </a:avLst>
          </a:prstGeom>
          <a:solidFill>
            <a:schemeClr val="bg1">
              <a:lumMod val="8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6" name="5 CuadroTexto"/>
          <p:cNvSpPr txBox="1"/>
          <p:nvPr/>
        </p:nvSpPr>
        <p:spPr>
          <a:xfrm>
            <a:off x="-98338" y="3399158"/>
            <a:ext cx="1664341" cy="230832"/>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Igual, depende de los casos</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10 Rectángulo redondeado"/>
          <p:cNvSpPr/>
          <p:nvPr/>
        </p:nvSpPr>
        <p:spPr bwMode="auto">
          <a:xfrm>
            <a:off x="1566003" y="3466355"/>
            <a:ext cx="166324" cy="107722"/>
          </a:xfrm>
          <a:prstGeom prst="roundRect">
            <a:avLst>
              <a:gd name="adj" fmla="val 40982"/>
            </a:avLst>
          </a:prstGeom>
          <a:solidFill>
            <a:schemeClr val="bg1">
              <a:lumMod val="50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8" name="5 CuadroTexto"/>
          <p:cNvSpPr txBox="1"/>
          <p:nvPr/>
        </p:nvSpPr>
        <p:spPr>
          <a:xfrm>
            <a:off x="-98339" y="2658252"/>
            <a:ext cx="1664341" cy="507831"/>
          </a:xfrm>
          <a:prstGeom prst="rect">
            <a:avLst/>
          </a:prstGeom>
          <a:noFill/>
        </p:spPr>
        <p:txBody>
          <a:bodyPr wrap="square" rtlCol="0">
            <a:spAutoFit/>
          </a:bodyPr>
          <a:lstStyle/>
          <a:p>
            <a:pPr algn="r"/>
            <a:r>
              <a:rPr lang="es-ES" sz="900" dirty="0" smtClean="0">
                <a:solidFill>
                  <a:schemeClr val="tx1">
                    <a:lumMod val="75000"/>
                    <a:lumOff val="25000"/>
                  </a:schemeClr>
                </a:solidFill>
                <a:latin typeface="Segoe UI" panose="020B0502040204020203" pitchFamily="34" charset="0"/>
                <a:cs typeface="Segoe UI" panose="020B0502040204020203" pitchFamily="34" charset="0"/>
              </a:rPr>
              <a:t>No, las características del deportista no hace más vulnerable</a:t>
            </a:r>
            <a:endParaRPr lang="es-ES" sz="9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 name="10 Rectángulo redondeado"/>
          <p:cNvSpPr/>
          <p:nvPr/>
        </p:nvSpPr>
        <p:spPr bwMode="auto">
          <a:xfrm>
            <a:off x="1566003" y="2877606"/>
            <a:ext cx="166324" cy="107722"/>
          </a:xfrm>
          <a:prstGeom prst="roundRect">
            <a:avLst>
              <a:gd name="adj" fmla="val 40982"/>
            </a:avLst>
          </a:prstGeom>
          <a:solidFill>
            <a:srgbClr val="FF0000"/>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a:ln>
                <a:noFill/>
              </a:ln>
              <a:solidFill>
                <a:srgbClr val="4D4D4D"/>
              </a:solidFill>
              <a:effectLst/>
              <a:latin typeface="Helvetica" pitchFamily="34" charset="0"/>
            </a:endParaRPr>
          </a:p>
        </p:txBody>
      </p:sp>
      <p:sp>
        <p:nvSpPr>
          <p:cNvPr id="10" name="17 CuadroTexto">
            <a:extLst>
              <a:ext uri="{FF2B5EF4-FFF2-40B4-BE49-F238E27FC236}">
                <a16:creationId xmlns:a16="http://schemas.microsoft.com/office/drawing/2014/main" id="{DE43E036-9867-404F-BC09-57FB3729607B}"/>
              </a:ext>
            </a:extLst>
          </p:cNvPr>
          <p:cNvSpPr txBox="1"/>
          <p:nvPr/>
        </p:nvSpPr>
        <p:spPr>
          <a:xfrm>
            <a:off x="160418" y="6328935"/>
            <a:ext cx="254428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Se leyeron las opciones de respuesta. Solo se admitió una.</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1" name="Conector recto 10">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5673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P.28. De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cara a las instituciones ¿qué medidas de apoyo en el ámbito económico le parece que deberían implementarse para los/as deportistas Navarros/as</a:t>
            </a: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deportistas Alto Nivel /rendimiento y federados/as </a:t>
            </a:r>
          </a:p>
        </p:txBody>
      </p:sp>
      <p:grpSp>
        <p:nvGrpSpPr>
          <p:cNvPr id="4" name="1 Grupo"/>
          <p:cNvGrpSpPr/>
          <p:nvPr/>
        </p:nvGrpSpPr>
        <p:grpSpPr>
          <a:xfrm>
            <a:off x="4790590" y="6013102"/>
            <a:ext cx="2803722" cy="215444"/>
            <a:chOff x="3956305" y="6192244"/>
            <a:chExt cx="2803722" cy="215444"/>
          </a:xfrm>
        </p:grpSpPr>
        <p:sp>
          <p:nvSpPr>
            <p:cNvPr id="5" name="7 CuadroTexto"/>
            <p:cNvSpPr txBox="1"/>
            <p:nvPr/>
          </p:nvSpPr>
          <p:spPr>
            <a:xfrm>
              <a:off x="4092773" y="6192244"/>
              <a:ext cx="574196" cy="215444"/>
            </a:xfrm>
            <a:prstGeom prst="rect">
              <a:avLst/>
            </a:prstGeom>
            <a:noFill/>
          </p:spPr>
          <p:txBody>
            <a:bodyPr wrap="none" rtlCol="0">
              <a:spAutoFit/>
            </a:bodyPr>
            <a:lstStyle/>
            <a:p>
              <a:r>
                <a:rPr lang="es-ES" sz="800" dirty="0" smtClean="0">
                  <a:latin typeface="Segoe UI" panose="020B0502040204020203" pitchFamily="34" charset="0"/>
                  <a:cs typeface="Segoe UI" panose="020B0502040204020203" pitchFamily="34" charset="0"/>
                </a:rPr>
                <a:t>Principal</a:t>
              </a:r>
              <a:endParaRPr lang="es-ES" sz="800" dirty="0">
                <a:latin typeface="Segoe UI" panose="020B0502040204020203" pitchFamily="34" charset="0"/>
                <a:cs typeface="Segoe UI" panose="020B0502040204020203" pitchFamily="34" charset="0"/>
              </a:endParaRPr>
            </a:p>
          </p:txBody>
        </p:sp>
        <p:sp>
          <p:nvSpPr>
            <p:cNvPr id="6" name="8 Rectángulo redondeado"/>
            <p:cNvSpPr/>
            <p:nvPr/>
          </p:nvSpPr>
          <p:spPr bwMode="auto">
            <a:xfrm>
              <a:off x="3956305" y="6255436"/>
              <a:ext cx="166324" cy="107722"/>
            </a:xfrm>
            <a:prstGeom prst="roundRect">
              <a:avLst>
                <a:gd name="adj" fmla="val 40982"/>
              </a:avLst>
            </a:prstGeom>
            <a:solidFill>
              <a:schemeClr val="bg1">
                <a:lumMod val="7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7" name="9 CuadroTexto"/>
            <p:cNvSpPr txBox="1"/>
            <p:nvPr/>
          </p:nvSpPr>
          <p:spPr>
            <a:xfrm>
              <a:off x="5783478" y="6192244"/>
              <a:ext cx="976549" cy="215444"/>
            </a:xfrm>
            <a:prstGeom prst="rect">
              <a:avLst/>
            </a:prstGeom>
            <a:noFill/>
          </p:spPr>
          <p:txBody>
            <a:bodyPr wrap="none" rtlCol="0">
              <a:spAutoFit/>
            </a:bodyPr>
            <a:lstStyle/>
            <a:p>
              <a:r>
                <a:rPr lang="es-ES" sz="800" dirty="0" smtClean="0">
                  <a:latin typeface="Segoe UI" panose="020B0502040204020203" pitchFamily="34" charset="0"/>
                  <a:cs typeface="Segoe UI" panose="020B0502040204020203" pitchFamily="34" charset="0"/>
                </a:rPr>
                <a:t>Otros destacados</a:t>
              </a:r>
              <a:endParaRPr lang="es-ES" sz="800" dirty="0">
                <a:latin typeface="Segoe UI" panose="020B0502040204020203" pitchFamily="34" charset="0"/>
                <a:cs typeface="Segoe UI" panose="020B0502040204020203" pitchFamily="34" charset="0"/>
              </a:endParaRPr>
            </a:p>
          </p:txBody>
        </p:sp>
        <p:sp>
          <p:nvSpPr>
            <p:cNvPr id="8" name="10 Rectángulo redondeado"/>
            <p:cNvSpPr/>
            <p:nvPr/>
          </p:nvSpPr>
          <p:spPr bwMode="auto">
            <a:xfrm>
              <a:off x="5617154" y="6255436"/>
              <a:ext cx="166324" cy="107722"/>
            </a:xfrm>
            <a:prstGeom prst="roundRect">
              <a:avLst>
                <a:gd name="adj" fmla="val 40982"/>
              </a:avLst>
            </a:prstGeom>
            <a:solidFill>
              <a:schemeClr val="bg1">
                <a:lumMod val="95000"/>
              </a:schemeClr>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grpSp>
      <p:sp>
        <p:nvSpPr>
          <p:cNvPr id="9" name="17 CuadroTexto">
            <a:extLst>
              <a:ext uri="{FF2B5EF4-FFF2-40B4-BE49-F238E27FC236}">
                <a16:creationId xmlns:a16="http://schemas.microsoft.com/office/drawing/2014/main" id="{DE43E036-9867-404F-BC09-57FB3729607B}"/>
              </a:ext>
            </a:extLst>
          </p:cNvPr>
          <p:cNvSpPr txBox="1"/>
          <p:nvPr/>
        </p:nvSpPr>
        <p:spPr>
          <a:xfrm>
            <a:off x="160418" y="6328935"/>
            <a:ext cx="2624436" cy="200055"/>
          </a:xfrm>
          <a:prstGeom prst="rect">
            <a:avLst/>
          </a:prstGeom>
          <a:noFill/>
        </p:spPr>
        <p:txBody>
          <a:bodyPr wrap="none" rtlCol="0">
            <a:spAutoFit/>
          </a:bodyPr>
          <a:lstStyle/>
          <a:p>
            <a:r>
              <a:rPr lang="es-ES" sz="700" dirty="0">
                <a:solidFill>
                  <a:schemeClr val="tx1">
                    <a:lumMod val="75000"/>
                    <a:lumOff val="25000"/>
                  </a:schemeClr>
                </a:solidFill>
                <a:latin typeface="Segoe UI" panose="020B0502040204020203" pitchFamily="34" charset="0"/>
                <a:cs typeface="Segoe UI" panose="020B0502040204020203" pitchFamily="34" charset="0"/>
              </a:rPr>
              <a:t>* </a:t>
            </a:r>
            <a:r>
              <a:rPr lang="es-ES" sz="700" dirty="0" smtClean="0">
                <a:solidFill>
                  <a:schemeClr val="tx1">
                    <a:lumMod val="75000"/>
                    <a:lumOff val="25000"/>
                  </a:schemeClr>
                </a:solidFill>
                <a:latin typeface="Segoe UI" panose="020B0502040204020203" pitchFamily="34" charset="0"/>
                <a:cs typeface="Segoe UI" panose="020B0502040204020203" pitchFamily="34" charset="0"/>
              </a:rPr>
              <a:t>No se sugirió ninguna respuesta. Posible respuesta múltiple.</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 name="Conector recto 9">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Group 118"/>
          <p:cNvGraphicFramePr>
            <a:graphicFrameLocks noGrp="1"/>
          </p:cNvGraphicFramePr>
          <p:nvPr>
            <p:extLst>
              <p:ext uri="{D42A27DB-BD31-4B8C-83A1-F6EECF244321}">
                <p14:modId xmlns:p14="http://schemas.microsoft.com/office/powerpoint/2010/main" val="1498998476"/>
              </p:ext>
            </p:extLst>
          </p:nvPr>
        </p:nvGraphicFramePr>
        <p:xfrm>
          <a:off x="906262" y="1205375"/>
          <a:ext cx="6913545" cy="4706825"/>
        </p:xfrm>
        <a:graphic>
          <a:graphicData uri="http://schemas.openxmlformats.org/drawingml/2006/table">
            <a:tbl>
              <a:tblPr/>
              <a:tblGrid>
                <a:gridCol w="4324170">
                  <a:extLst>
                    <a:ext uri="{9D8B030D-6E8A-4147-A177-3AD203B41FA5}">
                      <a16:colId xmlns:a16="http://schemas.microsoft.com/office/drawing/2014/main" val="20000"/>
                    </a:ext>
                  </a:extLst>
                </a:gridCol>
                <a:gridCol w="863125">
                  <a:extLst>
                    <a:ext uri="{9D8B030D-6E8A-4147-A177-3AD203B41FA5}">
                      <a16:colId xmlns:a16="http://schemas.microsoft.com/office/drawing/2014/main" val="20003"/>
                    </a:ext>
                  </a:extLst>
                </a:gridCol>
                <a:gridCol w="863125">
                  <a:extLst>
                    <a:ext uri="{9D8B030D-6E8A-4147-A177-3AD203B41FA5}">
                      <a16:colId xmlns:a16="http://schemas.microsoft.com/office/drawing/2014/main" val="20004"/>
                    </a:ext>
                  </a:extLst>
                </a:gridCol>
                <a:gridCol w="863125">
                  <a:extLst>
                    <a:ext uri="{9D8B030D-6E8A-4147-A177-3AD203B41FA5}">
                      <a16:colId xmlns:a16="http://schemas.microsoft.com/office/drawing/2014/main" val="20005"/>
                    </a:ext>
                  </a:extLst>
                </a:gridCol>
              </a:tblGrid>
              <a:tr h="200183">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3">
                  <a:txBody>
                    <a:bodyPr/>
                    <a:lstStyle/>
                    <a:p>
                      <a:pPr algn="ctr" fontAlgn="b"/>
                      <a:r>
                        <a:rPr lang="es-ES" sz="800" b="1" i="0" u="none" strike="noStrike" dirty="0" smtClean="0">
                          <a:solidFill>
                            <a:schemeClr val="bg1"/>
                          </a:solidFill>
                          <a:effectLst/>
                          <a:latin typeface="Segoe UI" panose="020B0502040204020203" pitchFamily="34" charset="0"/>
                          <a:cs typeface="Segoe UI" panose="020B0502040204020203" pitchFamily="34" charset="0"/>
                        </a:rPr>
                        <a:t>Tipología de deportista </a:t>
                      </a:r>
                      <a:endParaRPr lang="es-ES" sz="8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tx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24476">
                <a:tc>
                  <a:txBody>
                    <a:bodyPr/>
                    <a:lstStyle/>
                    <a:p>
                      <a:pPr algn="ctr" fontAlgn="b"/>
                      <a:endParaRPr lang="es-ES" sz="9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nivel </a:t>
                      </a: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(n=25)</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Alto Rendimiento </a:t>
                      </a:r>
                      <a:endParaRPr lang="es-ES" sz="800" b="0" i="0" u="none" strike="noStrike" baseline="0"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(n = 76)</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tc>
                  <a:txBody>
                    <a:bodyPr/>
                    <a:lstStyle/>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Federados/as</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a:t>
                      </a:r>
                      <a:endParaRPr lang="es-ES" sz="800" b="0" i="0" u="none" strike="noStrike" dirty="0" smtClean="0">
                        <a:solidFill>
                          <a:schemeClr val="bg1"/>
                        </a:solidFill>
                        <a:effectLst/>
                        <a:latin typeface="Segoe UI" panose="020B0502040204020203" pitchFamily="34" charset="0"/>
                        <a:cs typeface="Segoe UI" panose="020B0502040204020203" pitchFamily="34" charset="0"/>
                      </a:endParaRPr>
                    </a:p>
                    <a:p>
                      <a:pPr algn="ctr" fontAlgn="b"/>
                      <a:r>
                        <a:rPr lang="es-ES" sz="800" b="0" i="0" u="none" strike="noStrike" dirty="0" smtClean="0">
                          <a:solidFill>
                            <a:schemeClr val="bg1"/>
                          </a:solidFill>
                          <a:effectLst/>
                          <a:latin typeface="Segoe UI" panose="020B0502040204020203" pitchFamily="34" charset="0"/>
                          <a:cs typeface="Segoe UI" panose="020B0502040204020203" pitchFamily="34" charset="0"/>
                        </a:rPr>
                        <a:t>(n</a:t>
                      </a:r>
                      <a:r>
                        <a:rPr lang="es-ES" sz="800" b="0" i="0" u="none" strike="noStrike" baseline="0" dirty="0" smtClean="0">
                          <a:solidFill>
                            <a:schemeClr val="bg1"/>
                          </a:solidFill>
                          <a:effectLst/>
                          <a:latin typeface="Segoe UI" panose="020B0502040204020203" pitchFamily="34" charset="0"/>
                          <a:cs typeface="Segoe UI" panose="020B0502040204020203" pitchFamily="34" charset="0"/>
                        </a:rPr>
                        <a:t> = 300)</a:t>
                      </a:r>
                      <a:endParaRPr lang="es-ES" sz="8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rgbClr val="D60019"/>
                    </a:solidFill>
                  </a:tcPr>
                </a:tc>
                <a:extLst>
                  <a:ext uri="{0D108BD9-81ED-4DB2-BD59-A6C34878D82A}">
                    <a16:rowId xmlns:a16="http://schemas.microsoft.com/office/drawing/2014/main" val="10001"/>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Mayor apoyo, ayudas a los/as deportistas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24,0%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10,5%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5,0%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Becas y subvenciones, mantener, reforzar</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16,0%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10,5%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5,0%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Ayudas para instalaciones y deportistas para sufragar sobrecostes de los requisitos de la nueva normalidad</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rgbClr val="000000"/>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rgbClr val="000000"/>
                          </a:solidFill>
                          <a:effectLst/>
                          <a:latin typeface="Segoe UI" panose="020B0502040204020203" pitchFamily="34" charset="0"/>
                          <a:cs typeface="Segoe UI" panose="020B0502040204020203" pitchFamily="34" charset="0"/>
                        </a:rPr>
                        <a:t>5,3%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Hacer test PCR / Soporte sanitario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rgbClr val="000000"/>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rgbClr val="000000"/>
                          </a:solidFill>
                          <a:effectLst/>
                          <a:latin typeface="Segoe UI" panose="020B0502040204020203" pitchFamily="34" charset="0"/>
                          <a:cs typeface="Segoe UI" panose="020B0502040204020203" pitchFamily="34" charset="0"/>
                        </a:rPr>
                        <a:t>3,9%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5"/>
                  </a:ext>
                </a:extLst>
              </a:tr>
              <a:tr h="229313">
                <a:tc>
                  <a:txBody>
                    <a:bodyPr/>
                    <a:lstStyle/>
                    <a:p>
                      <a:pPr algn="l" fontAlgn="ctr"/>
                      <a:r>
                        <a:rPr lang="es-ES" sz="900" b="0" i="0" u="none" strike="noStrike">
                          <a:solidFill>
                            <a:srgbClr val="000000"/>
                          </a:solidFill>
                          <a:effectLst/>
                          <a:latin typeface="Segoe UI" panose="020B0502040204020203" pitchFamily="34" charset="0"/>
                          <a:cs typeface="Segoe UI" panose="020B0502040204020203" pitchFamily="34" charset="0"/>
                        </a:rPr>
                        <a:t>Ayudas a las federaciones / clubs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s-ES" sz="800" b="0" i="0" u="none" strike="noStrike">
                          <a:solidFill>
                            <a:srgbClr val="000000"/>
                          </a:solidFill>
                          <a:effectLst/>
                          <a:latin typeface="Segoe UI" panose="020B0502040204020203" pitchFamily="34" charset="0"/>
                          <a:cs typeface="Segoe UI" panose="020B0502040204020203" pitchFamily="34" charset="0"/>
                        </a:rPr>
                        <a:t>5,3%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3,3%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Apertura de instalaciones / lugares de entrenamiento / cesión</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rgbClr val="000000"/>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rgbClr val="000000"/>
                          </a:solidFill>
                          <a:effectLst/>
                          <a:latin typeface="Segoe UI" panose="020B0502040204020203" pitchFamily="34" charset="0"/>
                          <a:cs typeface="Segoe UI" panose="020B0502040204020203" pitchFamily="34" charset="0"/>
                        </a:rPr>
                        <a:t>5,3%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Sufragar el coste de material deportivo / Proporcionar para deportistas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a:solidFill>
                            <a:srgbClr val="000000"/>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rgbClr val="000000"/>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8453581"/>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Mejorar los contratos y las retribuciones de los deportistas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a:t>
                      </a:r>
                      <a:r>
                        <a:rPr lang="es-ES" sz="800" b="0" i="0" u="none" strike="noStrike" dirty="0">
                          <a:solidFill>
                            <a:srgbClr val="000000"/>
                          </a:solidFill>
                          <a:effectLst/>
                          <a:latin typeface="Segoe UI" panose="020B0502040204020203" pitchFamily="34" charset="0"/>
                          <a:cs typeface="Segoe UI" panose="020B0502040204020203" pitchFamily="34" charset="0"/>
                        </a:rPr>
                        <a:t>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a:solidFill>
                            <a:srgbClr val="000000"/>
                          </a:solidFill>
                          <a:effectLst/>
                          <a:latin typeface="Segoe UI" panose="020B0502040204020203" pitchFamily="34" charset="0"/>
                          <a:cs typeface="Segoe UI" panose="020B0502040204020203" pitchFamily="34" charset="0"/>
                        </a:rPr>
                        <a:t>5,3%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0,3</a:t>
                      </a:r>
                      <a:r>
                        <a:rPr lang="es-ES" sz="800" b="0" i="0" u="none" strike="noStrike" dirty="0">
                          <a:solidFill>
                            <a:srgbClr val="000000"/>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8869376"/>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Recuperar competiciones / convocatorias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 </a:t>
                      </a:r>
                      <a:r>
                        <a:rPr lang="es-ES" sz="800" b="0" i="0" u="none" strike="noStrike" dirty="0" smtClean="0">
                          <a:solidFill>
                            <a:srgbClr val="000000"/>
                          </a:solidFill>
                          <a:effectLst/>
                          <a:latin typeface="Segoe UI" panose="020B0502040204020203" pitchFamily="34" charset="0"/>
                          <a:cs typeface="Segoe UI" panose="020B0502040204020203" pitchFamily="34" charset="0"/>
                        </a:rPr>
                        <a:t>--</a:t>
                      </a:r>
                      <a:endParaRPr lang="es-ES" sz="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0,7</a:t>
                      </a:r>
                      <a:r>
                        <a:rPr lang="es-ES" sz="800" b="0" i="0" u="none" strike="noStrike" dirty="0">
                          <a:solidFill>
                            <a:srgbClr val="000000"/>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811072"/>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Exenciones fiscales patrocinios / Patrocinadores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 </a:t>
                      </a:r>
                      <a:r>
                        <a:rPr lang="es-ES" sz="800" b="0" i="0" u="none" strike="noStrike" dirty="0" smtClean="0">
                          <a:solidFill>
                            <a:srgbClr val="000000"/>
                          </a:solidFill>
                          <a:effectLst/>
                          <a:latin typeface="Segoe UI" panose="020B0502040204020203" pitchFamily="34" charset="0"/>
                          <a:cs typeface="Segoe UI" panose="020B0502040204020203" pitchFamily="34" charset="0"/>
                        </a:rPr>
                        <a:t>--</a:t>
                      </a:r>
                      <a:endParaRPr lang="es-ES" sz="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2,6%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0,3</a:t>
                      </a:r>
                      <a:r>
                        <a:rPr lang="es-ES" sz="800" b="0" i="0" u="none" strike="noStrike" dirty="0">
                          <a:solidFill>
                            <a:srgbClr val="000000"/>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3745220"/>
                  </a:ext>
                </a:extLst>
              </a:tr>
              <a:tr h="229313">
                <a:tc>
                  <a:txBody>
                    <a:bodyPr/>
                    <a:lstStyle/>
                    <a:p>
                      <a:pPr algn="l" fontAlgn="ctr"/>
                      <a:r>
                        <a:rPr lang="es-ES" sz="900" b="0" i="0" u="none" strike="noStrike">
                          <a:solidFill>
                            <a:srgbClr val="000000"/>
                          </a:solidFill>
                          <a:effectLst/>
                          <a:latin typeface="Segoe UI" panose="020B0502040204020203" pitchFamily="34" charset="0"/>
                          <a:cs typeface="Segoe UI" panose="020B0502040204020203" pitchFamily="34" charset="0"/>
                        </a:rPr>
                        <a:t>Ayudas para técnicos / personal deportivo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 </a:t>
                      </a:r>
                      <a:r>
                        <a:rPr lang="es-ES" sz="800" b="0" i="0" u="none" strike="noStrike" dirty="0" smtClean="0">
                          <a:solidFill>
                            <a:srgbClr val="000000"/>
                          </a:solidFill>
                          <a:effectLst/>
                          <a:latin typeface="Segoe UI" panose="020B0502040204020203" pitchFamily="34" charset="0"/>
                          <a:cs typeface="Segoe UI" panose="020B0502040204020203" pitchFamily="34" charset="0"/>
                        </a:rPr>
                        <a:t>--</a:t>
                      </a:r>
                      <a:endParaRPr lang="es-ES" sz="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0,3</a:t>
                      </a:r>
                      <a:r>
                        <a:rPr lang="es-ES" sz="800" b="0" i="0" u="none" strike="noStrike" dirty="0">
                          <a:solidFill>
                            <a:srgbClr val="000000"/>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0251775"/>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Impulsar el deporte femenino</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 </a:t>
                      </a:r>
                      <a:r>
                        <a:rPr lang="es-ES" sz="800" b="0" i="0" u="none" strike="noStrike" dirty="0" smtClean="0">
                          <a:solidFill>
                            <a:srgbClr val="000000"/>
                          </a:solidFill>
                          <a:effectLst/>
                          <a:latin typeface="Segoe UI" panose="020B0502040204020203" pitchFamily="34" charset="0"/>
                          <a:cs typeface="Segoe UI" panose="020B0502040204020203" pitchFamily="34" charset="0"/>
                        </a:rPr>
                        <a:t>--</a:t>
                      </a:r>
                      <a:endParaRPr lang="es-ES" sz="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0,3</a:t>
                      </a:r>
                      <a:r>
                        <a:rPr lang="es-ES" sz="800" b="0" i="0" u="none" strike="noStrike" dirty="0">
                          <a:solidFill>
                            <a:srgbClr val="000000"/>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4124173"/>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Fomentar el deporte de cantera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 </a:t>
                      </a:r>
                      <a:r>
                        <a:rPr lang="es-ES" sz="800" b="0" i="0" u="none" strike="noStrike" dirty="0" smtClean="0">
                          <a:solidFill>
                            <a:srgbClr val="000000"/>
                          </a:solidFill>
                          <a:effectLst/>
                          <a:latin typeface="Segoe UI" panose="020B0502040204020203" pitchFamily="34" charset="0"/>
                          <a:cs typeface="Segoe UI" panose="020B0502040204020203" pitchFamily="34" charset="0"/>
                        </a:rPr>
                        <a:t>--</a:t>
                      </a:r>
                      <a:endParaRPr lang="es-ES" sz="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0,3</a:t>
                      </a:r>
                      <a:r>
                        <a:rPr lang="es-ES" sz="800" b="0" i="0" u="none" strike="noStrike" dirty="0">
                          <a:solidFill>
                            <a:srgbClr val="000000"/>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4828023"/>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Ayudas al deporte</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 </a:t>
                      </a:r>
                      <a:r>
                        <a:rPr lang="es-ES" sz="800" b="0" i="0" u="none" strike="noStrike" dirty="0" smtClean="0">
                          <a:solidFill>
                            <a:srgbClr val="000000"/>
                          </a:solidFill>
                          <a:effectLst/>
                          <a:latin typeface="Segoe UI" panose="020B0502040204020203" pitchFamily="34" charset="0"/>
                          <a:cs typeface="Segoe UI" panose="020B0502040204020203" pitchFamily="34" charset="0"/>
                        </a:rPr>
                        <a:t>--</a:t>
                      </a:r>
                      <a:endParaRPr lang="es-ES" sz="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a:t>
                      </a:r>
                      <a:r>
                        <a:rPr lang="es-ES" sz="800" b="0" i="0" u="none" strike="noStrike" dirty="0">
                          <a:solidFill>
                            <a:srgbClr val="000000"/>
                          </a:solidFill>
                          <a:effectLst/>
                          <a:latin typeface="Segoe UI" panose="020B0502040204020203" pitchFamily="34" charset="0"/>
                          <a:cs typeface="Segoe UI" panose="020B0502040204020203" pitchFamily="34" charset="0"/>
                        </a:rPr>
                        <a:t>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0,3</a:t>
                      </a:r>
                      <a:r>
                        <a:rPr lang="es-ES" sz="800" b="0" i="0" u="none" strike="noStrike" dirty="0">
                          <a:solidFill>
                            <a:srgbClr val="000000"/>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5159859"/>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Otras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5,3%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3,7%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6613745"/>
                  </a:ext>
                </a:extLst>
              </a:tr>
              <a:tr h="229313">
                <a:tc>
                  <a:txBody>
                    <a:bodyPr/>
                    <a:lstStyle/>
                    <a:p>
                      <a:pPr algn="l" fontAlgn="ctr"/>
                      <a:r>
                        <a:rPr lang="es-ES" sz="900" b="1" i="1" u="none" strike="noStrike" dirty="0">
                          <a:solidFill>
                            <a:srgbClr val="000000"/>
                          </a:solidFill>
                          <a:effectLst/>
                          <a:latin typeface="Segoe UI" panose="020B0502040204020203" pitchFamily="34" charset="0"/>
                          <a:cs typeface="Segoe UI" panose="020B0502040204020203" pitchFamily="34" charset="0"/>
                        </a:rPr>
                        <a:t>No sabe/no se le ocurre</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1" i="1" u="none" strike="noStrike" dirty="0">
                          <a:solidFill>
                            <a:srgbClr val="000000"/>
                          </a:solidFill>
                          <a:effectLst/>
                          <a:latin typeface="Segoe UI" panose="020B0502040204020203" pitchFamily="34" charset="0"/>
                          <a:cs typeface="Segoe UI" panose="020B0502040204020203" pitchFamily="34" charset="0"/>
                        </a:rPr>
                        <a:t>32,0%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1" i="1" u="none" strike="noStrike" dirty="0">
                          <a:solidFill>
                            <a:srgbClr val="000000"/>
                          </a:solidFill>
                          <a:effectLst/>
                          <a:latin typeface="Segoe UI" panose="020B0502040204020203" pitchFamily="34" charset="0"/>
                          <a:cs typeface="Segoe UI" panose="020B0502040204020203" pitchFamily="34" charset="0"/>
                        </a:rPr>
                        <a:t>42,1%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1" i="1" u="none" strike="noStrike" dirty="0">
                          <a:solidFill>
                            <a:srgbClr val="000000"/>
                          </a:solidFill>
                          <a:effectLst/>
                          <a:latin typeface="Segoe UI" panose="020B0502040204020203" pitchFamily="34" charset="0"/>
                          <a:cs typeface="Segoe UI" panose="020B0502040204020203" pitchFamily="34" charset="0"/>
                        </a:rPr>
                        <a:t>67,7%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9046730"/>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Ninguna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12,0%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5,3%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a:solidFill>
                            <a:srgbClr val="000000"/>
                          </a:solidFill>
                          <a:effectLst/>
                          <a:latin typeface="Segoe UI" panose="020B0502040204020203" pitchFamily="34" charset="0"/>
                          <a:cs typeface="Segoe UI" panose="020B0502040204020203" pitchFamily="34" charset="0"/>
                        </a:rPr>
                        <a:t>4,3%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1493439"/>
                  </a:ext>
                </a:extLst>
              </a:tr>
              <a:tr h="229313">
                <a:tc>
                  <a:txBody>
                    <a:bodyPr/>
                    <a:lstStyle/>
                    <a:p>
                      <a:pPr algn="l" fontAlgn="ctr"/>
                      <a:r>
                        <a:rPr lang="es-ES" sz="900" b="0" i="0" u="none" strike="noStrike" dirty="0">
                          <a:solidFill>
                            <a:srgbClr val="000000"/>
                          </a:solidFill>
                          <a:effectLst/>
                          <a:latin typeface="Segoe UI" panose="020B0502040204020203" pitchFamily="34" charset="0"/>
                          <a:cs typeface="Segoe UI" panose="020B0502040204020203" pitchFamily="34" charset="0"/>
                        </a:rPr>
                        <a:t>No contesta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a:t>
                      </a:r>
                      <a:r>
                        <a:rPr lang="es-ES" sz="800" b="0" i="0" u="none" strike="noStrike" dirty="0">
                          <a:solidFill>
                            <a:srgbClr val="000000"/>
                          </a:solidFill>
                          <a:effectLst/>
                          <a:latin typeface="Segoe UI" panose="020B0502040204020203" pitchFamily="34" charset="0"/>
                          <a:cs typeface="Segoe UI" panose="020B0502040204020203" pitchFamily="34" charset="0"/>
                        </a:rPr>
                        <a:t>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a:t>
                      </a:r>
                      <a:r>
                        <a:rPr lang="es-ES" sz="800" b="0" i="0" u="none" strike="noStrike" dirty="0">
                          <a:solidFill>
                            <a:srgbClr val="000000"/>
                          </a:solidFill>
                          <a:effectLst/>
                          <a:latin typeface="Segoe UI" panose="020B0502040204020203" pitchFamily="34" charset="0"/>
                          <a:cs typeface="Segoe UI" panose="020B0502040204020203" pitchFamily="34" charset="0"/>
                        </a:rPr>
                        <a:t>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ctr"/>
                      <a:r>
                        <a:rPr lang="es-ES" sz="800" b="0" i="0" u="none" strike="noStrike" dirty="0" smtClean="0">
                          <a:solidFill>
                            <a:srgbClr val="000000"/>
                          </a:solidFill>
                          <a:effectLst/>
                          <a:latin typeface="Segoe UI" panose="020B0502040204020203" pitchFamily="34" charset="0"/>
                          <a:cs typeface="Segoe UI" panose="020B0502040204020203" pitchFamily="34" charset="0"/>
                        </a:rPr>
                        <a:t>0,7</a:t>
                      </a:r>
                      <a:r>
                        <a:rPr lang="es-ES" sz="800" b="0" i="0" u="none" strike="noStrike" dirty="0">
                          <a:solidFill>
                            <a:srgbClr val="000000"/>
                          </a:solidFill>
                          <a:effectLst/>
                          <a:latin typeface="Segoe UI" panose="020B0502040204020203" pitchFamily="34" charset="0"/>
                          <a:cs typeface="Segoe UI" panose="020B0502040204020203" pitchFamily="34" charset="0"/>
                        </a:rPr>
                        <a: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526734"/>
                  </a:ext>
                </a:extLst>
              </a:tr>
            </a:tbl>
          </a:graphicData>
        </a:graphic>
      </p:graphicFrame>
    </p:spTree>
    <p:extLst>
      <p:ext uri="{BB962C8B-B14F-4D97-AF65-F5344CB8AC3E}">
        <p14:creationId xmlns:p14="http://schemas.microsoft.com/office/powerpoint/2010/main" val="30135674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00755" y="983322"/>
            <a:ext cx="7788114" cy="3554819"/>
          </a:xfrm>
          <a:prstGeom prst="rect">
            <a:avLst/>
          </a:prstGeom>
          <a:noFill/>
          <a:ln>
            <a:noFill/>
          </a:ln>
        </p:spPr>
        <p:txBody>
          <a:bodyPr wrap="square" lIns="36000">
            <a:spAutoFit/>
          </a:bodyPr>
          <a:lstStyle/>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cuanto al apoyo recibido por parte de la administración y federaciones, los deportistas de Alto Nivel sitúan a la Federación como el interlocutor del que han recibido un mayor apoyo. El 8% de los y las entrevistadas se ha sentido totalmente apoyado/a y el 40,0%, bastante apoyado/a. Le sigue la Administración Autonómica (Gobierno de Navarra, IND…) del que un 16% se ha sentido bastante respaldado/a y el 36%, algo. Y en último lugar se percibe el apoyo de la Administración central del Estado.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En el caso de los y las deportistas de Alto Rendimiento, igualmente la federación parece haber amparado mejor a este colectivo si bien no alcanza los niveles expresados por Alto Nivel. Y en línea con dicha actitud, tanto la administración autonómica como la estatal han ejercido mayoritariamente  poco o ningún respaldo.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a:p>
            <a:pPr marL="53975" algn="just" eaLnBrk="0" hangingPunct="0">
              <a:lnSpc>
                <a:spcPct val="125000"/>
              </a:lnSpc>
              <a:spcBef>
                <a:spcPct val="25000"/>
              </a:spcBef>
              <a:spcAft>
                <a:spcPct val="25000"/>
              </a:spcAft>
              <a:buClr>
                <a:schemeClr val="bg1">
                  <a:lumMod val="65000"/>
                </a:schemeClr>
              </a:buClr>
              <a:buSzPct val="120000"/>
              <a:tabLst>
                <a:tab pos="1428750" algn="l"/>
              </a:tabLst>
            </a:pPr>
            <a:r>
              <a:rPr lang="es-ES" sz="1200" dirty="0" smtClean="0">
                <a:solidFill>
                  <a:schemeClr val="tx1">
                    <a:lumMod val="75000"/>
                    <a:lumOff val="25000"/>
                  </a:schemeClr>
                </a:solidFill>
                <a:latin typeface="Segoe UI" panose="020B0502040204020203" pitchFamily="34" charset="0"/>
                <a:cs typeface="Segoe UI" panose="020B0502040204020203" pitchFamily="34" charset="0"/>
              </a:rPr>
              <a:t>Por último, los y las deportistas federados/as aún tienen menor precepción de apoyo, situando a la federación a la cabeza de las tres instituciones. </a:t>
            </a:r>
          </a:p>
          <a:p>
            <a:pPr marL="53975" algn="just" eaLnBrk="0" hangingPunct="0">
              <a:lnSpc>
                <a:spcPct val="125000"/>
              </a:lnSpc>
              <a:spcBef>
                <a:spcPct val="25000"/>
              </a:spcBef>
              <a:spcAft>
                <a:spcPct val="25000"/>
              </a:spcAft>
              <a:buClr>
                <a:schemeClr val="bg1">
                  <a:lumMod val="65000"/>
                </a:schemeClr>
              </a:buClr>
              <a:buSzPct val="120000"/>
              <a:tabLst>
                <a:tab pos="1428750" algn="l"/>
              </a:tabLst>
            </a:pPr>
            <a:endParaRPr lang="es-E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328609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1183" y="775327"/>
            <a:ext cx="8294007" cy="369332"/>
          </a:xfrm>
          <a:prstGeom prst="rect">
            <a:avLst/>
          </a:prstGeom>
          <a:noFill/>
          <a:ln w="19050">
            <a:noFill/>
            <a:miter lim="800000"/>
            <a:headEnd/>
            <a:tailEnd/>
          </a:ln>
        </p:spPr>
        <p:txBody>
          <a:bodyPr wrap="square" lIns="36000">
            <a:spAutoFit/>
          </a:bodyPr>
          <a:lstStyle/>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P.29. ¿En </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que grado se ha sentido como deportista, apoyado/a durante la crisis de la Covid-19 por las instituciones publicas o deportivas? </a:t>
            </a:r>
          </a:p>
          <a:p>
            <a:pPr algn="ctr">
              <a:buClr>
                <a:schemeClr val="bg1">
                  <a:lumMod val="50000"/>
                </a:schemeClr>
              </a:buClr>
              <a:buSzPct val="125000"/>
              <a:tabLst>
                <a:tab pos="3721100" algn="l"/>
              </a:tabLst>
            </a:pPr>
            <a:r>
              <a:rPr lang="es-ES" sz="900" dirty="0" smtClean="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Base</a:t>
            </a:r>
            <a:r>
              <a:rPr lang="es-ES" sz="900" dirty="0">
                <a:solidFill>
                  <a:schemeClr val="tx1">
                    <a:lumMod val="75000"/>
                    <a:lumOff val="25000"/>
                  </a:schemeClr>
                </a:solidFill>
                <a:latin typeface="Segoe UI" panose="020B0502040204020203" pitchFamily="34" charset="0"/>
                <a:ea typeface="Verdana" panose="020B0604030504040204" pitchFamily="34" charset="0"/>
                <a:cs typeface="Segoe UI" panose="020B0502040204020203" pitchFamily="34" charset="0"/>
              </a:rPr>
              <a:t>: Total de deportistas Alto Nivel /rendimiento y federados/as </a:t>
            </a:r>
          </a:p>
        </p:txBody>
      </p:sp>
      <p:graphicFrame>
        <p:nvGraphicFramePr>
          <p:cNvPr id="3" name="19 Gráfico"/>
          <p:cNvGraphicFramePr/>
          <p:nvPr>
            <p:extLst>
              <p:ext uri="{D42A27DB-BD31-4B8C-83A1-F6EECF244321}">
                <p14:modId xmlns:p14="http://schemas.microsoft.com/office/powerpoint/2010/main" val="1259281333"/>
              </p:ext>
            </p:extLst>
          </p:nvPr>
        </p:nvGraphicFramePr>
        <p:xfrm>
          <a:off x="1047339" y="1331470"/>
          <a:ext cx="7001694" cy="4897695"/>
        </p:xfrm>
        <a:graphic>
          <a:graphicData uri="http://schemas.openxmlformats.org/drawingml/2006/chart">
            <c:chart xmlns:c="http://schemas.openxmlformats.org/drawingml/2006/chart" xmlns:r="http://schemas.openxmlformats.org/officeDocument/2006/relationships" r:id="rId2"/>
          </a:graphicData>
        </a:graphic>
      </p:graphicFrame>
      <p:sp>
        <p:nvSpPr>
          <p:cNvPr id="4" name="5 CuadroTexto"/>
          <p:cNvSpPr txBox="1"/>
          <p:nvPr/>
        </p:nvSpPr>
        <p:spPr>
          <a:xfrm>
            <a:off x="-23417" y="1510193"/>
            <a:ext cx="1324598" cy="253916"/>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Alto Nivel</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 name="5 CuadroTexto"/>
          <p:cNvSpPr txBox="1"/>
          <p:nvPr/>
        </p:nvSpPr>
        <p:spPr>
          <a:xfrm>
            <a:off x="104770" y="3095841"/>
            <a:ext cx="1367326" cy="253916"/>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Alto Rendimiento</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 name="5 CuadroTexto"/>
          <p:cNvSpPr txBox="1"/>
          <p:nvPr/>
        </p:nvSpPr>
        <p:spPr>
          <a:xfrm>
            <a:off x="68534" y="4662503"/>
            <a:ext cx="1328152" cy="253916"/>
          </a:xfrm>
          <a:prstGeom prst="rect">
            <a:avLst/>
          </a:prstGeom>
          <a:noFill/>
        </p:spPr>
        <p:txBody>
          <a:bodyPr wrap="square" rtlCol="0">
            <a:spAutoFit/>
          </a:bodyPr>
          <a:lstStyle/>
          <a:p>
            <a:pPr algn="ctr"/>
            <a:r>
              <a:rPr lang="es-ES" sz="1050" b="1" dirty="0" smtClean="0">
                <a:solidFill>
                  <a:schemeClr val="tx1">
                    <a:lumMod val="75000"/>
                    <a:lumOff val="25000"/>
                  </a:schemeClr>
                </a:solidFill>
                <a:latin typeface="Segoe UI" panose="020B0502040204020203" pitchFamily="34" charset="0"/>
                <a:cs typeface="Segoe UI" panose="020B0502040204020203" pitchFamily="34" charset="0"/>
              </a:rPr>
              <a:t>Federados/as</a:t>
            </a:r>
            <a:endParaRPr lang="es-ES" sz="105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5 CuadroTexto"/>
          <p:cNvSpPr txBox="1"/>
          <p:nvPr/>
        </p:nvSpPr>
        <p:spPr>
          <a:xfrm>
            <a:off x="7512885" y="1286489"/>
            <a:ext cx="1347423" cy="369332"/>
          </a:xfrm>
          <a:prstGeom prst="rect">
            <a:avLst/>
          </a:prstGeom>
          <a:noFill/>
        </p:spPr>
        <p:txBody>
          <a:bodyPr wrap="square" rtlCol="0">
            <a:spAutoFit/>
          </a:bodyPr>
          <a:lstStyle/>
          <a:p>
            <a:pPr algn="ctr"/>
            <a:r>
              <a:rPr lang="es-ES" sz="900" b="1" dirty="0" smtClean="0">
                <a:solidFill>
                  <a:schemeClr val="tx1">
                    <a:lumMod val="75000"/>
                    <a:lumOff val="25000"/>
                  </a:schemeClr>
                </a:solidFill>
                <a:latin typeface="Segoe UI" panose="020B0502040204020203" pitchFamily="34" charset="0"/>
                <a:cs typeface="Segoe UI" panose="020B0502040204020203" pitchFamily="34" charset="0"/>
              </a:rPr>
              <a:t>Percepción de  apoyo institucional*</a:t>
            </a:r>
            <a:endParaRPr lang="es-ES" sz="900" b="1" dirty="0">
              <a:solidFill>
                <a:schemeClr val="tx1">
                  <a:lumMod val="75000"/>
                  <a:lumOff val="25000"/>
                </a:schemeClr>
              </a:solidFill>
              <a:latin typeface="Segoe UI" panose="020B0502040204020203" pitchFamily="34" charset="0"/>
              <a:cs typeface="Segoe UI" panose="020B0502040204020203" pitchFamily="34" charset="0"/>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1767504460"/>
              </p:ext>
            </p:extLst>
          </p:nvPr>
        </p:nvGraphicFramePr>
        <p:xfrm>
          <a:off x="7815730" y="1668685"/>
          <a:ext cx="640128" cy="52101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ChangeArrowheads="1"/>
          </p:cNvSpPr>
          <p:nvPr/>
        </p:nvSpPr>
        <p:spPr bwMode="auto">
          <a:xfrm>
            <a:off x="8281842" y="1764109"/>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-52%</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134974002"/>
              </p:ext>
            </p:extLst>
          </p:nvPr>
        </p:nvGraphicFramePr>
        <p:xfrm>
          <a:off x="7815730" y="2085068"/>
          <a:ext cx="640128" cy="521013"/>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2"/>
          <p:cNvSpPr>
            <a:spLocks noChangeArrowheads="1"/>
          </p:cNvSpPr>
          <p:nvPr/>
        </p:nvSpPr>
        <p:spPr bwMode="auto">
          <a:xfrm>
            <a:off x="8281842" y="2180492"/>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-32%</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70033724"/>
              </p:ext>
            </p:extLst>
          </p:nvPr>
        </p:nvGraphicFramePr>
        <p:xfrm>
          <a:off x="7815730" y="2514315"/>
          <a:ext cx="640128" cy="521013"/>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2"/>
          <p:cNvSpPr>
            <a:spLocks noChangeArrowheads="1"/>
          </p:cNvSpPr>
          <p:nvPr/>
        </p:nvSpPr>
        <p:spPr bwMode="auto">
          <a:xfrm>
            <a:off x="8281842" y="2609739"/>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12%</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16" name="Object 2"/>
          <p:cNvGraphicFramePr>
            <a:graphicFrameLocks noChangeAspect="1"/>
          </p:cNvGraphicFramePr>
          <p:nvPr>
            <p:extLst>
              <p:ext uri="{D42A27DB-BD31-4B8C-83A1-F6EECF244321}">
                <p14:modId xmlns:p14="http://schemas.microsoft.com/office/powerpoint/2010/main" val="1753378970"/>
              </p:ext>
            </p:extLst>
          </p:nvPr>
        </p:nvGraphicFramePr>
        <p:xfrm>
          <a:off x="7815730" y="3231395"/>
          <a:ext cx="640128" cy="521013"/>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2"/>
          <p:cNvSpPr>
            <a:spLocks noChangeArrowheads="1"/>
          </p:cNvSpPr>
          <p:nvPr/>
        </p:nvSpPr>
        <p:spPr bwMode="auto">
          <a:xfrm>
            <a:off x="8281842" y="3326819"/>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-62%</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18" name="Object 2"/>
          <p:cNvGraphicFramePr>
            <a:graphicFrameLocks noChangeAspect="1"/>
          </p:cNvGraphicFramePr>
          <p:nvPr>
            <p:extLst>
              <p:ext uri="{D42A27DB-BD31-4B8C-83A1-F6EECF244321}">
                <p14:modId xmlns:p14="http://schemas.microsoft.com/office/powerpoint/2010/main" val="2482042982"/>
              </p:ext>
            </p:extLst>
          </p:nvPr>
        </p:nvGraphicFramePr>
        <p:xfrm>
          <a:off x="7815730" y="3647778"/>
          <a:ext cx="640128" cy="521013"/>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angle 2"/>
          <p:cNvSpPr>
            <a:spLocks noChangeArrowheads="1"/>
          </p:cNvSpPr>
          <p:nvPr/>
        </p:nvSpPr>
        <p:spPr bwMode="auto">
          <a:xfrm>
            <a:off x="8281842" y="3743202"/>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-39%</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1601427032"/>
              </p:ext>
            </p:extLst>
          </p:nvPr>
        </p:nvGraphicFramePr>
        <p:xfrm>
          <a:off x="7815730" y="4077025"/>
          <a:ext cx="640128" cy="521013"/>
        </p:xfrm>
        <a:graphic>
          <a:graphicData uri="http://schemas.openxmlformats.org/drawingml/2006/chart">
            <c:chart xmlns:c="http://schemas.openxmlformats.org/drawingml/2006/chart" xmlns:r="http://schemas.openxmlformats.org/officeDocument/2006/relationships" r:id="rId8"/>
          </a:graphicData>
        </a:graphic>
      </p:graphicFrame>
      <p:sp>
        <p:nvSpPr>
          <p:cNvPr id="21" name="Rectangle 2"/>
          <p:cNvSpPr>
            <a:spLocks noChangeArrowheads="1"/>
          </p:cNvSpPr>
          <p:nvPr/>
        </p:nvSpPr>
        <p:spPr bwMode="auto">
          <a:xfrm>
            <a:off x="8281842" y="4172449"/>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-13%</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23" name="Object 2"/>
          <p:cNvGraphicFramePr>
            <a:graphicFrameLocks noChangeAspect="1"/>
          </p:cNvGraphicFramePr>
          <p:nvPr>
            <p:extLst>
              <p:ext uri="{D42A27DB-BD31-4B8C-83A1-F6EECF244321}">
                <p14:modId xmlns:p14="http://schemas.microsoft.com/office/powerpoint/2010/main" val="3264483168"/>
              </p:ext>
            </p:extLst>
          </p:nvPr>
        </p:nvGraphicFramePr>
        <p:xfrm>
          <a:off x="7815730" y="4716346"/>
          <a:ext cx="640128" cy="521013"/>
        </p:xfrm>
        <a:graphic>
          <a:graphicData uri="http://schemas.openxmlformats.org/drawingml/2006/chart">
            <c:chart xmlns:c="http://schemas.openxmlformats.org/drawingml/2006/chart" xmlns:r="http://schemas.openxmlformats.org/officeDocument/2006/relationships" r:id="rId9"/>
          </a:graphicData>
        </a:graphic>
      </p:graphicFrame>
      <p:sp>
        <p:nvSpPr>
          <p:cNvPr id="24" name="Rectangle 2"/>
          <p:cNvSpPr>
            <a:spLocks noChangeArrowheads="1"/>
          </p:cNvSpPr>
          <p:nvPr/>
        </p:nvSpPr>
        <p:spPr bwMode="auto">
          <a:xfrm>
            <a:off x="8281842" y="4811770"/>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-65%</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25" name="Object 2"/>
          <p:cNvGraphicFramePr>
            <a:graphicFrameLocks noChangeAspect="1"/>
          </p:cNvGraphicFramePr>
          <p:nvPr>
            <p:extLst>
              <p:ext uri="{D42A27DB-BD31-4B8C-83A1-F6EECF244321}">
                <p14:modId xmlns:p14="http://schemas.microsoft.com/office/powerpoint/2010/main" val="3442455817"/>
              </p:ext>
            </p:extLst>
          </p:nvPr>
        </p:nvGraphicFramePr>
        <p:xfrm>
          <a:off x="7815730" y="5132729"/>
          <a:ext cx="640128" cy="521013"/>
        </p:xfrm>
        <a:graphic>
          <a:graphicData uri="http://schemas.openxmlformats.org/drawingml/2006/chart">
            <c:chart xmlns:c="http://schemas.openxmlformats.org/drawingml/2006/chart" xmlns:r="http://schemas.openxmlformats.org/officeDocument/2006/relationships" r:id="rId10"/>
          </a:graphicData>
        </a:graphic>
      </p:graphicFrame>
      <p:sp>
        <p:nvSpPr>
          <p:cNvPr id="26" name="Rectangle 2"/>
          <p:cNvSpPr>
            <a:spLocks noChangeArrowheads="1"/>
          </p:cNvSpPr>
          <p:nvPr/>
        </p:nvSpPr>
        <p:spPr bwMode="auto">
          <a:xfrm>
            <a:off x="8281842" y="5228153"/>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-56%</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graphicFrame>
        <p:nvGraphicFramePr>
          <p:cNvPr id="27" name="Object 2"/>
          <p:cNvGraphicFramePr>
            <a:graphicFrameLocks noChangeAspect="1"/>
          </p:cNvGraphicFramePr>
          <p:nvPr>
            <p:extLst>
              <p:ext uri="{D42A27DB-BD31-4B8C-83A1-F6EECF244321}">
                <p14:modId xmlns:p14="http://schemas.microsoft.com/office/powerpoint/2010/main" val="1461404757"/>
              </p:ext>
            </p:extLst>
          </p:nvPr>
        </p:nvGraphicFramePr>
        <p:xfrm>
          <a:off x="7815730" y="5561976"/>
          <a:ext cx="640128" cy="521013"/>
        </p:xfrm>
        <a:graphic>
          <a:graphicData uri="http://schemas.openxmlformats.org/drawingml/2006/chart">
            <c:chart xmlns:c="http://schemas.openxmlformats.org/drawingml/2006/chart" xmlns:r="http://schemas.openxmlformats.org/officeDocument/2006/relationships" r:id="rId11"/>
          </a:graphicData>
        </a:graphic>
      </p:graphicFrame>
      <p:sp>
        <p:nvSpPr>
          <p:cNvPr id="28" name="Rectangle 2"/>
          <p:cNvSpPr>
            <a:spLocks noChangeArrowheads="1"/>
          </p:cNvSpPr>
          <p:nvPr/>
        </p:nvSpPr>
        <p:spPr bwMode="auto">
          <a:xfrm>
            <a:off x="8281842" y="5657400"/>
            <a:ext cx="663931" cy="276999"/>
          </a:xfrm>
          <a:prstGeom prst="rect">
            <a:avLst/>
          </a:prstGeom>
          <a:noFill/>
          <a:ln w="19050">
            <a:noFill/>
            <a:miter lim="800000"/>
            <a:headEnd/>
            <a:tailEnd/>
          </a:ln>
        </p:spPr>
        <p:txBody>
          <a:bodyPr wrap="square" lIns="36000">
            <a:spAutoFit/>
          </a:bodyPr>
          <a:lstStyle/>
          <a:p>
            <a:pPr algn="ctr">
              <a:buClr>
                <a:schemeClr val="bg1">
                  <a:lumMod val="50000"/>
                </a:schemeClr>
              </a:buClr>
              <a:buSzPct val="125000"/>
              <a:buFont typeface="Wingdings" pitchFamily="2" charset="2"/>
              <a:buNone/>
              <a:tabLst>
                <a:tab pos="3721100" algn="l"/>
              </a:tabLst>
            </a:pPr>
            <a:r>
              <a:rPr lang="es-ES_tradnl" sz="1200" dirty="0" smtClean="0">
                <a:solidFill>
                  <a:schemeClr val="tx1">
                    <a:lumMod val="75000"/>
                    <a:lumOff val="25000"/>
                  </a:schemeClr>
                </a:solidFill>
                <a:latin typeface="Bahnschrift Light SemiCondensed" panose="020B0502040204020203" pitchFamily="34" charset="0"/>
                <a:cs typeface="Arial" panose="020B0604020202020204" pitchFamily="34" charset="0"/>
              </a:rPr>
              <a:t>-40%</a:t>
            </a:r>
            <a:endParaRPr lang="es-ES" sz="1200" dirty="0">
              <a:solidFill>
                <a:schemeClr val="tx1">
                  <a:lumMod val="75000"/>
                  <a:lumOff val="25000"/>
                </a:schemeClr>
              </a:solidFill>
              <a:latin typeface="Bahnschrift Light SemiCondensed" panose="020B0502040204020203" pitchFamily="34" charset="0"/>
              <a:cs typeface="Arial" panose="020B0604020202020204" pitchFamily="34" charset="0"/>
            </a:endParaRPr>
          </a:p>
        </p:txBody>
      </p:sp>
      <p:sp>
        <p:nvSpPr>
          <p:cNvPr id="29" name="17 CuadroTexto">
            <a:extLst>
              <a:ext uri="{FF2B5EF4-FFF2-40B4-BE49-F238E27FC236}">
                <a16:creationId xmlns:a16="http://schemas.microsoft.com/office/drawing/2014/main" id="{DE43E036-9867-404F-BC09-57FB3729607B}"/>
              </a:ext>
            </a:extLst>
          </p:cNvPr>
          <p:cNvSpPr txBox="1"/>
          <p:nvPr/>
        </p:nvSpPr>
        <p:spPr>
          <a:xfrm>
            <a:off x="160418" y="6328935"/>
            <a:ext cx="5144357" cy="200055"/>
          </a:xfrm>
          <a:prstGeom prst="rect">
            <a:avLst/>
          </a:prstGeom>
          <a:noFill/>
        </p:spPr>
        <p:txBody>
          <a:bodyPr wrap="none" rtlCol="0">
            <a:spAutoFit/>
          </a:bodyPr>
          <a:lstStyle/>
          <a:p>
            <a:r>
              <a:rPr lang="es-ES" sz="700" dirty="0" smtClean="0">
                <a:solidFill>
                  <a:schemeClr val="tx1">
                    <a:lumMod val="75000"/>
                    <a:lumOff val="25000"/>
                  </a:schemeClr>
                </a:solidFill>
                <a:latin typeface="Segoe UI" panose="020B0502040204020203" pitchFamily="34" charset="0"/>
                <a:cs typeface="Segoe UI" panose="020B0502040204020203" pitchFamily="34" charset="0"/>
              </a:rPr>
              <a:t>*Percepción de apoyo institucional: Tendencia positiva o negativa calculada (% totalmente + % bastante) – (% nada+ % poco)</a:t>
            </a:r>
            <a:endParaRPr lang="es-ES" sz="7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30" name="Conector recto 29">
            <a:extLst>
              <a:ext uri="{FF2B5EF4-FFF2-40B4-BE49-F238E27FC236}">
                <a16:creationId xmlns:a16="http://schemas.microsoft.com/office/drawing/2014/main" id="{1908780F-C0AA-4CA9-B3AA-9C6C26F387A0}"/>
              </a:ext>
            </a:extLst>
          </p:cNvPr>
          <p:cNvCxnSpPr/>
          <p:nvPr/>
        </p:nvCxnSpPr>
        <p:spPr>
          <a:xfrm>
            <a:off x="222637" y="6544892"/>
            <a:ext cx="346676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570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accent1"/>
          </a:solidFill>
          <a:miter lim="800000"/>
          <a:headEnd/>
          <a:tailEnd/>
        </a:ln>
        <a:effectLst/>
      </a:spPr>
      <a:bodyPr vert="horz" wrap="square" lIns="36000" tIns="45720" rIns="91440" bIns="45720" numCol="1" rtlCol="0" anchor="ctr" anchorCtr="0" compatLnSpc="1">
        <a:prstTxWarp prst="textNoShape">
          <a:avLst/>
        </a:prstTxWarp>
        <a:noAutofit/>
      </a:bodyPr>
      <a:lstStyle>
        <a:defPPr algn="ctr" fontAlgn="base">
          <a:lnSpc>
            <a:spcPts val="2000"/>
          </a:lnSpc>
          <a:spcBef>
            <a:spcPct val="0"/>
          </a:spcBef>
          <a:spcAft>
            <a:spcPct val="0"/>
          </a:spcAft>
          <a:buClr>
            <a:srgbClr val="C0C0C0"/>
          </a:buClr>
          <a:buSzPts val="1800"/>
          <a:defRPr kumimoji="0" sz="1400" b="1" i="0" u="none" strike="noStrike" cap="none" normalizeH="0" baseline="0" dirty="0" smtClean="0">
            <a:ln>
              <a:noFill/>
            </a:ln>
            <a:solidFill>
              <a:srgbClr val="4D4D4D"/>
            </a:solidFill>
            <a:effectLst/>
            <a:latin typeface="Helvetica" pitchFamily="34" charset="0"/>
          </a:defRPr>
        </a:defPPr>
      </a:lst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54406</TotalTime>
  <Words>14061</Words>
  <Application>Microsoft Office PowerPoint</Application>
  <PresentationFormat>Presentación en pantalla (4:3)</PresentationFormat>
  <Paragraphs>1328</Paragraphs>
  <Slides>144</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144</vt:i4>
      </vt:variant>
    </vt:vector>
  </HeadingPairs>
  <TitlesOfParts>
    <vt:vector size="156" baseType="lpstr">
      <vt:lpstr>Arial</vt:lpstr>
      <vt:lpstr>Bahnschrift Light SemiCondensed</vt:lpstr>
      <vt:lpstr>Brandon Grotesque Black</vt:lpstr>
      <vt:lpstr>Brandon Grotesque Thin</vt:lpstr>
      <vt:lpstr>Calibri</vt:lpstr>
      <vt:lpstr>Helvetica</vt:lpstr>
      <vt:lpstr>Segoe UI</vt:lpstr>
      <vt:lpstr>Symbol</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Quor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 Carmen</dc:creator>
  <cp:lastModifiedBy>Arantza Magunagoitia</cp:lastModifiedBy>
  <cp:revision>4142</cp:revision>
  <cp:lastPrinted>2020-02-19T14:47:52Z</cp:lastPrinted>
  <dcterms:created xsi:type="dcterms:W3CDTF">2011-01-27T10:54:03Z</dcterms:created>
  <dcterms:modified xsi:type="dcterms:W3CDTF">2020-07-23T06:55:20Z</dcterms:modified>
</cp:coreProperties>
</file>